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5" r:id="rId25"/>
    <p:sldId id="304" r:id="rId26"/>
    <p:sldId id="282" r:id="rId27"/>
    <p:sldId id="28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06" r:id="rId39"/>
    <p:sldId id="296" r:id="rId40"/>
    <p:sldId id="297" r:id="rId41"/>
    <p:sldId id="301" r:id="rId42"/>
    <p:sldId id="298" r:id="rId43"/>
    <p:sldId id="308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B3647-0904-47AE-88F7-47C3EE06B87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C357041-D396-45AF-8A4E-A160FC630BEC}">
      <dgm:prSet phldrT="[Texto]"/>
      <dgm:spPr/>
      <dgm:t>
        <a:bodyPr/>
        <a:lstStyle/>
        <a:p>
          <a:r>
            <a:rPr lang="pt-BR"/>
            <a:t>Pista 3</a:t>
          </a:r>
        </a:p>
      </dgm:t>
    </dgm:pt>
    <dgm:pt modelId="{E1C79D71-71DB-4C18-82C1-95A7CF11A7DE}" type="parTrans" cxnId="{0F266168-2449-47BA-B430-E20104E7D730}">
      <dgm:prSet/>
      <dgm:spPr/>
      <dgm:t>
        <a:bodyPr/>
        <a:lstStyle/>
        <a:p>
          <a:endParaRPr lang="pt-BR"/>
        </a:p>
      </dgm:t>
    </dgm:pt>
    <dgm:pt modelId="{AABF5409-9A17-495D-A121-C2C95A25D388}" type="sibTrans" cxnId="{0F266168-2449-47BA-B430-E20104E7D730}">
      <dgm:prSet/>
      <dgm:spPr/>
      <dgm:t>
        <a:bodyPr/>
        <a:lstStyle/>
        <a:p>
          <a:endParaRPr lang="pt-BR"/>
        </a:p>
      </dgm:t>
    </dgm:pt>
    <dgm:pt modelId="{1EE516FB-66E0-4FA9-B182-6EE457F2DCD2}">
      <dgm:prSet phldrT="[Texto]"/>
      <dgm:spPr/>
      <dgm:t>
        <a:bodyPr/>
        <a:lstStyle/>
        <a:p>
          <a:r>
            <a:rPr lang="pt-BR"/>
            <a:t>Pista 4</a:t>
          </a:r>
        </a:p>
      </dgm:t>
    </dgm:pt>
    <dgm:pt modelId="{778D651B-80C0-4DE6-BF59-518D5F661745}" type="parTrans" cxnId="{604B6A37-32AA-46F7-9A39-0E446BBD1219}">
      <dgm:prSet/>
      <dgm:spPr/>
      <dgm:t>
        <a:bodyPr/>
        <a:lstStyle/>
        <a:p>
          <a:endParaRPr lang="pt-BR"/>
        </a:p>
      </dgm:t>
    </dgm:pt>
    <dgm:pt modelId="{DC7FEF88-76B2-4991-8766-978870977E67}" type="sibTrans" cxnId="{604B6A37-32AA-46F7-9A39-0E446BBD1219}">
      <dgm:prSet/>
      <dgm:spPr/>
      <dgm:t>
        <a:bodyPr/>
        <a:lstStyle/>
        <a:p>
          <a:endParaRPr lang="pt-BR"/>
        </a:p>
      </dgm:t>
    </dgm:pt>
    <dgm:pt modelId="{33394CA6-60FB-4757-B517-E944F5D35833}">
      <dgm:prSet phldrT="[Texto]"/>
      <dgm:spPr/>
      <dgm:t>
        <a:bodyPr/>
        <a:lstStyle/>
        <a:p>
          <a:r>
            <a:rPr lang="pt-BR"/>
            <a:t>Pista 5</a:t>
          </a:r>
        </a:p>
      </dgm:t>
    </dgm:pt>
    <dgm:pt modelId="{58FC8A5E-C8EB-4231-8E8E-73EBBEB73239}" type="parTrans" cxnId="{0EEDEC66-D6C8-46AE-BD71-5B1AE2FB771D}">
      <dgm:prSet/>
      <dgm:spPr/>
      <dgm:t>
        <a:bodyPr/>
        <a:lstStyle/>
        <a:p>
          <a:endParaRPr lang="pt-BR"/>
        </a:p>
      </dgm:t>
    </dgm:pt>
    <dgm:pt modelId="{FAF83083-EF3A-49BC-8D70-5C792485E45F}" type="sibTrans" cxnId="{0EEDEC66-D6C8-46AE-BD71-5B1AE2FB771D}">
      <dgm:prSet/>
      <dgm:spPr/>
      <dgm:t>
        <a:bodyPr/>
        <a:lstStyle/>
        <a:p>
          <a:endParaRPr lang="pt-BR"/>
        </a:p>
      </dgm:t>
    </dgm:pt>
    <dgm:pt modelId="{B5B41C54-2B24-4423-AD56-65ADB6A9CFD0}">
      <dgm:prSet phldrT="[Texto]"/>
      <dgm:spPr/>
      <dgm:t>
        <a:bodyPr/>
        <a:lstStyle/>
        <a:p>
          <a:r>
            <a:rPr lang="pt-BR"/>
            <a:t>Pista 6</a:t>
          </a:r>
        </a:p>
      </dgm:t>
    </dgm:pt>
    <dgm:pt modelId="{1E3CC11E-CC20-4B6A-9BD8-B9A251DB0C64}" type="parTrans" cxnId="{DEC6ABAD-9C45-4814-A0B5-A1F7EF4F9B1B}">
      <dgm:prSet/>
      <dgm:spPr/>
      <dgm:t>
        <a:bodyPr/>
        <a:lstStyle/>
        <a:p>
          <a:endParaRPr lang="pt-BR"/>
        </a:p>
      </dgm:t>
    </dgm:pt>
    <dgm:pt modelId="{07D22937-E446-4D7B-9DC7-FE20922459BD}" type="sibTrans" cxnId="{DEC6ABAD-9C45-4814-A0B5-A1F7EF4F9B1B}">
      <dgm:prSet/>
      <dgm:spPr/>
      <dgm:t>
        <a:bodyPr/>
        <a:lstStyle/>
        <a:p>
          <a:endParaRPr lang="pt-BR"/>
        </a:p>
      </dgm:t>
    </dgm:pt>
    <dgm:pt modelId="{198438DA-9FB5-4C95-9873-4A7666370C39}">
      <dgm:prSet phldrT="[Texto]"/>
      <dgm:spPr/>
      <dgm:t>
        <a:bodyPr/>
        <a:lstStyle/>
        <a:p>
          <a:r>
            <a:rPr lang="pt-BR"/>
            <a:t>Pista 7</a:t>
          </a:r>
        </a:p>
      </dgm:t>
    </dgm:pt>
    <dgm:pt modelId="{61912A0C-BBF7-4DCE-9446-E7CCDD369197}" type="parTrans" cxnId="{55F37BC1-501F-45DC-B27B-D70FCF9DF3F8}">
      <dgm:prSet/>
      <dgm:spPr/>
      <dgm:t>
        <a:bodyPr/>
        <a:lstStyle/>
        <a:p>
          <a:endParaRPr lang="pt-BR"/>
        </a:p>
      </dgm:t>
    </dgm:pt>
    <dgm:pt modelId="{E789E60C-DCCB-4859-8FCD-06A57C0B6722}" type="sibTrans" cxnId="{55F37BC1-501F-45DC-B27B-D70FCF9DF3F8}">
      <dgm:prSet/>
      <dgm:spPr/>
      <dgm:t>
        <a:bodyPr/>
        <a:lstStyle/>
        <a:p>
          <a:endParaRPr lang="pt-BR"/>
        </a:p>
      </dgm:t>
    </dgm:pt>
    <dgm:pt modelId="{ECDE579D-CC4E-4C02-BBB9-15BDC517B8DC}">
      <dgm:prSet phldrT="[Texto]"/>
      <dgm:spPr/>
      <dgm:t>
        <a:bodyPr/>
        <a:lstStyle/>
        <a:p>
          <a:r>
            <a:rPr lang="pt-BR" dirty="0"/>
            <a:t>Enigma</a:t>
          </a:r>
        </a:p>
      </dgm:t>
    </dgm:pt>
    <dgm:pt modelId="{58F335F0-70FA-4BF3-B458-877ADECF9610}" type="parTrans" cxnId="{1AD5593F-7C6C-4C44-88A2-B96EB109BF6A}">
      <dgm:prSet/>
      <dgm:spPr/>
      <dgm:t>
        <a:bodyPr/>
        <a:lstStyle/>
        <a:p>
          <a:endParaRPr lang="pt-BR"/>
        </a:p>
      </dgm:t>
    </dgm:pt>
    <dgm:pt modelId="{2AA75BD2-ACE3-45A9-9F01-2727457DF2F4}" type="sibTrans" cxnId="{1AD5593F-7C6C-4C44-88A2-B96EB109BF6A}">
      <dgm:prSet/>
      <dgm:spPr/>
      <dgm:t>
        <a:bodyPr/>
        <a:lstStyle/>
        <a:p>
          <a:endParaRPr lang="pt-BR"/>
        </a:p>
      </dgm:t>
    </dgm:pt>
    <dgm:pt modelId="{8AF07A2F-5425-46F8-8DE4-058006F80AA7}">
      <dgm:prSet phldrT="[Texto]"/>
      <dgm:spPr/>
      <dgm:t>
        <a:bodyPr/>
        <a:lstStyle/>
        <a:p>
          <a:r>
            <a:rPr lang="pt-BR"/>
            <a:t>Pista2</a:t>
          </a:r>
        </a:p>
      </dgm:t>
    </dgm:pt>
    <dgm:pt modelId="{4A3CC0AE-35AA-4BD3-92B3-0555B0424DCA}" type="sibTrans" cxnId="{B4E0848D-D249-4C9E-8D85-5276859BD4C2}">
      <dgm:prSet/>
      <dgm:spPr/>
      <dgm:t>
        <a:bodyPr/>
        <a:lstStyle/>
        <a:p>
          <a:endParaRPr lang="pt-BR"/>
        </a:p>
      </dgm:t>
    </dgm:pt>
    <dgm:pt modelId="{62C2D0CE-3270-4DB0-87A7-41D1EA7AD633}" type="parTrans" cxnId="{B4E0848D-D249-4C9E-8D85-5276859BD4C2}">
      <dgm:prSet/>
      <dgm:spPr/>
      <dgm:t>
        <a:bodyPr/>
        <a:lstStyle/>
        <a:p>
          <a:endParaRPr lang="pt-BR"/>
        </a:p>
      </dgm:t>
    </dgm:pt>
    <dgm:pt modelId="{67C6932F-7427-4F96-A2CE-475BF14AC051}">
      <dgm:prSet phldrT="[Texto]"/>
      <dgm:spPr/>
      <dgm:t>
        <a:bodyPr/>
        <a:lstStyle/>
        <a:p>
          <a:r>
            <a:rPr lang="pt-BR"/>
            <a:t>Pista 1</a:t>
          </a:r>
        </a:p>
      </dgm:t>
    </dgm:pt>
    <dgm:pt modelId="{C36B5421-7C56-44FD-8DE7-3BE16C3B3CEC}" type="sibTrans" cxnId="{3A28E1EC-BAAF-4D5C-BDB7-7864FB11A081}">
      <dgm:prSet/>
      <dgm:spPr/>
      <dgm:t>
        <a:bodyPr/>
        <a:lstStyle/>
        <a:p>
          <a:endParaRPr lang="pt-BR"/>
        </a:p>
      </dgm:t>
    </dgm:pt>
    <dgm:pt modelId="{58F023B5-1EF7-4798-9DA3-06237520FF02}" type="parTrans" cxnId="{3A28E1EC-BAAF-4D5C-BDB7-7864FB11A081}">
      <dgm:prSet/>
      <dgm:spPr/>
      <dgm:t>
        <a:bodyPr/>
        <a:lstStyle/>
        <a:p>
          <a:endParaRPr lang="pt-BR"/>
        </a:p>
      </dgm:t>
    </dgm:pt>
    <dgm:pt modelId="{4391D745-72B4-4990-9BF2-FDF49539F3E0}">
      <dgm:prSet phldrT="[Texto]"/>
      <dgm:spPr/>
      <dgm:t>
        <a:bodyPr/>
        <a:lstStyle/>
        <a:p>
          <a:r>
            <a:rPr lang="pt-BR"/>
            <a:t>Testamento</a:t>
          </a:r>
        </a:p>
      </dgm:t>
    </dgm:pt>
    <dgm:pt modelId="{2AEF5E80-4D0B-4E6F-9880-52FD8E48675D}" type="sibTrans" cxnId="{BAF78E20-0350-482C-A7B0-758FF83138B3}">
      <dgm:prSet/>
      <dgm:spPr/>
      <dgm:t>
        <a:bodyPr/>
        <a:lstStyle/>
        <a:p>
          <a:endParaRPr lang="pt-BR"/>
        </a:p>
      </dgm:t>
    </dgm:pt>
    <dgm:pt modelId="{1050CAB9-4B06-4510-B954-8EDC37293FB2}" type="parTrans" cxnId="{BAF78E20-0350-482C-A7B0-758FF83138B3}">
      <dgm:prSet/>
      <dgm:spPr/>
      <dgm:t>
        <a:bodyPr/>
        <a:lstStyle/>
        <a:p>
          <a:endParaRPr lang="pt-BR"/>
        </a:p>
      </dgm:t>
    </dgm:pt>
    <dgm:pt modelId="{11C99C71-33E0-4E42-8387-79959D00DF8C}" type="pres">
      <dgm:prSet presAssocID="{E3BB3647-0904-47AE-88F7-47C3EE06B875}" presName="Name0" presStyleCnt="0">
        <dgm:presLayoutVars>
          <dgm:dir/>
          <dgm:resizeHandles/>
        </dgm:presLayoutVars>
      </dgm:prSet>
      <dgm:spPr/>
    </dgm:pt>
    <dgm:pt modelId="{92B0841C-9CC0-4F29-9A7A-AE7E26537446}" type="pres">
      <dgm:prSet presAssocID="{4391D745-72B4-4990-9BF2-FDF49539F3E0}" presName="compNode" presStyleCnt="0"/>
      <dgm:spPr/>
    </dgm:pt>
    <dgm:pt modelId="{D339ACF2-48BE-4985-96C9-E2B9EC1D8C29}" type="pres">
      <dgm:prSet presAssocID="{4391D745-72B4-4990-9BF2-FDF49539F3E0}" presName="dummyConnPt" presStyleCnt="0"/>
      <dgm:spPr/>
    </dgm:pt>
    <dgm:pt modelId="{D60D0C72-61B0-4401-B0A0-8BBDB79A01AC}" type="pres">
      <dgm:prSet presAssocID="{4391D745-72B4-4990-9BF2-FDF49539F3E0}" presName="node" presStyleLbl="node1" presStyleIdx="0" presStyleCnt="9" custLinFactNeighborX="-2601" custLinFactNeighborY="-3108">
        <dgm:presLayoutVars>
          <dgm:bulletEnabled val="1"/>
        </dgm:presLayoutVars>
      </dgm:prSet>
      <dgm:spPr/>
    </dgm:pt>
    <dgm:pt modelId="{4A93C305-EC47-4884-9A8E-5D76636BDEC5}" type="pres">
      <dgm:prSet presAssocID="{2AEF5E80-4D0B-4E6F-9880-52FD8E48675D}" presName="sibTrans" presStyleLbl="bgSibTrans2D1" presStyleIdx="0" presStyleCnt="8"/>
      <dgm:spPr/>
    </dgm:pt>
    <dgm:pt modelId="{65998839-AD04-4859-AE19-4A4F8AFDC2E2}" type="pres">
      <dgm:prSet presAssocID="{67C6932F-7427-4F96-A2CE-475BF14AC051}" presName="compNode" presStyleCnt="0"/>
      <dgm:spPr/>
    </dgm:pt>
    <dgm:pt modelId="{35A1D74A-0D34-4EAA-9E07-49FD0F70BFB8}" type="pres">
      <dgm:prSet presAssocID="{67C6932F-7427-4F96-A2CE-475BF14AC051}" presName="dummyConnPt" presStyleCnt="0"/>
      <dgm:spPr/>
    </dgm:pt>
    <dgm:pt modelId="{C39958CE-3AF8-465B-BB52-EB37539FBC21}" type="pres">
      <dgm:prSet presAssocID="{67C6932F-7427-4F96-A2CE-475BF14AC051}" presName="node" presStyleLbl="node1" presStyleIdx="1" presStyleCnt="9">
        <dgm:presLayoutVars>
          <dgm:bulletEnabled val="1"/>
        </dgm:presLayoutVars>
      </dgm:prSet>
      <dgm:spPr/>
    </dgm:pt>
    <dgm:pt modelId="{CB610B0E-277C-4C4C-A003-4C8B8C819239}" type="pres">
      <dgm:prSet presAssocID="{C36B5421-7C56-44FD-8DE7-3BE16C3B3CEC}" presName="sibTrans" presStyleLbl="bgSibTrans2D1" presStyleIdx="1" presStyleCnt="8"/>
      <dgm:spPr/>
    </dgm:pt>
    <dgm:pt modelId="{5AFBFB2B-A948-43E7-8431-05E644F66D1C}" type="pres">
      <dgm:prSet presAssocID="{8AF07A2F-5425-46F8-8DE4-058006F80AA7}" presName="compNode" presStyleCnt="0"/>
      <dgm:spPr/>
    </dgm:pt>
    <dgm:pt modelId="{BC27D8B4-9BE0-4A12-846D-37F02D589CF4}" type="pres">
      <dgm:prSet presAssocID="{8AF07A2F-5425-46F8-8DE4-058006F80AA7}" presName="dummyConnPt" presStyleCnt="0"/>
      <dgm:spPr/>
    </dgm:pt>
    <dgm:pt modelId="{A31ED1B2-73B7-4209-AA58-CCDD597D6040}" type="pres">
      <dgm:prSet presAssocID="{8AF07A2F-5425-46F8-8DE4-058006F80AA7}" presName="node" presStyleLbl="node1" presStyleIdx="2" presStyleCnt="9">
        <dgm:presLayoutVars>
          <dgm:bulletEnabled val="1"/>
        </dgm:presLayoutVars>
      </dgm:prSet>
      <dgm:spPr/>
    </dgm:pt>
    <dgm:pt modelId="{84DC3716-C88C-476C-B174-B0503DA2ACE1}" type="pres">
      <dgm:prSet presAssocID="{4A3CC0AE-35AA-4BD3-92B3-0555B0424DCA}" presName="sibTrans" presStyleLbl="bgSibTrans2D1" presStyleIdx="2" presStyleCnt="8"/>
      <dgm:spPr/>
    </dgm:pt>
    <dgm:pt modelId="{E45B29A0-3F8E-4219-B10B-726579191F8A}" type="pres">
      <dgm:prSet presAssocID="{6C357041-D396-45AF-8A4E-A160FC630BEC}" presName="compNode" presStyleCnt="0"/>
      <dgm:spPr/>
    </dgm:pt>
    <dgm:pt modelId="{A592FF50-2831-4F9F-B526-3496E7CCBC4E}" type="pres">
      <dgm:prSet presAssocID="{6C357041-D396-45AF-8A4E-A160FC630BEC}" presName="dummyConnPt" presStyleCnt="0"/>
      <dgm:spPr/>
    </dgm:pt>
    <dgm:pt modelId="{4B91C37D-339E-412E-86F6-5A1C29E559E7}" type="pres">
      <dgm:prSet presAssocID="{6C357041-D396-45AF-8A4E-A160FC630BEC}" presName="node" presStyleLbl="node1" presStyleIdx="3" presStyleCnt="9">
        <dgm:presLayoutVars>
          <dgm:bulletEnabled val="1"/>
        </dgm:presLayoutVars>
      </dgm:prSet>
      <dgm:spPr/>
    </dgm:pt>
    <dgm:pt modelId="{8386AD24-9D9D-4001-9D0A-59175721C39D}" type="pres">
      <dgm:prSet presAssocID="{AABF5409-9A17-495D-A121-C2C95A25D388}" presName="sibTrans" presStyleLbl="bgSibTrans2D1" presStyleIdx="3" presStyleCnt="8"/>
      <dgm:spPr/>
    </dgm:pt>
    <dgm:pt modelId="{787D23B3-3B59-43F1-8FBD-92BCF8E9AEA4}" type="pres">
      <dgm:prSet presAssocID="{1EE516FB-66E0-4FA9-B182-6EE457F2DCD2}" presName="compNode" presStyleCnt="0"/>
      <dgm:spPr/>
    </dgm:pt>
    <dgm:pt modelId="{5DD18974-7D53-4F7F-8DAA-F5616BBB599D}" type="pres">
      <dgm:prSet presAssocID="{1EE516FB-66E0-4FA9-B182-6EE457F2DCD2}" presName="dummyConnPt" presStyleCnt="0"/>
      <dgm:spPr/>
    </dgm:pt>
    <dgm:pt modelId="{FE9D547E-0856-457F-A075-036FD6E351F7}" type="pres">
      <dgm:prSet presAssocID="{1EE516FB-66E0-4FA9-B182-6EE457F2DCD2}" presName="node" presStyleLbl="node1" presStyleIdx="4" presStyleCnt="9">
        <dgm:presLayoutVars>
          <dgm:bulletEnabled val="1"/>
        </dgm:presLayoutVars>
      </dgm:prSet>
      <dgm:spPr/>
    </dgm:pt>
    <dgm:pt modelId="{19D929B2-5F73-44AF-AB29-93CCEB86564C}" type="pres">
      <dgm:prSet presAssocID="{DC7FEF88-76B2-4991-8766-978870977E67}" presName="sibTrans" presStyleLbl="bgSibTrans2D1" presStyleIdx="4" presStyleCnt="8"/>
      <dgm:spPr/>
    </dgm:pt>
    <dgm:pt modelId="{D2909FAD-087A-48A2-A2DF-2B744371ECA3}" type="pres">
      <dgm:prSet presAssocID="{33394CA6-60FB-4757-B517-E944F5D35833}" presName="compNode" presStyleCnt="0"/>
      <dgm:spPr/>
    </dgm:pt>
    <dgm:pt modelId="{BB7D10BA-BB84-49CB-9E7F-3A73B0167A25}" type="pres">
      <dgm:prSet presAssocID="{33394CA6-60FB-4757-B517-E944F5D35833}" presName="dummyConnPt" presStyleCnt="0"/>
      <dgm:spPr/>
    </dgm:pt>
    <dgm:pt modelId="{0C1EF804-9338-41E0-B4C1-2B765559FF3F}" type="pres">
      <dgm:prSet presAssocID="{33394CA6-60FB-4757-B517-E944F5D35833}" presName="node" presStyleLbl="node1" presStyleIdx="5" presStyleCnt="9">
        <dgm:presLayoutVars>
          <dgm:bulletEnabled val="1"/>
        </dgm:presLayoutVars>
      </dgm:prSet>
      <dgm:spPr/>
    </dgm:pt>
    <dgm:pt modelId="{388DC380-82F6-4470-85D3-FF456E1FA640}" type="pres">
      <dgm:prSet presAssocID="{FAF83083-EF3A-49BC-8D70-5C792485E45F}" presName="sibTrans" presStyleLbl="bgSibTrans2D1" presStyleIdx="5" presStyleCnt="8"/>
      <dgm:spPr/>
    </dgm:pt>
    <dgm:pt modelId="{60ECB5E8-643C-4461-90ED-D44D151D96EE}" type="pres">
      <dgm:prSet presAssocID="{B5B41C54-2B24-4423-AD56-65ADB6A9CFD0}" presName="compNode" presStyleCnt="0"/>
      <dgm:spPr/>
    </dgm:pt>
    <dgm:pt modelId="{6DCDE2DB-1194-4FC5-8641-7C80934970E0}" type="pres">
      <dgm:prSet presAssocID="{B5B41C54-2B24-4423-AD56-65ADB6A9CFD0}" presName="dummyConnPt" presStyleCnt="0"/>
      <dgm:spPr/>
    </dgm:pt>
    <dgm:pt modelId="{7F40499C-1B17-4E01-9526-CDA35B9A4FDC}" type="pres">
      <dgm:prSet presAssocID="{B5B41C54-2B24-4423-AD56-65ADB6A9CFD0}" presName="node" presStyleLbl="node1" presStyleIdx="6" presStyleCnt="9">
        <dgm:presLayoutVars>
          <dgm:bulletEnabled val="1"/>
        </dgm:presLayoutVars>
      </dgm:prSet>
      <dgm:spPr/>
    </dgm:pt>
    <dgm:pt modelId="{F94FEE67-A2AE-46AB-B727-C82C6FB914B1}" type="pres">
      <dgm:prSet presAssocID="{07D22937-E446-4D7B-9DC7-FE20922459BD}" presName="sibTrans" presStyleLbl="bgSibTrans2D1" presStyleIdx="6" presStyleCnt="8"/>
      <dgm:spPr/>
    </dgm:pt>
    <dgm:pt modelId="{0D9358F2-59D3-4222-95DD-371ADFE81476}" type="pres">
      <dgm:prSet presAssocID="{198438DA-9FB5-4C95-9873-4A7666370C39}" presName="compNode" presStyleCnt="0"/>
      <dgm:spPr/>
    </dgm:pt>
    <dgm:pt modelId="{3CFA0C2B-CA81-4A2B-A865-B3B4F142B0F3}" type="pres">
      <dgm:prSet presAssocID="{198438DA-9FB5-4C95-9873-4A7666370C39}" presName="dummyConnPt" presStyleCnt="0"/>
      <dgm:spPr/>
    </dgm:pt>
    <dgm:pt modelId="{A43E6001-08E6-4D37-8478-DEA8BAB3FD87}" type="pres">
      <dgm:prSet presAssocID="{198438DA-9FB5-4C95-9873-4A7666370C39}" presName="node" presStyleLbl="node1" presStyleIdx="7" presStyleCnt="9">
        <dgm:presLayoutVars>
          <dgm:bulletEnabled val="1"/>
        </dgm:presLayoutVars>
      </dgm:prSet>
      <dgm:spPr/>
    </dgm:pt>
    <dgm:pt modelId="{E967BD5A-C288-44BB-9F96-C389A543EF77}" type="pres">
      <dgm:prSet presAssocID="{E789E60C-DCCB-4859-8FCD-06A57C0B6722}" presName="sibTrans" presStyleLbl="bgSibTrans2D1" presStyleIdx="7" presStyleCnt="8"/>
      <dgm:spPr/>
    </dgm:pt>
    <dgm:pt modelId="{524FF7DE-4224-4E31-AE29-8EB9A06B256B}" type="pres">
      <dgm:prSet presAssocID="{ECDE579D-CC4E-4C02-BBB9-15BDC517B8DC}" presName="compNode" presStyleCnt="0"/>
      <dgm:spPr/>
    </dgm:pt>
    <dgm:pt modelId="{EB0DA8A0-511B-48E8-AC7C-539727D29DBF}" type="pres">
      <dgm:prSet presAssocID="{ECDE579D-CC4E-4C02-BBB9-15BDC517B8DC}" presName="dummyConnPt" presStyleCnt="0"/>
      <dgm:spPr/>
    </dgm:pt>
    <dgm:pt modelId="{38929519-CD36-40F4-BF75-C15A6B2FA234}" type="pres">
      <dgm:prSet presAssocID="{ECDE579D-CC4E-4C02-BBB9-15BDC517B8DC}" presName="node" presStyleLbl="node1" presStyleIdx="8" presStyleCnt="9">
        <dgm:presLayoutVars>
          <dgm:bulletEnabled val="1"/>
        </dgm:presLayoutVars>
      </dgm:prSet>
      <dgm:spPr/>
    </dgm:pt>
  </dgm:ptLst>
  <dgm:cxnLst>
    <dgm:cxn modelId="{DABC0120-500E-42B7-A975-8CA79B156732}" type="presOf" srcId="{FAF83083-EF3A-49BC-8D70-5C792485E45F}" destId="{388DC380-82F6-4470-85D3-FF456E1FA640}" srcOrd="0" destOrd="0" presId="urn:microsoft.com/office/officeart/2005/8/layout/bProcess4"/>
    <dgm:cxn modelId="{BAF78E20-0350-482C-A7B0-758FF83138B3}" srcId="{E3BB3647-0904-47AE-88F7-47C3EE06B875}" destId="{4391D745-72B4-4990-9BF2-FDF49539F3E0}" srcOrd="0" destOrd="0" parTransId="{1050CAB9-4B06-4510-B954-8EDC37293FB2}" sibTransId="{2AEF5E80-4D0B-4E6F-9880-52FD8E48675D}"/>
    <dgm:cxn modelId="{DDC18E2A-572A-4E3A-A126-1F1FD6953BE5}" type="presOf" srcId="{C36B5421-7C56-44FD-8DE7-3BE16C3B3CEC}" destId="{CB610B0E-277C-4C4C-A003-4C8B8C819239}" srcOrd="0" destOrd="0" presId="urn:microsoft.com/office/officeart/2005/8/layout/bProcess4"/>
    <dgm:cxn modelId="{604B6A37-32AA-46F7-9A39-0E446BBD1219}" srcId="{E3BB3647-0904-47AE-88F7-47C3EE06B875}" destId="{1EE516FB-66E0-4FA9-B182-6EE457F2DCD2}" srcOrd="4" destOrd="0" parTransId="{778D651B-80C0-4DE6-BF59-518D5F661745}" sibTransId="{DC7FEF88-76B2-4991-8766-978870977E67}"/>
    <dgm:cxn modelId="{66C7023A-1B5D-44BA-A564-BDBE980665AA}" type="presOf" srcId="{1EE516FB-66E0-4FA9-B182-6EE457F2DCD2}" destId="{FE9D547E-0856-457F-A075-036FD6E351F7}" srcOrd="0" destOrd="0" presId="urn:microsoft.com/office/officeart/2005/8/layout/bProcess4"/>
    <dgm:cxn modelId="{CD12513A-6647-4BFF-A442-58523DF2C8BA}" type="presOf" srcId="{33394CA6-60FB-4757-B517-E944F5D35833}" destId="{0C1EF804-9338-41E0-B4C1-2B765559FF3F}" srcOrd="0" destOrd="0" presId="urn:microsoft.com/office/officeart/2005/8/layout/bProcess4"/>
    <dgm:cxn modelId="{1AD5593F-7C6C-4C44-88A2-B96EB109BF6A}" srcId="{E3BB3647-0904-47AE-88F7-47C3EE06B875}" destId="{ECDE579D-CC4E-4C02-BBB9-15BDC517B8DC}" srcOrd="8" destOrd="0" parTransId="{58F335F0-70FA-4BF3-B458-877ADECF9610}" sibTransId="{2AA75BD2-ACE3-45A9-9F01-2727457DF2F4}"/>
    <dgm:cxn modelId="{54922C65-E194-4C40-8B5A-644D19B2BE83}" type="presOf" srcId="{E789E60C-DCCB-4859-8FCD-06A57C0B6722}" destId="{E967BD5A-C288-44BB-9F96-C389A543EF77}" srcOrd="0" destOrd="0" presId="urn:microsoft.com/office/officeart/2005/8/layout/bProcess4"/>
    <dgm:cxn modelId="{0EEDEC66-D6C8-46AE-BD71-5B1AE2FB771D}" srcId="{E3BB3647-0904-47AE-88F7-47C3EE06B875}" destId="{33394CA6-60FB-4757-B517-E944F5D35833}" srcOrd="5" destOrd="0" parTransId="{58FC8A5E-C8EB-4231-8E8E-73EBBEB73239}" sibTransId="{FAF83083-EF3A-49BC-8D70-5C792485E45F}"/>
    <dgm:cxn modelId="{0F266168-2449-47BA-B430-E20104E7D730}" srcId="{E3BB3647-0904-47AE-88F7-47C3EE06B875}" destId="{6C357041-D396-45AF-8A4E-A160FC630BEC}" srcOrd="3" destOrd="0" parTransId="{E1C79D71-71DB-4C18-82C1-95A7CF11A7DE}" sibTransId="{AABF5409-9A17-495D-A121-C2C95A25D388}"/>
    <dgm:cxn modelId="{ED0C9E48-D0E2-4FC6-ADFF-4097182AE0AE}" type="presOf" srcId="{2AEF5E80-4D0B-4E6F-9880-52FD8E48675D}" destId="{4A93C305-EC47-4884-9A8E-5D76636BDEC5}" srcOrd="0" destOrd="0" presId="urn:microsoft.com/office/officeart/2005/8/layout/bProcess4"/>
    <dgm:cxn modelId="{85FE8050-6A7B-4FAA-9CB3-F3313602AFC0}" type="presOf" srcId="{67C6932F-7427-4F96-A2CE-475BF14AC051}" destId="{C39958CE-3AF8-465B-BB52-EB37539FBC21}" srcOrd="0" destOrd="0" presId="urn:microsoft.com/office/officeart/2005/8/layout/bProcess4"/>
    <dgm:cxn modelId="{05C2A570-BDBA-4068-B77C-0FE4A614927B}" type="presOf" srcId="{8AF07A2F-5425-46F8-8DE4-058006F80AA7}" destId="{A31ED1B2-73B7-4209-AA58-CCDD597D6040}" srcOrd="0" destOrd="0" presId="urn:microsoft.com/office/officeart/2005/8/layout/bProcess4"/>
    <dgm:cxn modelId="{0E8D4682-CE37-435E-972D-4354D9DF1F3E}" type="presOf" srcId="{B5B41C54-2B24-4423-AD56-65ADB6A9CFD0}" destId="{7F40499C-1B17-4E01-9526-CDA35B9A4FDC}" srcOrd="0" destOrd="0" presId="urn:microsoft.com/office/officeart/2005/8/layout/bProcess4"/>
    <dgm:cxn modelId="{BE3FE98A-4B65-41E8-A92C-F58A9CFCF035}" type="presOf" srcId="{E3BB3647-0904-47AE-88F7-47C3EE06B875}" destId="{11C99C71-33E0-4E42-8387-79959D00DF8C}" srcOrd="0" destOrd="0" presId="urn:microsoft.com/office/officeart/2005/8/layout/bProcess4"/>
    <dgm:cxn modelId="{B4E0848D-D249-4C9E-8D85-5276859BD4C2}" srcId="{E3BB3647-0904-47AE-88F7-47C3EE06B875}" destId="{8AF07A2F-5425-46F8-8DE4-058006F80AA7}" srcOrd="2" destOrd="0" parTransId="{62C2D0CE-3270-4DB0-87A7-41D1EA7AD633}" sibTransId="{4A3CC0AE-35AA-4BD3-92B3-0555B0424DCA}"/>
    <dgm:cxn modelId="{DDC3A08F-1A54-43F9-9390-9E23F6316714}" type="presOf" srcId="{198438DA-9FB5-4C95-9873-4A7666370C39}" destId="{A43E6001-08E6-4D37-8478-DEA8BAB3FD87}" srcOrd="0" destOrd="0" presId="urn:microsoft.com/office/officeart/2005/8/layout/bProcess4"/>
    <dgm:cxn modelId="{C02357AB-19A4-43D8-8001-D487752F0584}" type="presOf" srcId="{ECDE579D-CC4E-4C02-BBB9-15BDC517B8DC}" destId="{38929519-CD36-40F4-BF75-C15A6B2FA234}" srcOrd="0" destOrd="0" presId="urn:microsoft.com/office/officeart/2005/8/layout/bProcess4"/>
    <dgm:cxn modelId="{DEC6ABAD-9C45-4814-A0B5-A1F7EF4F9B1B}" srcId="{E3BB3647-0904-47AE-88F7-47C3EE06B875}" destId="{B5B41C54-2B24-4423-AD56-65ADB6A9CFD0}" srcOrd="6" destOrd="0" parTransId="{1E3CC11E-CC20-4B6A-9BD8-B9A251DB0C64}" sibTransId="{07D22937-E446-4D7B-9DC7-FE20922459BD}"/>
    <dgm:cxn modelId="{55F37BC1-501F-45DC-B27B-D70FCF9DF3F8}" srcId="{E3BB3647-0904-47AE-88F7-47C3EE06B875}" destId="{198438DA-9FB5-4C95-9873-4A7666370C39}" srcOrd="7" destOrd="0" parTransId="{61912A0C-BBF7-4DCE-9446-E7CCDD369197}" sibTransId="{E789E60C-DCCB-4859-8FCD-06A57C0B6722}"/>
    <dgm:cxn modelId="{9EC692CB-8037-4878-89EC-E53D474104DC}" type="presOf" srcId="{4391D745-72B4-4990-9BF2-FDF49539F3E0}" destId="{D60D0C72-61B0-4401-B0A0-8BBDB79A01AC}" srcOrd="0" destOrd="0" presId="urn:microsoft.com/office/officeart/2005/8/layout/bProcess4"/>
    <dgm:cxn modelId="{238B9DD9-86A6-4FC3-829E-5B59F05428A8}" type="presOf" srcId="{07D22937-E446-4D7B-9DC7-FE20922459BD}" destId="{F94FEE67-A2AE-46AB-B727-C82C6FB914B1}" srcOrd="0" destOrd="0" presId="urn:microsoft.com/office/officeart/2005/8/layout/bProcess4"/>
    <dgm:cxn modelId="{5E27C7DA-D1A5-432F-8F02-1E6EAB1F9B03}" type="presOf" srcId="{4A3CC0AE-35AA-4BD3-92B3-0555B0424DCA}" destId="{84DC3716-C88C-476C-B174-B0503DA2ACE1}" srcOrd="0" destOrd="0" presId="urn:microsoft.com/office/officeart/2005/8/layout/bProcess4"/>
    <dgm:cxn modelId="{E025D5E1-CE34-4CFD-A469-DB179CAAD5B0}" type="presOf" srcId="{AABF5409-9A17-495D-A121-C2C95A25D388}" destId="{8386AD24-9D9D-4001-9D0A-59175721C39D}" srcOrd="0" destOrd="0" presId="urn:microsoft.com/office/officeart/2005/8/layout/bProcess4"/>
    <dgm:cxn modelId="{193D0DE6-F9A1-4376-B3E3-3304D8FEFBAA}" type="presOf" srcId="{6C357041-D396-45AF-8A4E-A160FC630BEC}" destId="{4B91C37D-339E-412E-86F6-5A1C29E559E7}" srcOrd="0" destOrd="0" presId="urn:microsoft.com/office/officeart/2005/8/layout/bProcess4"/>
    <dgm:cxn modelId="{3A28E1EC-BAAF-4D5C-BDB7-7864FB11A081}" srcId="{E3BB3647-0904-47AE-88F7-47C3EE06B875}" destId="{67C6932F-7427-4F96-A2CE-475BF14AC051}" srcOrd="1" destOrd="0" parTransId="{58F023B5-1EF7-4798-9DA3-06237520FF02}" sibTransId="{C36B5421-7C56-44FD-8DE7-3BE16C3B3CEC}"/>
    <dgm:cxn modelId="{956813EF-13C4-4690-9440-8AFD6B160930}" type="presOf" srcId="{DC7FEF88-76B2-4991-8766-978870977E67}" destId="{19D929B2-5F73-44AF-AB29-93CCEB86564C}" srcOrd="0" destOrd="0" presId="urn:microsoft.com/office/officeart/2005/8/layout/bProcess4"/>
    <dgm:cxn modelId="{09958798-374A-4BDB-BFC4-B2A6EED3E2EC}" type="presParOf" srcId="{11C99C71-33E0-4E42-8387-79959D00DF8C}" destId="{92B0841C-9CC0-4F29-9A7A-AE7E26537446}" srcOrd="0" destOrd="0" presId="urn:microsoft.com/office/officeart/2005/8/layout/bProcess4"/>
    <dgm:cxn modelId="{E88BE804-F306-47FD-B868-1947EA9360E2}" type="presParOf" srcId="{92B0841C-9CC0-4F29-9A7A-AE7E26537446}" destId="{D339ACF2-48BE-4985-96C9-E2B9EC1D8C29}" srcOrd="0" destOrd="0" presId="urn:microsoft.com/office/officeart/2005/8/layout/bProcess4"/>
    <dgm:cxn modelId="{8CB05ACE-D9FB-4F22-B7E9-4C4047231E0C}" type="presParOf" srcId="{92B0841C-9CC0-4F29-9A7A-AE7E26537446}" destId="{D60D0C72-61B0-4401-B0A0-8BBDB79A01AC}" srcOrd="1" destOrd="0" presId="urn:microsoft.com/office/officeart/2005/8/layout/bProcess4"/>
    <dgm:cxn modelId="{1F1D94BF-20A8-4F36-9F0F-A5A1D3BF9F1B}" type="presParOf" srcId="{11C99C71-33E0-4E42-8387-79959D00DF8C}" destId="{4A93C305-EC47-4884-9A8E-5D76636BDEC5}" srcOrd="1" destOrd="0" presId="urn:microsoft.com/office/officeart/2005/8/layout/bProcess4"/>
    <dgm:cxn modelId="{10485C33-45E7-45A1-8DA5-5AF5B55B7D28}" type="presParOf" srcId="{11C99C71-33E0-4E42-8387-79959D00DF8C}" destId="{65998839-AD04-4859-AE19-4A4F8AFDC2E2}" srcOrd="2" destOrd="0" presId="urn:microsoft.com/office/officeart/2005/8/layout/bProcess4"/>
    <dgm:cxn modelId="{F294B330-F0CD-4B5B-BE12-1570466D1CAD}" type="presParOf" srcId="{65998839-AD04-4859-AE19-4A4F8AFDC2E2}" destId="{35A1D74A-0D34-4EAA-9E07-49FD0F70BFB8}" srcOrd="0" destOrd="0" presId="urn:microsoft.com/office/officeart/2005/8/layout/bProcess4"/>
    <dgm:cxn modelId="{13A79D98-31F5-454B-A143-E7EBFD5F5B73}" type="presParOf" srcId="{65998839-AD04-4859-AE19-4A4F8AFDC2E2}" destId="{C39958CE-3AF8-465B-BB52-EB37539FBC21}" srcOrd="1" destOrd="0" presId="urn:microsoft.com/office/officeart/2005/8/layout/bProcess4"/>
    <dgm:cxn modelId="{329A8D04-4792-40FD-8CD4-E080F46F1EAB}" type="presParOf" srcId="{11C99C71-33E0-4E42-8387-79959D00DF8C}" destId="{CB610B0E-277C-4C4C-A003-4C8B8C819239}" srcOrd="3" destOrd="0" presId="urn:microsoft.com/office/officeart/2005/8/layout/bProcess4"/>
    <dgm:cxn modelId="{115E0570-B204-4F06-A524-CC1042F75E92}" type="presParOf" srcId="{11C99C71-33E0-4E42-8387-79959D00DF8C}" destId="{5AFBFB2B-A948-43E7-8431-05E644F66D1C}" srcOrd="4" destOrd="0" presId="urn:microsoft.com/office/officeart/2005/8/layout/bProcess4"/>
    <dgm:cxn modelId="{515B7803-37D9-4264-8211-46D91B46BC09}" type="presParOf" srcId="{5AFBFB2B-A948-43E7-8431-05E644F66D1C}" destId="{BC27D8B4-9BE0-4A12-846D-37F02D589CF4}" srcOrd="0" destOrd="0" presId="urn:microsoft.com/office/officeart/2005/8/layout/bProcess4"/>
    <dgm:cxn modelId="{55633F4D-B630-4A6F-981D-9987D61CFAD0}" type="presParOf" srcId="{5AFBFB2B-A948-43E7-8431-05E644F66D1C}" destId="{A31ED1B2-73B7-4209-AA58-CCDD597D6040}" srcOrd="1" destOrd="0" presId="urn:microsoft.com/office/officeart/2005/8/layout/bProcess4"/>
    <dgm:cxn modelId="{19D3E853-4A21-42B2-9E40-52DCDC13D76C}" type="presParOf" srcId="{11C99C71-33E0-4E42-8387-79959D00DF8C}" destId="{84DC3716-C88C-476C-B174-B0503DA2ACE1}" srcOrd="5" destOrd="0" presId="urn:microsoft.com/office/officeart/2005/8/layout/bProcess4"/>
    <dgm:cxn modelId="{E70AF888-F2DC-4ABB-8C05-245744158AD2}" type="presParOf" srcId="{11C99C71-33E0-4E42-8387-79959D00DF8C}" destId="{E45B29A0-3F8E-4219-B10B-726579191F8A}" srcOrd="6" destOrd="0" presId="urn:microsoft.com/office/officeart/2005/8/layout/bProcess4"/>
    <dgm:cxn modelId="{E4BA6B76-BB30-488F-8425-0CA66E6C84DB}" type="presParOf" srcId="{E45B29A0-3F8E-4219-B10B-726579191F8A}" destId="{A592FF50-2831-4F9F-B526-3496E7CCBC4E}" srcOrd="0" destOrd="0" presId="urn:microsoft.com/office/officeart/2005/8/layout/bProcess4"/>
    <dgm:cxn modelId="{65818B0F-8CD7-4063-8800-DB42D25B9917}" type="presParOf" srcId="{E45B29A0-3F8E-4219-B10B-726579191F8A}" destId="{4B91C37D-339E-412E-86F6-5A1C29E559E7}" srcOrd="1" destOrd="0" presId="urn:microsoft.com/office/officeart/2005/8/layout/bProcess4"/>
    <dgm:cxn modelId="{7EF67B28-BF5B-4A64-8687-562BEE4D91D6}" type="presParOf" srcId="{11C99C71-33E0-4E42-8387-79959D00DF8C}" destId="{8386AD24-9D9D-4001-9D0A-59175721C39D}" srcOrd="7" destOrd="0" presId="urn:microsoft.com/office/officeart/2005/8/layout/bProcess4"/>
    <dgm:cxn modelId="{C9BB0A0C-3CAB-42FA-9301-83DA522146D1}" type="presParOf" srcId="{11C99C71-33E0-4E42-8387-79959D00DF8C}" destId="{787D23B3-3B59-43F1-8FBD-92BCF8E9AEA4}" srcOrd="8" destOrd="0" presId="urn:microsoft.com/office/officeart/2005/8/layout/bProcess4"/>
    <dgm:cxn modelId="{3DEFA28D-90AF-4AE0-AF30-2D28F2ABA608}" type="presParOf" srcId="{787D23B3-3B59-43F1-8FBD-92BCF8E9AEA4}" destId="{5DD18974-7D53-4F7F-8DAA-F5616BBB599D}" srcOrd="0" destOrd="0" presId="urn:microsoft.com/office/officeart/2005/8/layout/bProcess4"/>
    <dgm:cxn modelId="{7217EB9F-E73F-486B-93B3-0C9709DF2062}" type="presParOf" srcId="{787D23B3-3B59-43F1-8FBD-92BCF8E9AEA4}" destId="{FE9D547E-0856-457F-A075-036FD6E351F7}" srcOrd="1" destOrd="0" presId="urn:microsoft.com/office/officeart/2005/8/layout/bProcess4"/>
    <dgm:cxn modelId="{F3CEB991-71C9-4261-9635-6D1C940D12F7}" type="presParOf" srcId="{11C99C71-33E0-4E42-8387-79959D00DF8C}" destId="{19D929B2-5F73-44AF-AB29-93CCEB86564C}" srcOrd="9" destOrd="0" presId="urn:microsoft.com/office/officeart/2005/8/layout/bProcess4"/>
    <dgm:cxn modelId="{31560D9B-1F1B-41E7-80BD-BF5C920C2FAA}" type="presParOf" srcId="{11C99C71-33E0-4E42-8387-79959D00DF8C}" destId="{D2909FAD-087A-48A2-A2DF-2B744371ECA3}" srcOrd="10" destOrd="0" presId="urn:microsoft.com/office/officeart/2005/8/layout/bProcess4"/>
    <dgm:cxn modelId="{6B41D31C-BFA5-4C5B-9B8A-39FF40CEA8C9}" type="presParOf" srcId="{D2909FAD-087A-48A2-A2DF-2B744371ECA3}" destId="{BB7D10BA-BB84-49CB-9E7F-3A73B0167A25}" srcOrd="0" destOrd="0" presId="urn:microsoft.com/office/officeart/2005/8/layout/bProcess4"/>
    <dgm:cxn modelId="{10E25CED-89F0-464E-B9F9-5F576AD5C4BD}" type="presParOf" srcId="{D2909FAD-087A-48A2-A2DF-2B744371ECA3}" destId="{0C1EF804-9338-41E0-B4C1-2B765559FF3F}" srcOrd="1" destOrd="0" presId="urn:microsoft.com/office/officeart/2005/8/layout/bProcess4"/>
    <dgm:cxn modelId="{748DB10C-B19B-473A-8BF8-D22D941A139E}" type="presParOf" srcId="{11C99C71-33E0-4E42-8387-79959D00DF8C}" destId="{388DC380-82F6-4470-85D3-FF456E1FA640}" srcOrd="11" destOrd="0" presId="urn:microsoft.com/office/officeart/2005/8/layout/bProcess4"/>
    <dgm:cxn modelId="{14373900-19E5-4CD5-A576-B1626BDE34FA}" type="presParOf" srcId="{11C99C71-33E0-4E42-8387-79959D00DF8C}" destId="{60ECB5E8-643C-4461-90ED-D44D151D96EE}" srcOrd="12" destOrd="0" presId="urn:microsoft.com/office/officeart/2005/8/layout/bProcess4"/>
    <dgm:cxn modelId="{D45809CD-D48A-4D3E-96F6-26887242DD67}" type="presParOf" srcId="{60ECB5E8-643C-4461-90ED-D44D151D96EE}" destId="{6DCDE2DB-1194-4FC5-8641-7C80934970E0}" srcOrd="0" destOrd="0" presId="urn:microsoft.com/office/officeart/2005/8/layout/bProcess4"/>
    <dgm:cxn modelId="{26EB6DC1-4A9F-4E54-913C-FAAD99526E57}" type="presParOf" srcId="{60ECB5E8-643C-4461-90ED-D44D151D96EE}" destId="{7F40499C-1B17-4E01-9526-CDA35B9A4FDC}" srcOrd="1" destOrd="0" presId="urn:microsoft.com/office/officeart/2005/8/layout/bProcess4"/>
    <dgm:cxn modelId="{5D877E97-A74F-4FB0-B9A6-402B371C5D9E}" type="presParOf" srcId="{11C99C71-33E0-4E42-8387-79959D00DF8C}" destId="{F94FEE67-A2AE-46AB-B727-C82C6FB914B1}" srcOrd="13" destOrd="0" presId="urn:microsoft.com/office/officeart/2005/8/layout/bProcess4"/>
    <dgm:cxn modelId="{F3460488-D13A-4975-A78C-0440A1134812}" type="presParOf" srcId="{11C99C71-33E0-4E42-8387-79959D00DF8C}" destId="{0D9358F2-59D3-4222-95DD-371ADFE81476}" srcOrd="14" destOrd="0" presId="urn:microsoft.com/office/officeart/2005/8/layout/bProcess4"/>
    <dgm:cxn modelId="{54A56167-2CC7-4EB7-B90F-628A0094F1C8}" type="presParOf" srcId="{0D9358F2-59D3-4222-95DD-371ADFE81476}" destId="{3CFA0C2B-CA81-4A2B-A865-B3B4F142B0F3}" srcOrd="0" destOrd="0" presId="urn:microsoft.com/office/officeart/2005/8/layout/bProcess4"/>
    <dgm:cxn modelId="{766F9862-28C3-4D39-9BCB-D47341F1E625}" type="presParOf" srcId="{0D9358F2-59D3-4222-95DD-371ADFE81476}" destId="{A43E6001-08E6-4D37-8478-DEA8BAB3FD87}" srcOrd="1" destOrd="0" presId="urn:microsoft.com/office/officeart/2005/8/layout/bProcess4"/>
    <dgm:cxn modelId="{4DFA633A-5448-42C6-BC85-B3AC9A21176A}" type="presParOf" srcId="{11C99C71-33E0-4E42-8387-79959D00DF8C}" destId="{E967BD5A-C288-44BB-9F96-C389A543EF77}" srcOrd="15" destOrd="0" presId="urn:microsoft.com/office/officeart/2005/8/layout/bProcess4"/>
    <dgm:cxn modelId="{C938178D-E3A6-4149-A8C5-959A1AA8CA76}" type="presParOf" srcId="{11C99C71-33E0-4E42-8387-79959D00DF8C}" destId="{524FF7DE-4224-4E31-AE29-8EB9A06B256B}" srcOrd="16" destOrd="0" presId="urn:microsoft.com/office/officeart/2005/8/layout/bProcess4"/>
    <dgm:cxn modelId="{928BFE9A-419C-462F-AD81-08D79E22A3E2}" type="presParOf" srcId="{524FF7DE-4224-4E31-AE29-8EB9A06B256B}" destId="{EB0DA8A0-511B-48E8-AC7C-539727D29DBF}" srcOrd="0" destOrd="0" presId="urn:microsoft.com/office/officeart/2005/8/layout/bProcess4"/>
    <dgm:cxn modelId="{90BDC3A4-464B-4819-82E8-92006D10E0D6}" type="presParOf" srcId="{524FF7DE-4224-4E31-AE29-8EB9A06B256B}" destId="{38929519-CD36-40F4-BF75-C15A6B2FA23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3C305-EC47-4884-9A8E-5D76636BDEC5}">
      <dsp:nvSpPr>
        <dsp:cNvPr id="0" name=""/>
        <dsp:cNvSpPr/>
      </dsp:nvSpPr>
      <dsp:spPr>
        <a:xfrm rot="5289137">
          <a:off x="1086139" y="880781"/>
          <a:ext cx="1379811" cy="1658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D0C72-61B0-4401-B0A0-8BBDB79A01AC}">
      <dsp:nvSpPr>
        <dsp:cNvPr id="0" name=""/>
        <dsp:cNvSpPr/>
      </dsp:nvSpPr>
      <dsp:spPr>
        <a:xfrm>
          <a:off x="1381692" y="0"/>
          <a:ext cx="1843268" cy="110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Testamento</a:t>
          </a:r>
        </a:p>
      </dsp:txBody>
      <dsp:txXfrm>
        <a:off x="1414084" y="32392"/>
        <a:ext cx="1778484" cy="1041177"/>
      </dsp:txXfrm>
    </dsp:sp>
    <dsp:sp modelId="{CB610B0E-277C-4C4C-A003-4C8B8C819239}">
      <dsp:nvSpPr>
        <dsp:cNvPr id="0" name=""/>
        <dsp:cNvSpPr/>
      </dsp:nvSpPr>
      <dsp:spPr>
        <a:xfrm rot="5400000">
          <a:off x="1113971" y="2261554"/>
          <a:ext cx="1375543" cy="1658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958CE-3AF8-465B-BB52-EB37539FBC21}">
      <dsp:nvSpPr>
        <dsp:cNvPr id="0" name=""/>
        <dsp:cNvSpPr/>
      </dsp:nvSpPr>
      <dsp:spPr>
        <a:xfrm>
          <a:off x="1429635" y="1382547"/>
          <a:ext cx="1843268" cy="110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Pista 1</a:t>
          </a:r>
        </a:p>
      </dsp:txBody>
      <dsp:txXfrm>
        <a:off x="1462027" y="1414939"/>
        <a:ext cx="1778484" cy="1041177"/>
      </dsp:txXfrm>
    </dsp:sp>
    <dsp:sp modelId="{84DC3716-C88C-476C-B174-B0503DA2ACE1}">
      <dsp:nvSpPr>
        <dsp:cNvPr id="0" name=""/>
        <dsp:cNvSpPr/>
      </dsp:nvSpPr>
      <dsp:spPr>
        <a:xfrm>
          <a:off x="1805197" y="2952780"/>
          <a:ext cx="2444639" cy="1658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ED1B2-73B7-4209-AA58-CCDD597D6040}">
      <dsp:nvSpPr>
        <dsp:cNvPr id="0" name=""/>
        <dsp:cNvSpPr/>
      </dsp:nvSpPr>
      <dsp:spPr>
        <a:xfrm>
          <a:off x="1429635" y="2764999"/>
          <a:ext cx="1843268" cy="110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Pista2</a:t>
          </a:r>
        </a:p>
      </dsp:txBody>
      <dsp:txXfrm>
        <a:off x="1462027" y="2797391"/>
        <a:ext cx="1778484" cy="1041177"/>
      </dsp:txXfrm>
    </dsp:sp>
    <dsp:sp modelId="{8386AD24-9D9D-4001-9D0A-59175721C39D}">
      <dsp:nvSpPr>
        <dsp:cNvPr id="0" name=""/>
        <dsp:cNvSpPr/>
      </dsp:nvSpPr>
      <dsp:spPr>
        <a:xfrm rot="16200000">
          <a:off x="3565519" y="2261554"/>
          <a:ext cx="1375543" cy="1658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1C37D-339E-412E-86F6-5A1C29E559E7}">
      <dsp:nvSpPr>
        <dsp:cNvPr id="0" name=""/>
        <dsp:cNvSpPr/>
      </dsp:nvSpPr>
      <dsp:spPr>
        <a:xfrm>
          <a:off x="3881183" y="2764999"/>
          <a:ext cx="1843268" cy="110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Pista 3</a:t>
          </a:r>
        </a:p>
      </dsp:txBody>
      <dsp:txXfrm>
        <a:off x="3913575" y="2797391"/>
        <a:ext cx="1778484" cy="1041177"/>
      </dsp:txXfrm>
    </dsp:sp>
    <dsp:sp modelId="{19D929B2-5F73-44AF-AB29-93CCEB86564C}">
      <dsp:nvSpPr>
        <dsp:cNvPr id="0" name=""/>
        <dsp:cNvSpPr/>
      </dsp:nvSpPr>
      <dsp:spPr>
        <a:xfrm rot="16200000">
          <a:off x="3565519" y="879103"/>
          <a:ext cx="1375543" cy="1658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D547E-0856-457F-A075-036FD6E351F7}">
      <dsp:nvSpPr>
        <dsp:cNvPr id="0" name=""/>
        <dsp:cNvSpPr/>
      </dsp:nvSpPr>
      <dsp:spPr>
        <a:xfrm>
          <a:off x="3881183" y="1382547"/>
          <a:ext cx="1843268" cy="110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Pista 4</a:t>
          </a:r>
        </a:p>
      </dsp:txBody>
      <dsp:txXfrm>
        <a:off x="3913575" y="1414939"/>
        <a:ext cx="1778484" cy="1041177"/>
      </dsp:txXfrm>
    </dsp:sp>
    <dsp:sp modelId="{388DC380-82F6-4470-85D3-FF456E1FA640}">
      <dsp:nvSpPr>
        <dsp:cNvPr id="0" name=""/>
        <dsp:cNvSpPr/>
      </dsp:nvSpPr>
      <dsp:spPr>
        <a:xfrm>
          <a:off x="4256745" y="187877"/>
          <a:ext cx="2444639" cy="1658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EF804-9338-41E0-B4C1-2B765559FF3F}">
      <dsp:nvSpPr>
        <dsp:cNvPr id="0" name=""/>
        <dsp:cNvSpPr/>
      </dsp:nvSpPr>
      <dsp:spPr>
        <a:xfrm>
          <a:off x="3881183" y="96"/>
          <a:ext cx="1843268" cy="110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Pista 5</a:t>
          </a:r>
        </a:p>
      </dsp:txBody>
      <dsp:txXfrm>
        <a:off x="3913575" y="32488"/>
        <a:ext cx="1778484" cy="1041177"/>
      </dsp:txXfrm>
    </dsp:sp>
    <dsp:sp modelId="{F94FEE67-A2AE-46AB-B727-C82C6FB914B1}">
      <dsp:nvSpPr>
        <dsp:cNvPr id="0" name=""/>
        <dsp:cNvSpPr/>
      </dsp:nvSpPr>
      <dsp:spPr>
        <a:xfrm rot="5400000">
          <a:off x="6017066" y="879103"/>
          <a:ext cx="1375543" cy="1658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0499C-1B17-4E01-9526-CDA35B9A4FDC}">
      <dsp:nvSpPr>
        <dsp:cNvPr id="0" name=""/>
        <dsp:cNvSpPr/>
      </dsp:nvSpPr>
      <dsp:spPr>
        <a:xfrm>
          <a:off x="6332730" y="96"/>
          <a:ext cx="1843268" cy="110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Pista 6</a:t>
          </a:r>
        </a:p>
      </dsp:txBody>
      <dsp:txXfrm>
        <a:off x="6365122" y="32488"/>
        <a:ext cx="1778484" cy="1041177"/>
      </dsp:txXfrm>
    </dsp:sp>
    <dsp:sp modelId="{E967BD5A-C288-44BB-9F96-C389A543EF77}">
      <dsp:nvSpPr>
        <dsp:cNvPr id="0" name=""/>
        <dsp:cNvSpPr/>
      </dsp:nvSpPr>
      <dsp:spPr>
        <a:xfrm rot="5400000">
          <a:off x="6017066" y="2261554"/>
          <a:ext cx="1375543" cy="1658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E6001-08E6-4D37-8478-DEA8BAB3FD87}">
      <dsp:nvSpPr>
        <dsp:cNvPr id="0" name=""/>
        <dsp:cNvSpPr/>
      </dsp:nvSpPr>
      <dsp:spPr>
        <a:xfrm>
          <a:off x="6332730" y="1382547"/>
          <a:ext cx="1843268" cy="110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Pista 7</a:t>
          </a:r>
        </a:p>
      </dsp:txBody>
      <dsp:txXfrm>
        <a:off x="6365122" y="1414939"/>
        <a:ext cx="1778484" cy="1041177"/>
      </dsp:txXfrm>
    </dsp:sp>
    <dsp:sp modelId="{38929519-CD36-40F4-BF75-C15A6B2FA234}">
      <dsp:nvSpPr>
        <dsp:cNvPr id="0" name=""/>
        <dsp:cNvSpPr/>
      </dsp:nvSpPr>
      <dsp:spPr>
        <a:xfrm>
          <a:off x="6332730" y="2764999"/>
          <a:ext cx="1843268" cy="110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Enigma</a:t>
          </a:r>
        </a:p>
      </dsp:txBody>
      <dsp:txXfrm>
        <a:off x="6365122" y="2797391"/>
        <a:ext cx="1778484" cy="104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BE31621-DBC8-4ADC-9DB9-AEF0FECB3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CDEE6F-4FE5-4B13-A8AA-8754CF636F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39520-A47A-467F-9F41-01B53E6C12BD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486861-6784-4C8D-9E9D-A525BEA22D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235AC0-3F60-4806-B4A0-57361DE34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03720-EEB9-4725-A0C1-BA4589CD6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515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HrAEBQ5lS0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glise.catholique.fr/glossaire/esperance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how.com/Planejar-um-Escape-Room" TargetMode="External"/><Relationship Id="rId13" Type="http://schemas.openxmlformats.org/officeDocument/2006/relationships/hyperlink" Target="https://www.istockphoto.com/br" TargetMode="External"/><Relationship Id="rId3" Type="http://schemas.openxmlformats.org/officeDocument/2006/relationships/hyperlink" Target="https://www.miriadi.net/" TargetMode="External"/><Relationship Id="rId7" Type="http://schemas.openxmlformats.org/officeDocument/2006/relationships/hyperlink" Target="https://www.dulala.fr/jeux-autour-des-langues/" TargetMode="External"/><Relationship Id="rId12" Type="http://schemas.openxmlformats.org/officeDocument/2006/relationships/hyperlink" Target="https://br.pinterest.com/gilmarsilprado/helio-petrus/-" TargetMode="External"/><Relationship Id="rId2" Type="http://schemas.openxmlformats.org/officeDocument/2006/relationships/hyperlink" Target="http://www.eurom5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TWiyUcSPyI" TargetMode="External"/><Relationship Id="rId11" Type="http://schemas.openxmlformats.org/officeDocument/2006/relationships/hyperlink" Target="https://www.youtube.com/watch?v=QHrAEBQ5lS0" TargetMode="External"/><Relationship Id="rId5" Type="http://schemas.openxmlformats.org/officeDocument/2006/relationships/hyperlink" Target="https://www.youtube.com/watch?v=itU1k1D-Z5c&amp;t=39s" TargetMode="External"/><Relationship Id="rId10" Type="http://schemas.openxmlformats.org/officeDocument/2006/relationships/hyperlink" Target="http://www.brasilartesenciclopedias.com.br/" TargetMode="External"/><Relationship Id="rId4" Type="http://schemas.openxmlformats.org/officeDocument/2006/relationships/hyperlink" Target="https://www.youtube.com/watch?v=dlJCF-HhaUw" TargetMode="External"/><Relationship Id="rId9" Type="http://schemas.openxmlformats.org/officeDocument/2006/relationships/hyperlink" Target="http://elaine-sandrini.blogspo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U1k1D-Z5c&amp;t=39s" TargetMode="External"/><Relationship Id="rId2" Type="http://schemas.openxmlformats.org/officeDocument/2006/relationships/hyperlink" Target="https://www.youtube.com/watch?v=dlJCF-HhaUw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ZTWiyUcSPy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how.com/Planejar-um-Escape-Room" TargetMode="External"/><Relationship Id="rId2" Type="http://schemas.openxmlformats.org/officeDocument/2006/relationships/hyperlink" Target="https://www.dulala.fr/jeux-autour-des-langue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BB3F5-AF04-447D-AB60-61DB9756F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r>
              <a:rPr lang="pt-BR" sz="4800" b="1" dirty="0"/>
              <a:t>Escape Game : </a:t>
            </a:r>
            <a:br>
              <a:rPr lang="pt-BR" sz="4800" b="1" dirty="0"/>
            </a:br>
            <a:r>
              <a:rPr lang="pt-BR" sz="4800" b="1" dirty="0"/>
              <a:t>O enigma da herança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B9F654-3C08-4D4D-A9E5-0F7112C9D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19915"/>
            <a:ext cx="8637072" cy="2519640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/>
              <a:t>INTERCOMPRÉHENSION  E MOTIVAÇÃO AO APRENDIZADO</a:t>
            </a:r>
          </a:p>
          <a:p>
            <a:endParaRPr lang="pt-BR" sz="2400" dirty="0"/>
          </a:p>
          <a:p>
            <a:endParaRPr lang="pt-BR" sz="2400" dirty="0"/>
          </a:p>
          <a:p>
            <a:pPr algn="r">
              <a:spcBef>
                <a:spcPts val="0"/>
              </a:spcBef>
            </a:pPr>
            <a:endParaRPr lang="pt-BR" sz="3100" dirty="0"/>
          </a:p>
          <a:p>
            <a:pPr algn="r">
              <a:spcBef>
                <a:spcPts val="0"/>
              </a:spcBef>
            </a:pPr>
            <a:endParaRPr lang="pt-BR" sz="3100" dirty="0"/>
          </a:p>
          <a:p>
            <a:pPr algn="r">
              <a:spcBef>
                <a:spcPts val="0"/>
              </a:spcBef>
            </a:pPr>
            <a:endParaRPr lang="pt-BR" sz="3100" dirty="0"/>
          </a:p>
          <a:p>
            <a:pPr algn="r">
              <a:spcBef>
                <a:spcPts val="0"/>
              </a:spcBef>
            </a:pPr>
            <a:r>
              <a:rPr lang="pt-BR" sz="4000" dirty="0"/>
              <a:t>Bárbara Castro Martins</a:t>
            </a:r>
          </a:p>
          <a:p>
            <a:pPr algn="r">
              <a:spcBef>
                <a:spcPts val="0"/>
              </a:spcBef>
            </a:pPr>
            <a:r>
              <a:rPr lang="pt-BR" sz="4000" dirty="0"/>
              <a:t>Deborah Maria Lourenço da Silva</a:t>
            </a:r>
          </a:p>
          <a:p>
            <a:pPr algn="r">
              <a:spcBef>
                <a:spcPts val="0"/>
              </a:spcBef>
            </a:pPr>
            <a:r>
              <a:rPr lang="pt-BR" sz="4000" dirty="0"/>
              <a:t>Catherine López</a:t>
            </a:r>
          </a:p>
          <a:p>
            <a:pPr algn="r">
              <a:spcBef>
                <a:spcPts val="0"/>
              </a:spcBef>
            </a:pPr>
            <a:r>
              <a:rPr lang="pt-BR" sz="4000" dirty="0"/>
              <a:t>Jessica </a:t>
            </a:r>
            <a:r>
              <a:rPr lang="pt-BR" sz="4000" dirty="0" err="1"/>
              <a:t>Etridge</a:t>
            </a:r>
            <a:endParaRPr lang="pt-BR" sz="4000" dirty="0"/>
          </a:p>
          <a:p>
            <a:pPr algn="r">
              <a:spcBef>
                <a:spcPts val="0"/>
              </a:spcBef>
            </a:pPr>
            <a:r>
              <a:rPr lang="pt-BR" sz="4000" dirty="0"/>
              <a:t>Mônica Duarte </a:t>
            </a:r>
            <a:r>
              <a:rPr lang="pt-BR" sz="4000" dirty="0" err="1"/>
              <a:t>Serejo</a:t>
            </a:r>
            <a:endParaRPr lang="pt-BR" sz="4000" dirty="0"/>
          </a:p>
          <a:p>
            <a:pPr algn="r">
              <a:spcBef>
                <a:spcPts val="0"/>
              </a:spcBef>
            </a:pPr>
            <a:r>
              <a:rPr lang="pt-BR" sz="4000" dirty="0"/>
              <a:t>Urbana de Andrade Leite</a:t>
            </a:r>
          </a:p>
          <a:p>
            <a:pPr algn="r">
              <a:spcBef>
                <a:spcPts val="0"/>
              </a:spcBef>
            </a:pPr>
            <a:r>
              <a:rPr lang="pt-BR" sz="4000" dirty="0"/>
              <a:t>Victor Gabriel Rodrigues Viana</a:t>
            </a:r>
          </a:p>
          <a:p>
            <a:pPr algn="r">
              <a:spcBef>
                <a:spcPts val="0"/>
              </a:spcBef>
            </a:pPr>
            <a:r>
              <a:rPr lang="pt-BR" sz="4000" dirty="0"/>
              <a:t>                                                      </a:t>
            </a:r>
          </a:p>
          <a:p>
            <a:br>
              <a:rPr lang="pt-BR" sz="3100" dirty="0"/>
            </a:b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246311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8805-D15B-40BF-8ED9-D52331FD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39" y="992589"/>
            <a:ext cx="9605635" cy="81187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ENREDO:</a:t>
            </a:r>
            <a:r>
              <a:rPr lang="pt-BR" dirty="0"/>
              <a:t>                             </a:t>
            </a:r>
            <a:r>
              <a:rPr lang="pt-BR" b="1" dirty="0"/>
              <a:t>PERSONAGENS: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013117-EC97-4534-938C-29EE946A7D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 senhor João Pablo Alighieri </a:t>
            </a:r>
            <a:r>
              <a:rPr lang="pt-BR" dirty="0" err="1"/>
              <a:t>Dubois</a:t>
            </a:r>
            <a:r>
              <a:rPr lang="pt-BR" dirty="0"/>
              <a:t>, conhecido como tio João, antes de falecer deixa em testamento a totalidade de seus bens para serem repartidos igualmente entre seus familiares. Entretanto, uma condição foi imposta: um enigma  precisa ser desvendado por seus familiares, para validar o recebimento da herança. Caso contrário, tudo será doado para a Sociedade de Proteção aos Animais.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6EE27B-26FD-497F-9D84-7B14B65F9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817" y="1915743"/>
            <a:ext cx="4645152" cy="390932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tio, o testamenteiro (professor) e os familiares (estudantes).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3100" b="1" dirty="0"/>
              <a:t>NÚMERO DE PARTICIPANTES:</a:t>
            </a:r>
          </a:p>
          <a:p>
            <a:pPr marL="0" indent="0">
              <a:buNone/>
            </a:pPr>
            <a:r>
              <a:rPr lang="pt-BR" dirty="0"/>
              <a:t>De 3 a 5 jogadores.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700" b="1" dirty="0"/>
              <a:t>IMPORTANTE: É proibido o uso de celulares e dicionários durante o jogo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5E47774-4C6B-465D-822F-779D8F643F33}"/>
              </a:ext>
            </a:extLst>
          </p:cNvPr>
          <p:cNvCxnSpPr/>
          <p:nvPr/>
        </p:nvCxnSpPr>
        <p:spPr>
          <a:xfrm>
            <a:off x="6506817" y="4253948"/>
            <a:ext cx="4373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8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182794-B060-4977-B839-F0E1C215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897" y="1086291"/>
            <a:ext cx="4176511" cy="772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      CENÁRIO: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00BB68-4455-4C75-8AE1-B22BB6DA0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581" y="1847087"/>
            <a:ext cx="7292198" cy="4278329"/>
          </a:xfrm>
        </p:spPr>
        <p:txBody>
          <a:bodyPr vert="horz" lIns="91440" tIns="45720" rIns="91440" bIns="45720" numCol="3" rtlCol="0" anchor="t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 </a:t>
            </a:r>
            <a:r>
              <a:rPr lang="en-US" dirty="0" err="1"/>
              <a:t>cenário</a:t>
            </a:r>
            <a:r>
              <a:rPr lang="en-US" dirty="0"/>
              <a:t> é um </a:t>
            </a:r>
            <a:r>
              <a:rPr lang="en-US" dirty="0" err="1"/>
              <a:t>escritório</a:t>
            </a:r>
            <a:r>
              <a:rPr lang="en-US" dirty="0"/>
              <a:t>/</a:t>
            </a:r>
            <a:r>
              <a:rPr lang="en-US" dirty="0" err="1"/>
              <a:t>biblioteca</a:t>
            </a:r>
            <a:r>
              <a:rPr lang="en-US" dirty="0"/>
              <a:t>, </a:t>
            </a:r>
            <a:r>
              <a:rPr lang="en-US" dirty="0" err="1"/>
              <a:t>composto</a:t>
            </a:r>
            <a:r>
              <a:rPr lang="en-US" dirty="0"/>
              <a:t> por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adaptáveis</a:t>
            </a:r>
            <a:r>
              <a:rPr lang="en-US" dirty="0"/>
              <a:t> à </a:t>
            </a:r>
            <a:r>
              <a:rPr lang="en-US" dirty="0" err="1"/>
              <a:t>sala</a:t>
            </a:r>
            <a:r>
              <a:rPr lang="en-US" dirty="0"/>
              <a:t> de aula,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eles</a:t>
            </a:r>
            <a:r>
              <a:rPr lang="en-US" dirty="0"/>
              <a:t>: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Escrivaninha</a:t>
            </a:r>
            <a:r>
              <a:rPr lang="en-US" dirty="0"/>
              <a:t>;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Estante</a:t>
            </a:r>
            <a:r>
              <a:rPr lang="en-US" dirty="0"/>
              <a:t>(s);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Livros</a:t>
            </a:r>
            <a:r>
              <a:rPr lang="en-US" dirty="0"/>
              <a:t> (entre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edição</a:t>
            </a:r>
            <a:r>
              <a:rPr lang="en-US" dirty="0"/>
              <a:t> de Madame Bovary de Gustave Flaubert);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 err="1"/>
              <a:t>Jornais</a:t>
            </a:r>
            <a:r>
              <a:rPr lang="en-US" dirty="0"/>
              <a:t> (entre </a:t>
            </a:r>
            <a:r>
              <a:rPr lang="en-US" dirty="0" err="1"/>
              <a:t>eles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tiragem</a:t>
            </a:r>
            <a:r>
              <a:rPr lang="en-US" dirty="0"/>
              <a:t> do </a:t>
            </a:r>
            <a:r>
              <a:rPr lang="en-US" dirty="0" err="1"/>
              <a:t>jornal</a:t>
            </a:r>
            <a:r>
              <a:rPr lang="en-US" dirty="0"/>
              <a:t> Le Figaro)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cópias</a:t>
            </a:r>
            <a:r>
              <a:rPr lang="en-US" dirty="0"/>
              <a:t> da </a:t>
            </a:r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página</a:t>
            </a:r>
            <a:r>
              <a:rPr lang="en-US" dirty="0"/>
              <a:t> de </a:t>
            </a:r>
            <a:r>
              <a:rPr lang="en-US" dirty="0" err="1"/>
              <a:t>jornais</a:t>
            </a:r>
            <a:r>
              <a:rPr lang="en-US" dirty="0"/>
              <a:t> </a:t>
            </a:r>
            <a:r>
              <a:rPr lang="en-US" dirty="0" err="1"/>
              <a:t>diversos</a:t>
            </a:r>
            <a:r>
              <a:rPr lang="en-US" dirty="0"/>
              <a:t>; </a:t>
            </a:r>
          </a:p>
          <a:p>
            <a:pPr>
              <a:lnSpc>
                <a:spcPct val="110000"/>
              </a:lnSpc>
            </a:pPr>
            <a:r>
              <a:rPr lang="en-US" dirty="0"/>
              <a:t>Mesa com </a:t>
            </a:r>
            <a:r>
              <a:rPr lang="en-US" dirty="0" err="1"/>
              <a:t>cadeiras</a:t>
            </a:r>
            <a:r>
              <a:rPr lang="en-US" dirty="0"/>
              <a:t>;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Som</a:t>
            </a:r>
            <a:r>
              <a:rPr lang="en-US" dirty="0"/>
              <a:t> ( para CD);</a:t>
            </a:r>
          </a:p>
          <a:p>
            <a:pPr>
              <a:lnSpc>
                <a:spcPct val="110000"/>
              </a:lnSpc>
            </a:pPr>
            <a:r>
              <a:rPr lang="en-US" dirty="0"/>
              <a:t> CDs (CD da </a:t>
            </a:r>
            <a:r>
              <a:rPr lang="en-US" dirty="0" err="1"/>
              <a:t>ópera</a:t>
            </a:r>
            <a:r>
              <a:rPr lang="en-US" dirty="0"/>
              <a:t>);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Papel</a:t>
            </a:r>
            <a:r>
              <a:rPr lang="en-US" dirty="0"/>
              <a:t>; </a:t>
            </a:r>
            <a:r>
              <a:rPr lang="en-US" dirty="0" err="1"/>
              <a:t>caneta</a:t>
            </a:r>
            <a:r>
              <a:rPr lang="en-US" dirty="0"/>
              <a:t> e </a:t>
            </a:r>
            <a:r>
              <a:rPr lang="en-US" dirty="0" err="1"/>
              <a:t>lápis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mesa;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 err="1"/>
              <a:t>Objeto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roxa</a:t>
            </a:r>
            <a:r>
              <a:rPr lang="en-US" dirty="0"/>
              <a:t> (violet);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Quadros</a:t>
            </a:r>
            <a:r>
              <a:rPr lang="en-US" dirty="0"/>
              <a:t> (o auto-</a:t>
            </a:r>
            <a:r>
              <a:rPr lang="en-US" dirty="0" err="1"/>
              <a:t>retrato</a:t>
            </a:r>
            <a:r>
              <a:rPr lang="en-US" dirty="0"/>
              <a:t> de Frida Kahlo, </a:t>
            </a:r>
            <a:r>
              <a:rPr lang="en-US" dirty="0" err="1"/>
              <a:t>dentre</a:t>
            </a:r>
            <a:r>
              <a:rPr lang="en-US" dirty="0"/>
              <a:t> outros) - </a:t>
            </a:r>
            <a:r>
              <a:rPr lang="en-US" dirty="0" err="1"/>
              <a:t>podem</a:t>
            </a:r>
            <a:r>
              <a:rPr lang="en-US" dirty="0"/>
              <a:t> ser imagens de </a:t>
            </a:r>
            <a:r>
              <a:rPr lang="en-US" dirty="0" err="1"/>
              <a:t>obras</a:t>
            </a:r>
            <a:r>
              <a:rPr lang="en-US" dirty="0"/>
              <a:t> </a:t>
            </a:r>
            <a:r>
              <a:rPr lang="en-US" dirty="0" err="1"/>
              <a:t>retiradas</a:t>
            </a:r>
            <a:r>
              <a:rPr lang="en-US" dirty="0"/>
              <a:t> da internet;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 err="1"/>
              <a:t>Estatuetas</a:t>
            </a:r>
            <a:r>
              <a:rPr lang="en-US" dirty="0"/>
              <a:t> (entre </a:t>
            </a:r>
            <a:r>
              <a:rPr lang="en-US" dirty="0" err="1"/>
              <a:t>elas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escultura</a:t>
            </a:r>
            <a:r>
              <a:rPr lang="en-US" dirty="0"/>
              <a:t> de São Francisco de Assis) </a:t>
            </a:r>
            <a:r>
              <a:rPr lang="en-US" dirty="0" err="1"/>
              <a:t>ou</a:t>
            </a:r>
            <a:r>
              <a:rPr lang="en-US" dirty="0"/>
              <a:t> imagens de santos para </a:t>
            </a:r>
            <a:r>
              <a:rPr lang="en-US" dirty="0" err="1"/>
              <a:t>colagem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garrafas</a:t>
            </a:r>
            <a:r>
              <a:rPr lang="en-US" dirty="0"/>
              <a:t>,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Cofre</a:t>
            </a:r>
            <a:r>
              <a:rPr lang="en-US" dirty="0"/>
              <a:t> com </a:t>
            </a:r>
            <a:r>
              <a:rPr lang="en-US" dirty="0" err="1"/>
              <a:t>cadeado</a:t>
            </a:r>
            <a:r>
              <a:rPr lang="en-US" dirty="0"/>
              <a:t> com </a:t>
            </a:r>
            <a:r>
              <a:rPr lang="en-US" dirty="0" err="1"/>
              <a:t>senha</a:t>
            </a:r>
            <a:r>
              <a:rPr lang="en-US" dirty="0"/>
              <a:t> de </a:t>
            </a:r>
            <a:r>
              <a:rPr lang="en-US" dirty="0" err="1"/>
              <a:t>três</a:t>
            </a:r>
            <a:r>
              <a:rPr lang="en-US" dirty="0"/>
              <a:t> </a:t>
            </a:r>
            <a:r>
              <a:rPr lang="en-US" dirty="0" err="1"/>
              <a:t>dígitos</a:t>
            </a:r>
            <a:r>
              <a:rPr lang="en-US" dirty="0"/>
              <a:t>;</a:t>
            </a:r>
          </a:p>
          <a:p>
            <a:pPr>
              <a:lnSpc>
                <a:spcPct val="110000"/>
              </a:lnSpc>
            </a:pPr>
            <a:r>
              <a:rPr lang="en-US" dirty="0"/>
              <a:t>Envelopes;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Folha</a:t>
            </a:r>
            <a:r>
              <a:rPr lang="en-US" dirty="0"/>
              <a:t> com a </a:t>
            </a:r>
            <a:r>
              <a:rPr lang="en-US" dirty="0" err="1"/>
              <a:t>oração</a:t>
            </a:r>
            <a:r>
              <a:rPr lang="en-US" dirty="0"/>
              <a:t>;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Fotografias</a:t>
            </a:r>
            <a:r>
              <a:rPr lang="en-US" dirty="0"/>
              <a:t> (imagens da internet);</a:t>
            </a:r>
          </a:p>
          <a:p>
            <a:pPr>
              <a:lnSpc>
                <a:spcPct val="110000"/>
              </a:lnSpc>
            </a:pPr>
            <a:r>
              <a:rPr lang="en-US" dirty="0"/>
              <a:t> Porta-</a:t>
            </a:r>
            <a:r>
              <a:rPr lang="en-US" dirty="0" err="1"/>
              <a:t>retratos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mural para </a:t>
            </a:r>
            <a:r>
              <a:rPr lang="en-US" dirty="0" err="1"/>
              <a:t>fotos</a:t>
            </a:r>
            <a:r>
              <a:rPr lang="en-US" dirty="0"/>
              <a:t>; </a:t>
            </a:r>
            <a:r>
              <a:rPr lang="en-US" dirty="0" err="1"/>
              <a:t>cronômetro</a:t>
            </a:r>
            <a:r>
              <a:rPr lang="en-US" dirty="0"/>
              <a:t>,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Fichas</a:t>
            </a:r>
            <a:r>
              <a:rPr lang="en-US" dirty="0"/>
              <a:t> de </a:t>
            </a:r>
            <a:r>
              <a:rPr lang="en-US" dirty="0" err="1"/>
              <a:t>apoio</a:t>
            </a:r>
            <a:r>
              <a:rPr lang="en-US" dirty="0"/>
              <a:t> </a:t>
            </a:r>
            <a:r>
              <a:rPr lang="en-US" dirty="0" err="1"/>
              <a:t>impressas</a:t>
            </a:r>
            <a:r>
              <a:rPr lang="en-US" dirty="0"/>
              <a:t> para a </a:t>
            </a:r>
            <a:r>
              <a:rPr lang="en-US" dirty="0" err="1"/>
              <a:t>resolução</a:t>
            </a:r>
            <a:r>
              <a:rPr lang="en-US" dirty="0"/>
              <a:t> das </a:t>
            </a:r>
            <a:r>
              <a:rPr lang="en-US" dirty="0" err="1"/>
              <a:t>pistas</a:t>
            </a:r>
            <a:r>
              <a:rPr lang="en-US" dirty="0"/>
              <a:t>.</a:t>
            </a:r>
          </a:p>
          <a:p>
            <a:pPr marL="0">
              <a:lnSpc>
                <a:spcPct val="110000"/>
              </a:lnSpc>
            </a:pPr>
            <a:endParaRPr lang="en-US" sz="11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Uma imagem contendo edifício, placa, de madeira, foto&#10;&#10;Descrição gerada automaticamente">
            <a:extLst>
              <a:ext uri="{FF2B5EF4-FFF2-40B4-BE49-F238E27FC236}">
                <a16:creationId xmlns:a16="http://schemas.microsoft.com/office/drawing/2014/main" id="{D918ABB7-80C1-40E1-9DF1-5CD6AA08F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79" y="1023298"/>
            <a:ext cx="4525726" cy="48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5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Straight Connector 5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5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4309745-64FA-4293-B10B-7B2E04D8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/>
              <a:t>ADAPTAÇÃO DO JOGO P/ SALA DE AULA: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9A639C-5131-4F62-9EB0-A811DD419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6195784" cy="345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1800" dirty="0"/>
              <a:t>Caso o </a:t>
            </a:r>
            <a:r>
              <a:rPr lang="en-US" sz="1800" dirty="0" err="1"/>
              <a:t>jogo</a:t>
            </a:r>
            <a:r>
              <a:rPr lang="en-US" sz="1800" dirty="0"/>
              <a:t> </a:t>
            </a:r>
            <a:r>
              <a:rPr lang="en-US" sz="1800" dirty="0" err="1"/>
              <a:t>seja</a:t>
            </a:r>
            <a:r>
              <a:rPr lang="en-US" sz="1800" dirty="0"/>
              <a:t> </a:t>
            </a:r>
            <a:r>
              <a:rPr lang="en-US" sz="1800" dirty="0" err="1"/>
              <a:t>adaptado</a:t>
            </a:r>
            <a:r>
              <a:rPr lang="en-US" sz="1800" dirty="0"/>
              <a:t> à </a:t>
            </a:r>
            <a:r>
              <a:rPr lang="en-US" sz="1800" dirty="0" err="1"/>
              <a:t>sala</a:t>
            </a:r>
            <a:r>
              <a:rPr lang="en-US" sz="1800" dirty="0"/>
              <a:t> de aula, o professor </a:t>
            </a:r>
            <a:r>
              <a:rPr lang="en-US" sz="1800" dirty="0" err="1"/>
              <a:t>poderá</a:t>
            </a:r>
            <a:r>
              <a:rPr lang="en-US" sz="1800" dirty="0"/>
              <a:t> </a:t>
            </a:r>
            <a:r>
              <a:rPr lang="en-US" sz="1800" dirty="0" err="1"/>
              <a:t>propor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competição</a:t>
            </a:r>
            <a:r>
              <a:rPr lang="en-US" sz="1800" dirty="0"/>
              <a:t> e </a:t>
            </a:r>
            <a:r>
              <a:rPr lang="en-US" sz="1800" dirty="0" err="1"/>
              <a:t>dividir</a:t>
            </a:r>
            <a:r>
              <a:rPr lang="en-US" sz="1800" dirty="0"/>
              <a:t> a </a:t>
            </a:r>
            <a:r>
              <a:rPr lang="en-US" sz="1800" dirty="0" err="1"/>
              <a:t>turma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grupos</a:t>
            </a:r>
            <a:r>
              <a:rPr lang="en-US" sz="1800" dirty="0"/>
              <a:t>, </a:t>
            </a:r>
            <a:r>
              <a:rPr lang="en-US" sz="1800" dirty="0" err="1"/>
              <a:t>disponibilizando</a:t>
            </a:r>
            <a:r>
              <a:rPr lang="en-US" sz="1800" dirty="0"/>
              <a:t> as </a:t>
            </a:r>
            <a:r>
              <a:rPr lang="en-US" sz="1800" dirty="0" err="1"/>
              <a:t>pistas</a:t>
            </a:r>
            <a:r>
              <a:rPr lang="en-US" sz="1800" dirty="0"/>
              <a:t> com as </a:t>
            </a:r>
            <a:r>
              <a:rPr lang="en-US" sz="1800" dirty="0" err="1"/>
              <a:t>atividades</a:t>
            </a:r>
            <a:r>
              <a:rPr lang="en-US" sz="1800" dirty="0"/>
              <a:t> para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grupo</a:t>
            </a:r>
            <a:r>
              <a:rPr lang="en-US" sz="1800" dirty="0"/>
              <a:t>. A </a:t>
            </a:r>
            <a:r>
              <a:rPr lang="en-US" sz="1800" dirty="0" err="1"/>
              <a:t>escuta</a:t>
            </a:r>
            <a:r>
              <a:rPr lang="en-US" sz="1800" dirty="0"/>
              <a:t> da </a:t>
            </a:r>
            <a:r>
              <a:rPr lang="en-US" sz="1800" dirty="0" err="1"/>
              <a:t>música</a:t>
            </a:r>
            <a:r>
              <a:rPr lang="en-US" sz="1800" dirty="0"/>
              <a:t> </a:t>
            </a:r>
            <a:r>
              <a:rPr lang="en-US" sz="1800" dirty="0" err="1"/>
              <a:t>poderá</a:t>
            </a:r>
            <a:r>
              <a:rPr lang="en-US" sz="1800" dirty="0"/>
              <a:t> ser </a:t>
            </a:r>
            <a:r>
              <a:rPr lang="en-US" sz="1800" dirty="0" err="1"/>
              <a:t>feita</a:t>
            </a:r>
            <a:r>
              <a:rPr lang="en-US" sz="1800" dirty="0"/>
              <a:t> com </a:t>
            </a:r>
            <a:r>
              <a:rPr lang="en-US" sz="1800" dirty="0" err="1"/>
              <a:t>fones</a:t>
            </a:r>
            <a:r>
              <a:rPr lang="en-US" sz="1800" dirty="0"/>
              <a:t> de </a:t>
            </a:r>
            <a:r>
              <a:rPr lang="en-US" sz="1800" dirty="0" err="1"/>
              <a:t>ouvido</a:t>
            </a:r>
            <a:r>
              <a:rPr lang="en-US" sz="1800" dirty="0"/>
              <a:t>, por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participante</a:t>
            </a:r>
            <a:r>
              <a:rPr lang="en-US" sz="1800" dirty="0"/>
              <a:t>, um a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vez</a:t>
            </a:r>
            <a:r>
              <a:rPr lang="en-US" sz="1800" dirty="0"/>
              <a:t>, para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atrapalhar</a:t>
            </a:r>
            <a:r>
              <a:rPr lang="en-US" sz="1800" dirty="0"/>
              <a:t> o </a:t>
            </a:r>
            <a:r>
              <a:rPr lang="en-US" sz="1800" dirty="0" err="1"/>
              <a:t>desempenho</a:t>
            </a:r>
            <a:r>
              <a:rPr lang="en-US" sz="1800" dirty="0"/>
              <a:t> dos outros </a:t>
            </a:r>
            <a:r>
              <a:rPr lang="en-US" sz="1800" dirty="0" err="1"/>
              <a:t>grupos</a:t>
            </a:r>
            <a:r>
              <a:rPr lang="en-US" sz="1800" dirty="0"/>
              <a:t>.. </a:t>
            </a:r>
            <a:r>
              <a:rPr lang="en-US" sz="1800" dirty="0" err="1"/>
              <a:t>Ganha</a:t>
            </a:r>
            <a:r>
              <a:rPr lang="en-US" sz="1800" dirty="0"/>
              <a:t> o </a:t>
            </a:r>
            <a:r>
              <a:rPr lang="en-US" sz="1800" dirty="0" err="1"/>
              <a:t>grupo</a:t>
            </a:r>
            <a:r>
              <a:rPr lang="en-US" sz="1800" dirty="0"/>
              <a:t> que </a:t>
            </a:r>
            <a:r>
              <a:rPr lang="en-US" sz="1800" dirty="0" err="1"/>
              <a:t>desvendar</a:t>
            </a:r>
            <a:r>
              <a:rPr lang="en-US" sz="1800" dirty="0"/>
              <a:t> o enigma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menos</a:t>
            </a:r>
            <a:r>
              <a:rPr lang="en-US" sz="1800" dirty="0"/>
              <a:t> tempo. A </a:t>
            </a:r>
            <a:r>
              <a:rPr lang="en-US" sz="1800" dirty="0" err="1"/>
              <a:t>avaliação</a:t>
            </a:r>
            <a:r>
              <a:rPr lang="en-US" sz="1800" dirty="0"/>
              <a:t> </a:t>
            </a:r>
            <a:r>
              <a:rPr lang="en-US" sz="1800" dirty="0" err="1"/>
              <a:t>poderá</a:t>
            </a:r>
            <a:r>
              <a:rPr lang="en-US" sz="1800" dirty="0"/>
              <a:t> ser </a:t>
            </a:r>
            <a:r>
              <a:rPr lang="en-US" sz="1800" dirty="0" err="1"/>
              <a:t>realizada</a:t>
            </a:r>
            <a:r>
              <a:rPr lang="en-US" sz="1800" dirty="0"/>
              <a:t> com </a:t>
            </a:r>
            <a:r>
              <a:rPr lang="en-US" sz="1800" dirty="0" err="1"/>
              <a:t>toda</a:t>
            </a:r>
            <a:r>
              <a:rPr lang="en-US" sz="1800" dirty="0"/>
              <a:t> a </a:t>
            </a:r>
            <a:r>
              <a:rPr lang="en-US" sz="1800" dirty="0" err="1"/>
              <a:t>turma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final.</a:t>
            </a:r>
          </a:p>
          <a:p>
            <a:pPr algn="just">
              <a:lnSpc>
                <a:spcPct val="110000"/>
              </a:lnSpc>
            </a:pPr>
            <a:r>
              <a:rPr lang="en-US" sz="1800" dirty="0" err="1"/>
              <a:t>Atenção</a:t>
            </a:r>
            <a:r>
              <a:rPr lang="en-US" sz="1800" dirty="0"/>
              <a:t>! Caso </a:t>
            </a:r>
            <a:r>
              <a:rPr lang="en-US" sz="1800" dirty="0" err="1"/>
              <a:t>dois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mais</a:t>
            </a:r>
            <a:r>
              <a:rPr lang="en-US" sz="1800" dirty="0"/>
              <a:t> </a:t>
            </a:r>
            <a:r>
              <a:rPr lang="en-US" sz="1800" dirty="0" err="1"/>
              <a:t>grupos</a:t>
            </a:r>
            <a:r>
              <a:rPr lang="en-US" sz="1800" dirty="0"/>
              <a:t> </a:t>
            </a:r>
            <a:r>
              <a:rPr lang="en-US" sz="1800" dirty="0" err="1"/>
              <a:t>cheguem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mesmo</a:t>
            </a:r>
            <a:r>
              <a:rPr lang="en-US" sz="1800" dirty="0"/>
              <a:t> tempo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cofre</a:t>
            </a:r>
            <a:r>
              <a:rPr lang="en-US" sz="1800" dirty="0"/>
              <a:t>, </a:t>
            </a:r>
            <a:r>
              <a:rPr lang="en-US" sz="1800" dirty="0" err="1"/>
              <a:t>deve</a:t>
            </a:r>
            <a:r>
              <a:rPr lang="en-US" sz="1800" dirty="0"/>
              <a:t>-se </a:t>
            </a:r>
            <a:r>
              <a:rPr lang="en-US" sz="1800" dirty="0" err="1"/>
              <a:t>desconsiderar</a:t>
            </a:r>
            <a:r>
              <a:rPr lang="en-US" sz="1800" dirty="0"/>
              <a:t>,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contagem</a:t>
            </a:r>
            <a:r>
              <a:rPr lang="en-US" sz="1800" dirty="0"/>
              <a:t> do tempo final, o tempo de </a:t>
            </a:r>
            <a:r>
              <a:rPr lang="en-US" sz="1800" dirty="0" err="1"/>
              <a:t>espera</a:t>
            </a:r>
            <a:r>
              <a:rPr lang="en-US" sz="1800" dirty="0"/>
              <a:t>, inclusive de </a:t>
            </a:r>
            <a:r>
              <a:rPr lang="en-US" sz="1800" dirty="0" err="1"/>
              <a:t>ativação</a:t>
            </a:r>
            <a:r>
              <a:rPr lang="en-US" sz="1800" dirty="0"/>
              <a:t> da </a:t>
            </a:r>
            <a:r>
              <a:rPr lang="en-US" sz="1800" dirty="0" err="1"/>
              <a:t>senha</a:t>
            </a:r>
            <a:r>
              <a:rPr lang="en-US" sz="1800" dirty="0"/>
              <a:t> do </a:t>
            </a:r>
            <a:r>
              <a:rPr lang="en-US" sz="1800" dirty="0" err="1"/>
              <a:t>cadeado</a:t>
            </a:r>
            <a:r>
              <a:rPr lang="en-US" sz="1800" dirty="0"/>
              <a:t> </a:t>
            </a:r>
            <a:r>
              <a:rPr lang="en-US" sz="1800" dirty="0" err="1"/>
              <a:t>novamente</a:t>
            </a:r>
            <a:r>
              <a:rPr lang="en-US" sz="1800" dirty="0"/>
              <a:t>.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pic>
        <p:nvPicPr>
          <p:cNvPr id="6" name="Imagem 5" descr="Cadeira e mesa&#10;&#10;Descrição gerada automaticamente">
            <a:extLst>
              <a:ext uri="{FF2B5EF4-FFF2-40B4-BE49-F238E27FC236}">
                <a16:creationId xmlns:a16="http://schemas.microsoft.com/office/drawing/2014/main" id="{285A81CA-EA67-4AD4-9A49-F258979D2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112" b="-1"/>
          <a:stretch/>
        </p:blipFill>
        <p:spPr>
          <a:xfrm>
            <a:off x="7958667" y="2698045"/>
            <a:ext cx="3096187" cy="22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E2B21-5D78-4BCA-BBB9-A61F1740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Fluxograma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EEBDE30-CA1C-4CFD-A86E-0250760AC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564821"/>
              </p:ext>
            </p:extLst>
          </p:nvPr>
        </p:nvGraphicFramePr>
        <p:xfrm>
          <a:off x="1449217" y="1853882"/>
          <a:ext cx="9605635" cy="387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53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1E6A0-88DC-4283-B43D-1A144357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regras E dinâmica do jogo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1BFB54-5B33-485B-82E3-C01AD53C5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10135069" cy="3448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 jogo começa com a leitura do testamento.</a:t>
            </a:r>
          </a:p>
          <a:p>
            <a:pPr marL="0" indent="0">
              <a:buNone/>
            </a:pPr>
            <a:r>
              <a:rPr lang="pt-BR" sz="2400" dirty="0"/>
              <a:t>(O testamenteiro lerá o testamento e, em seguida, o entregará aos participantes.)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2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8A9EF86-9187-4811-B572-E96B3AC9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pt-BR" sz="1600" dirty="0"/>
              <a:t>Testamenteiro: “Faço notar aos senhores que a condição para receberem a herança é irrevogável. Caso não a cumpram, perderão a herança. Os senhores têm uma hora para desvendar o enigma, a começar de agora.</a:t>
            </a:r>
            <a:br>
              <a:rPr lang="pt-BR" sz="1600" dirty="0"/>
            </a:br>
            <a:r>
              <a:rPr lang="pt-BR" sz="1600" dirty="0"/>
              <a:t> Boa sorte.”</a:t>
            </a:r>
            <a:br>
              <a:rPr lang="pt-BR" sz="1600" dirty="0"/>
            </a:br>
            <a:br>
              <a:rPr lang="pt-BR" sz="2200" dirty="0"/>
            </a:br>
            <a:endParaRPr lang="pt-BR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33925B-885C-4D8D-8638-4DE9097E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220394"/>
            <a:ext cx="6130003" cy="636104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b="1" dirty="0">
                <a:latin typeface="+mj-lt"/>
              </a:rPr>
              <a:t>TESTAMENTO</a:t>
            </a:r>
          </a:p>
          <a:p>
            <a:pPr marL="0" indent="0" algn="ctr">
              <a:buNone/>
            </a:pPr>
            <a:r>
              <a:rPr lang="pt-BR" dirty="0">
                <a:latin typeface="Gabriola" panose="04040605051002020D02" pitchFamily="82" charset="0"/>
              </a:rPr>
              <a:t>Querida família,</a:t>
            </a:r>
          </a:p>
          <a:p>
            <a:pPr marL="0" indent="0" algn="ctr">
              <a:buNone/>
            </a:pPr>
            <a:r>
              <a:rPr lang="pt-BR" dirty="0">
                <a:latin typeface="Gabriola" panose="04040605051002020D02" pitchFamily="82" charset="0"/>
              </a:rPr>
              <a:t>Hoje me despeço e deixo a integralidade de meus bens para serem igualmente repartidos entre vocês. Entretanto, uma condição se impõe : desvendem o enigma de minha herança e encontrarão o que de  mais precioso deixo para vocês. Caso não desvendem o enigma, a totalidade dos meus bens será entregue à Sociedade de Proteção aos Animais.</a:t>
            </a:r>
          </a:p>
          <a:p>
            <a:pPr marL="0" indent="0" algn="ctr">
              <a:buNone/>
            </a:pPr>
            <a:r>
              <a:rPr lang="pt-BR" dirty="0">
                <a:latin typeface="Gabriola" panose="04040605051002020D02" pitchFamily="82" charset="0"/>
              </a:rPr>
              <a:t>Apesar de não termos convivido muito, gostaria que vocês conhecessem um pouco sobre mim, minhas paixões e hábitos e o que aprendi ao final de uma longa vida.</a:t>
            </a:r>
          </a:p>
          <a:p>
            <a:pPr marL="0" indent="0" algn="ctr">
              <a:buNone/>
            </a:pPr>
            <a:r>
              <a:rPr lang="pt-BR" dirty="0" err="1">
                <a:latin typeface="Gabriola" panose="04040605051002020D02" pitchFamily="82" charset="0"/>
              </a:rPr>
              <a:t>J’adore</a:t>
            </a:r>
            <a:r>
              <a:rPr lang="pt-BR" dirty="0">
                <a:latin typeface="Gabriola" panose="04040605051002020D02" pitchFamily="82" charset="0"/>
              </a:rPr>
              <a:t> </a:t>
            </a:r>
            <a:r>
              <a:rPr lang="pt-BR" dirty="0" err="1">
                <a:latin typeface="Gabriola" panose="04040605051002020D02" pitchFamily="82" charset="0"/>
              </a:rPr>
              <a:t>les</a:t>
            </a:r>
            <a:r>
              <a:rPr lang="pt-BR" dirty="0">
                <a:latin typeface="Gabriola" panose="04040605051002020D02" pitchFamily="82" charset="0"/>
              </a:rPr>
              <a:t> langues et  </a:t>
            </a:r>
            <a:r>
              <a:rPr lang="pt-BR" dirty="0" err="1">
                <a:latin typeface="Gabriola" panose="04040605051002020D02" pitchFamily="82" charset="0"/>
              </a:rPr>
              <a:t>les</a:t>
            </a:r>
            <a:r>
              <a:rPr lang="pt-BR" dirty="0">
                <a:latin typeface="Gabriola" panose="04040605051002020D02" pitchFamily="82" charset="0"/>
              </a:rPr>
              <a:t> </a:t>
            </a:r>
            <a:r>
              <a:rPr lang="pt-BR" dirty="0" err="1">
                <a:latin typeface="Gabriola" panose="04040605051002020D02" pitchFamily="82" charset="0"/>
              </a:rPr>
              <a:t>cultures</a:t>
            </a:r>
            <a:r>
              <a:rPr lang="pt-BR" dirty="0">
                <a:latin typeface="Gabriola" panose="04040605051002020D02" pitchFamily="82" charset="0"/>
              </a:rPr>
              <a:t> </a:t>
            </a:r>
            <a:r>
              <a:rPr lang="pt-BR" dirty="0" err="1">
                <a:latin typeface="Gabriola" panose="04040605051002020D02" pitchFamily="82" charset="0"/>
              </a:rPr>
              <a:t>étrangères</a:t>
            </a:r>
            <a:r>
              <a:rPr lang="pt-BR" dirty="0">
                <a:latin typeface="Gabriola" panose="04040605051002020D02" pitchFamily="82" charset="0"/>
              </a:rPr>
              <a:t>.</a:t>
            </a:r>
          </a:p>
          <a:p>
            <a:pPr marL="0" indent="0" algn="ctr">
              <a:buNone/>
            </a:pPr>
            <a:r>
              <a:rPr lang="pt-BR" dirty="0">
                <a:latin typeface="Gabriola" panose="04040605051002020D02" pitchFamily="82" charset="0"/>
              </a:rPr>
              <a:t>La </a:t>
            </a:r>
            <a:r>
              <a:rPr lang="pt-BR" dirty="0" err="1">
                <a:latin typeface="Gabriola" panose="04040605051002020D02" pitchFamily="82" charset="0"/>
              </a:rPr>
              <a:t>littérature</a:t>
            </a:r>
            <a:r>
              <a:rPr lang="pt-BR" dirty="0">
                <a:latin typeface="Gabriola" panose="04040605051002020D02" pitchFamily="82" charset="0"/>
              </a:rPr>
              <a:t>  </a:t>
            </a:r>
            <a:r>
              <a:rPr lang="pt-BR" dirty="0" err="1">
                <a:latin typeface="Gabriola" panose="04040605051002020D02" pitchFamily="82" charset="0"/>
              </a:rPr>
              <a:t>c’est</a:t>
            </a:r>
            <a:r>
              <a:rPr lang="pt-BR" dirty="0">
                <a:latin typeface="Gabriola" panose="04040605051002020D02" pitchFamily="82" charset="0"/>
              </a:rPr>
              <a:t> </a:t>
            </a:r>
            <a:r>
              <a:rPr lang="pt-BR" dirty="0" err="1">
                <a:latin typeface="Gabriola" panose="04040605051002020D02" pitchFamily="82" charset="0"/>
              </a:rPr>
              <a:t>ma</a:t>
            </a:r>
            <a:r>
              <a:rPr lang="pt-BR" dirty="0">
                <a:latin typeface="Gabriola" panose="04040605051002020D02" pitchFamily="82" charset="0"/>
              </a:rPr>
              <a:t> </a:t>
            </a:r>
            <a:r>
              <a:rPr lang="pt-BR" dirty="0" err="1">
                <a:latin typeface="Gabriola" panose="04040605051002020D02" pitchFamily="82" charset="0"/>
              </a:rPr>
              <a:t>passion</a:t>
            </a:r>
            <a:r>
              <a:rPr lang="pt-BR" dirty="0">
                <a:latin typeface="Gabriola" panose="04040605051002020D02" pitchFamily="82" charset="0"/>
              </a:rPr>
              <a:t>.</a:t>
            </a:r>
          </a:p>
          <a:p>
            <a:pPr marL="0" indent="0" algn="ctr">
              <a:buNone/>
            </a:pPr>
            <a:r>
              <a:rPr lang="pt-BR" dirty="0">
                <a:latin typeface="Gabriola" panose="04040605051002020D02" pitchFamily="82" charset="0"/>
              </a:rPr>
              <a:t>Gustave Flaubert  </a:t>
            </a:r>
            <a:r>
              <a:rPr lang="pt-BR" dirty="0" err="1">
                <a:latin typeface="Gabriola" panose="04040605051002020D02" pitchFamily="82" charset="0"/>
              </a:rPr>
              <a:t>c’est</a:t>
            </a:r>
            <a:r>
              <a:rPr lang="pt-BR" dirty="0">
                <a:latin typeface="Gabriola" panose="04040605051002020D02" pitchFamily="82" charset="0"/>
              </a:rPr>
              <a:t> </a:t>
            </a:r>
            <a:r>
              <a:rPr lang="pt-BR" dirty="0" err="1">
                <a:latin typeface="Gabriola" panose="04040605051002020D02" pitchFamily="82" charset="0"/>
              </a:rPr>
              <a:t>mon</a:t>
            </a:r>
            <a:r>
              <a:rPr lang="pt-BR" dirty="0">
                <a:latin typeface="Gabriola" panose="04040605051002020D02" pitchFamily="82" charset="0"/>
              </a:rPr>
              <a:t> </a:t>
            </a:r>
            <a:r>
              <a:rPr lang="pt-BR" dirty="0" err="1">
                <a:latin typeface="Gabriola" panose="04040605051002020D02" pitchFamily="82" charset="0"/>
              </a:rPr>
              <a:t>auteur</a:t>
            </a:r>
            <a:r>
              <a:rPr lang="pt-BR" dirty="0">
                <a:latin typeface="Gabriola" panose="04040605051002020D02" pitchFamily="82" charset="0"/>
              </a:rPr>
              <a:t> </a:t>
            </a:r>
            <a:r>
              <a:rPr lang="pt-BR" dirty="0" err="1">
                <a:latin typeface="Gabriola" panose="04040605051002020D02" pitchFamily="82" charset="0"/>
              </a:rPr>
              <a:t>préféré</a:t>
            </a:r>
            <a:r>
              <a:rPr lang="pt-BR" dirty="0">
                <a:latin typeface="Gabriola" panose="04040605051002020D02" pitchFamily="82" charset="0"/>
              </a:rPr>
              <a:t> .</a:t>
            </a:r>
          </a:p>
          <a:p>
            <a:pPr marL="0" indent="0" algn="ctr">
              <a:buNone/>
            </a:pPr>
            <a:r>
              <a:rPr lang="pt-BR" b="1" u="sng" dirty="0">
                <a:latin typeface="Gabriola" panose="04040605051002020D02" pitchFamily="82" charset="0"/>
              </a:rPr>
              <a:t>La piste 1</a:t>
            </a:r>
            <a:r>
              <a:rPr lang="pt-BR" b="1" dirty="0">
                <a:latin typeface="Gabriola" panose="04040605051002020D02" pitchFamily="82" charset="0"/>
              </a:rPr>
              <a:t> </a:t>
            </a:r>
            <a:r>
              <a:rPr lang="pt-BR" dirty="0">
                <a:latin typeface="Gabriola" panose="04040605051002020D02" pitchFamily="82" charset="0"/>
              </a:rPr>
              <a:t>est à </a:t>
            </a:r>
            <a:r>
              <a:rPr lang="pt-BR" dirty="0" err="1">
                <a:latin typeface="Gabriola" panose="04040605051002020D02" pitchFamily="82" charset="0"/>
              </a:rPr>
              <a:t>l’intérieur</a:t>
            </a:r>
            <a:r>
              <a:rPr lang="pt-BR" dirty="0">
                <a:latin typeface="Gabriola" panose="04040605051002020D02" pitchFamily="82" charset="0"/>
              </a:rPr>
              <a:t> de </a:t>
            </a:r>
            <a:r>
              <a:rPr lang="pt-BR" dirty="0" err="1">
                <a:latin typeface="Gabriola" panose="04040605051002020D02" pitchFamily="82" charset="0"/>
              </a:rPr>
              <a:t>son</a:t>
            </a:r>
            <a:r>
              <a:rPr lang="pt-BR" dirty="0">
                <a:latin typeface="Gabriola" panose="04040605051002020D02" pitchFamily="82" charset="0"/>
              </a:rPr>
              <a:t> livre.</a:t>
            </a:r>
          </a:p>
        </p:txBody>
      </p:sp>
    </p:spTree>
    <p:extLst>
      <p:ext uri="{BB962C8B-B14F-4D97-AF65-F5344CB8AC3E}">
        <p14:creationId xmlns:p14="http://schemas.microsoft.com/office/powerpoint/2010/main" val="224158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A9101-4CCD-463A-96D9-C2E75D42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011681"/>
            <a:ext cx="4645152" cy="345704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Os participantes devem procurar o livro de Gustave Flaubert, Madame Bovary (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français</a:t>
            </a:r>
            <a:r>
              <a:rPr lang="pt-BR" dirty="0"/>
              <a:t>), que se encontra na estante de livros.</a:t>
            </a:r>
          </a:p>
          <a:p>
            <a:pPr algn="just"/>
            <a:r>
              <a:rPr lang="pt-BR" dirty="0"/>
              <a:t>Dentro do livro encontrarão um envelope com etiquetas das letras do alfabeto cifradas em números por extenso (em espanhol) e a pista 1 a ser desvendada.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7B01A59-2884-4265-933A-93370F253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011681"/>
            <a:ext cx="4645152" cy="3080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Objetivos:</a:t>
            </a:r>
          </a:p>
          <a:p>
            <a:pPr algn="just" fontAlgn="base"/>
            <a:r>
              <a:rPr lang="pt-BR" sz="2400" i="1" dirty="0"/>
              <a:t>Contato e apreensão do conceito de transparência lexical entre as línguas românicas português e francês.</a:t>
            </a:r>
          </a:p>
          <a:p>
            <a:pPr algn="just" fontAlgn="base"/>
            <a:r>
              <a:rPr lang="pt-BR" sz="2400" i="1" dirty="0"/>
              <a:t>Leitura e Compreensão escrita (testamento)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578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2640449-42AF-4E5B-B87F-2BB7038E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PISTA 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D433A0-EC4B-4B42-8437-A5A9F821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b="1" dirty="0"/>
              <a:t>suma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letras de uno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nombres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título </a:t>
            </a:r>
            <a:r>
              <a:rPr lang="pt-BR" dirty="0" err="1"/>
              <a:t>del</a:t>
            </a:r>
            <a:r>
              <a:rPr lang="pt-BR" dirty="0"/>
              <a:t> libro </a:t>
            </a:r>
            <a:r>
              <a:rPr lang="pt-BR" b="1" dirty="0" err="1"/>
              <a:t>sustraya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número 11. El resultado </a:t>
            </a:r>
            <a:r>
              <a:rPr lang="pt-BR" dirty="0" err="1"/>
              <a:t>conduce</a:t>
            </a:r>
            <a:r>
              <a:rPr lang="pt-BR" dirty="0"/>
              <a:t> a una página </a:t>
            </a:r>
            <a:r>
              <a:rPr lang="pt-BR" dirty="0" err="1"/>
              <a:t>del</a:t>
            </a:r>
            <a:r>
              <a:rPr lang="pt-BR" dirty="0"/>
              <a:t> libro,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cual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b="1" dirty="0"/>
              <a:t>color</a:t>
            </a:r>
            <a:r>
              <a:rPr lang="pt-BR" dirty="0"/>
              <a:t> está escrito. </a:t>
            </a:r>
            <a:r>
              <a:rPr lang="pt-BR" dirty="0" err="1"/>
              <a:t>Encuentre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biblioteca </a:t>
            </a:r>
            <a:r>
              <a:rPr lang="pt-BR" dirty="0" err="1"/>
              <a:t>un</a:t>
            </a:r>
            <a:r>
              <a:rPr lang="pt-BR" dirty="0"/>
              <a:t> objeto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ese</a:t>
            </a:r>
            <a:r>
              <a:rPr lang="pt-BR" dirty="0"/>
              <a:t> color. </a:t>
            </a:r>
            <a:r>
              <a:rPr lang="pt-BR" dirty="0" err="1"/>
              <a:t>Ahí</a:t>
            </a:r>
            <a:r>
              <a:rPr lang="pt-BR" dirty="0"/>
              <a:t> está </a:t>
            </a:r>
            <a:r>
              <a:rPr lang="pt-BR" dirty="0" err="1"/>
              <a:t>la</a:t>
            </a:r>
            <a:r>
              <a:rPr lang="pt-BR" dirty="0"/>
              <a:t> pista 2.</a:t>
            </a:r>
          </a:p>
          <a:p>
            <a:r>
              <a:rPr lang="pt-BR" dirty="0"/>
              <a:t>Operação matemática (BOVARY) =  2 + 15 + 22 + 1 + 18 + 25 = 83 – 11 = 72 </a:t>
            </a:r>
          </a:p>
          <a:p>
            <a:r>
              <a:rPr lang="pt-BR" dirty="0"/>
              <a:t>Na página 72 do livro encontrarão a cor “</a:t>
            </a:r>
            <a:r>
              <a:rPr lang="pt-BR" dirty="0" err="1"/>
              <a:t>violet</a:t>
            </a:r>
            <a:r>
              <a:rPr lang="pt-BR" dirty="0"/>
              <a:t>” com o objetivo de procurar um objeto no ambiente com essa cor e encontrar a pista 2. </a:t>
            </a:r>
          </a:p>
          <a:p>
            <a:r>
              <a:rPr lang="pt-BR" i="1" dirty="0"/>
              <a:t>Observação: a cor “</a:t>
            </a:r>
            <a:r>
              <a:rPr lang="pt-BR" i="1" dirty="0" err="1"/>
              <a:t>violet</a:t>
            </a:r>
            <a:r>
              <a:rPr lang="pt-BR" i="1" dirty="0"/>
              <a:t>” se encontra na primeira parte do livro, seção II, parágrafo 3º.  A operação matemática deverá ser adaptada à edição do livro Madame Bovary.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63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F20CB-364D-4743-95FD-713B0AC1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98310"/>
            <a:ext cx="9603275" cy="1255443"/>
          </a:xfrm>
        </p:spPr>
        <p:txBody>
          <a:bodyPr>
            <a:noAutofit/>
          </a:bodyPr>
          <a:lstStyle/>
          <a:p>
            <a:br>
              <a:rPr lang="pt-BR" sz="1800" b="1" dirty="0"/>
            </a:br>
            <a:r>
              <a:rPr lang="pt-BR" sz="1900" b="1" dirty="0"/>
              <a:t>Relação: letras do alfabeto e números cardinais em espanhol.</a:t>
            </a:r>
            <a:br>
              <a:rPr lang="pt-BR" sz="1900" b="1" dirty="0"/>
            </a:br>
            <a:br>
              <a:rPr lang="pt-BR" sz="1800" b="1" dirty="0"/>
            </a:br>
            <a:r>
              <a:rPr lang="pt-BR" sz="1800" dirty="0"/>
              <a:t>                                                                (ETIQUETAS)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3E277C-323F-44A7-9AD9-9EB286F3A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7089"/>
          </a:xfrm>
        </p:spPr>
        <p:txBody>
          <a:bodyPr numCol="3">
            <a:normAutofit fontScale="92500" lnSpcReduction="20000"/>
          </a:bodyPr>
          <a:lstStyle/>
          <a:p>
            <a:r>
              <a:rPr lang="pt-BR" b="1" dirty="0"/>
              <a:t>A – uno</a:t>
            </a:r>
            <a:endParaRPr lang="pt-BR" dirty="0"/>
          </a:p>
          <a:p>
            <a:r>
              <a:rPr lang="pt-BR" b="1" dirty="0"/>
              <a:t>B – dos</a:t>
            </a:r>
            <a:endParaRPr lang="pt-BR" dirty="0"/>
          </a:p>
          <a:p>
            <a:r>
              <a:rPr lang="pt-BR" b="1" dirty="0"/>
              <a:t>C – </a:t>
            </a:r>
            <a:r>
              <a:rPr lang="pt-BR" b="1" dirty="0" err="1"/>
              <a:t>tres</a:t>
            </a:r>
            <a:endParaRPr lang="pt-BR" dirty="0"/>
          </a:p>
          <a:p>
            <a:r>
              <a:rPr lang="pt-BR" b="1" dirty="0"/>
              <a:t>D – </a:t>
            </a:r>
            <a:r>
              <a:rPr lang="pt-BR" b="1" dirty="0" err="1"/>
              <a:t>cuatro</a:t>
            </a:r>
            <a:endParaRPr lang="pt-BR" dirty="0"/>
          </a:p>
          <a:p>
            <a:r>
              <a:rPr lang="pt-BR" b="1" dirty="0"/>
              <a:t>E – cinco</a:t>
            </a:r>
            <a:endParaRPr lang="pt-BR" dirty="0"/>
          </a:p>
          <a:p>
            <a:r>
              <a:rPr lang="pt-BR" b="1" dirty="0"/>
              <a:t>F – seis</a:t>
            </a:r>
            <a:endParaRPr lang="pt-BR" dirty="0"/>
          </a:p>
          <a:p>
            <a:r>
              <a:rPr lang="pt-BR" b="1" dirty="0"/>
              <a:t>G – </a:t>
            </a:r>
            <a:r>
              <a:rPr lang="pt-BR" b="1" dirty="0" err="1"/>
              <a:t>siete</a:t>
            </a:r>
            <a:endParaRPr lang="pt-BR" dirty="0"/>
          </a:p>
          <a:p>
            <a:r>
              <a:rPr lang="pt-BR" b="1" dirty="0"/>
              <a:t>H – </a:t>
            </a:r>
            <a:r>
              <a:rPr lang="pt-BR" b="1" dirty="0" err="1"/>
              <a:t>ocho</a:t>
            </a:r>
            <a:endParaRPr lang="pt-BR" dirty="0"/>
          </a:p>
          <a:p>
            <a:r>
              <a:rPr lang="pt-BR" b="1" dirty="0"/>
              <a:t>I – </a:t>
            </a:r>
            <a:r>
              <a:rPr lang="pt-BR" b="1" dirty="0" err="1"/>
              <a:t>nueve</a:t>
            </a:r>
            <a:endParaRPr lang="pt-BR" dirty="0"/>
          </a:p>
          <a:p>
            <a:r>
              <a:rPr lang="pt-BR" b="1" dirty="0"/>
              <a:t>J – </a:t>
            </a:r>
            <a:r>
              <a:rPr lang="pt-BR" b="1" dirty="0" err="1"/>
              <a:t>diez</a:t>
            </a:r>
            <a:endParaRPr lang="pt-BR" dirty="0"/>
          </a:p>
          <a:p>
            <a:r>
              <a:rPr lang="pt-BR" b="1" dirty="0"/>
              <a:t>K – </a:t>
            </a:r>
            <a:r>
              <a:rPr lang="pt-BR" b="1" dirty="0" err="1"/>
              <a:t>once</a:t>
            </a:r>
            <a:endParaRPr lang="pt-BR" dirty="0"/>
          </a:p>
          <a:p>
            <a:r>
              <a:rPr lang="pt-BR" b="1" dirty="0"/>
              <a:t>L – doce</a:t>
            </a:r>
            <a:endParaRPr lang="pt-BR" dirty="0"/>
          </a:p>
          <a:p>
            <a:r>
              <a:rPr lang="pt-BR" b="1" dirty="0"/>
              <a:t>M – </a:t>
            </a:r>
            <a:r>
              <a:rPr lang="pt-BR" b="1" dirty="0" err="1"/>
              <a:t>trece</a:t>
            </a:r>
            <a:endParaRPr lang="pt-BR" dirty="0"/>
          </a:p>
          <a:p>
            <a:r>
              <a:rPr lang="pt-BR" b="1" dirty="0"/>
              <a:t>N – </a:t>
            </a:r>
            <a:r>
              <a:rPr lang="pt-BR" b="1" dirty="0" err="1"/>
              <a:t>catorce</a:t>
            </a:r>
            <a:endParaRPr lang="pt-BR" dirty="0"/>
          </a:p>
          <a:p>
            <a:r>
              <a:rPr lang="pt-BR" b="1" dirty="0"/>
              <a:t>O – </a:t>
            </a:r>
            <a:r>
              <a:rPr lang="pt-BR" b="1" dirty="0" err="1"/>
              <a:t>quince</a:t>
            </a:r>
            <a:endParaRPr lang="pt-BR" dirty="0"/>
          </a:p>
          <a:p>
            <a:r>
              <a:rPr lang="pt-BR" b="1" dirty="0"/>
              <a:t>P – </a:t>
            </a:r>
            <a:r>
              <a:rPr lang="pt-BR" b="1" dirty="0" err="1"/>
              <a:t>dieciséis</a:t>
            </a:r>
            <a:endParaRPr lang="pt-BR" dirty="0"/>
          </a:p>
          <a:p>
            <a:r>
              <a:rPr lang="pt-BR" b="1" dirty="0"/>
              <a:t>Q – </a:t>
            </a:r>
            <a:r>
              <a:rPr lang="pt-BR" b="1" dirty="0" err="1"/>
              <a:t>diecisiete</a:t>
            </a:r>
            <a:endParaRPr lang="pt-BR" dirty="0"/>
          </a:p>
          <a:p>
            <a:r>
              <a:rPr lang="pt-BR" b="1" dirty="0"/>
              <a:t>R – </a:t>
            </a:r>
            <a:r>
              <a:rPr lang="pt-BR" b="1" dirty="0" err="1"/>
              <a:t>dieciocho</a:t>
            </a:r>
            <a:endParaRPr lang="pt-BR" dirty="0"/>
          </a:p>
          <a:p>
            <a:r>
              <a:rPr lang="pt-BR" b="1" dirty="0"/>
              <a:t>S – </a:t>
            </a:r>
            <a:r>
              <a:rPr lang="pt-BR" b="1" dirty="0" err="1"/>
              <a:t>diecinueve</a:t>
            </a:r>
            <a:endParaRPr lang="pt-BR" dirty="0"/>
          </a:p>
          <a:p>
            <a:r>
              <a:rPr lang="pt-BR" b="1" dirty="0"/>
              <a:t>T – </a:t>
            </a:r>
            <a:r>
              <a:rPr lang="pt-BR" b="1" dirty="0" err="1"/>
              <a:t>veinte</a:t>
            </a:r>
            <a:endParaRPr lang="pt-BR" dirty="0"/>
          </a:p>
          <a:p>
            <a:r>
              <a:rPr lang="pt-BR" b="1" dirty="0"/>
              <a:t>U – </a:t>
            </a:r>
            <a:r>
              <a:rPr lang="pt-BR" b="1" dirty="0" err="1"/>
              <a:t>veintiuno</a:t>
            </a:r>
            <a:endParaRPr lang="pt-BR" dirty="0"/>
          </a:p>
          <a:p>
            <a:r>
              <a:rPr lang="pt-BR" b="1" dirty="0"/>
              <a:t>V – </a:t>
            </a:r>
            <a:r>
              <a:rPr lang="pt-BR" b="1" dirty="0" err="1"/>
              <a:t>vientidos</a:t>
            </a:r>
            <a:endParaRPr lang="pt-BR" dirty="0"/>
          </a:p>
          <a:p>
            <a:r>
              <a:rPr lang="pt-BR" b="1" dirty="0"/>
              <a:t>W – </a:t>
            </a:r>
            <a:r>
              <a:rPr lang="pt-BR" b="1" dirty="0" err="1"/>
              <a:t>vientitrés</a:t>
            </a:r>
            <a:endParaRPr lang="pt-BR" dirty="0"/>
          </a:p>
          <a:p>
            <a:r>
              <a:rPr lang="pt-BR" b="1" dirty="0"/>
              <a:t>X- </a:t>
            </a:r>
            <a:r>
              <a:rPr lang="pt-BR" b="1" dirty="0" err="1"/>
              <a:t>vienticuatro</a:t>
            </a:r>
            <a:endParaRPr lang="pt-BR" dirty="0"/>
          </a:p>
          <a:p>
            <a:r>
              <a:rPr lang="pt-BR" b="1" dirty="0"/>
              <a:t>Y – </a:t>
            </a:r>
            <a:r>
              <a:rPr lang="pt-BR" b="1" dirty="0" err="1"/>
              <a:t>vienticinco</a:t>
            </a:r>
            <a:endParaRPr lang="pt-BR" dirty="0"/>
          </a:p>
          <a:p>
            <a:r>
              <a:rPr lang="pt-BR" b="1" dirty="0"/>
              <a:t>Z –  </a:t>
            </a:r>
            <a:r>
              <a:rPr lang="pt-BR" b="1" dirty="0" err="1"/>
              <a:t>vientiséis</a:t>
            </a:r>
            <a:endParaRPr lang="pt-BR" dirty="0"/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443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001F-B267-4334-A67C-BB008EA9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D234EB-2BBD-4D59-B4E2-8B47A825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5225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pt-BR" sz="2800" i="1" dirty="0"/>
              <a:t>Leitura e compreensão escrita (pista 1), por meio do reconhecimento da transparência lexical entre as línguas românicas português e espanhol para a realização da operação matemática.</a:t>
            </a:r>
          </a:p>
          <a:p>
            <a:pPr algn="just" fontAlgn="base"/>
            <a:r>
              <a:rPr lang="pt-BR" sz="2800" i="1" dirty="0"/>
              <a:t>Reconhecimento da semelhança entre os números cardinais por extenso em espanhol e os números cardinais por extenso em português.</a:t>
            </a:r>
          </a:p>
          <a:p>
            <a:pPr algn="just" fontAlgn="base"/>
            <a:r>
              <a:rPr lang="pt-BR" sz="2800" i="1" dirty="0"/>
              <a:t>Reconhecimento do nome de uma cor por meio da transparência lexical.</a:t>
            </a:r>
          </a:p>
        </p:txBody>
      </p:sp>
    </p:spTree>
    <p:extLst>
      <p:ext uri="{BB962C8B-B14F-4D97-AF65-F5344CB8AC3E}">
        <p14:creationId xmlns:p14="http://schemas.microsoft.com/office/powerpoint/2010/main" val="362865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B33A7E-F878-4637-899E-1B7995DC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82" y="924639"/>
            <a:ext cx="9605635" cy="1113183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PÚBLICO ALVO                LÍNGUAS RÔMANICAS     ALVO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D7CDCD1-7B78-47FB-B2D1-F49FD368D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594" y="2720622"/>
            <a:ext cx="4959406" cy="199628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Adultos e jovens brasileiros que tiveram pouco ou nenhum contato com as línguas românicas alvo.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8D04BD-B718-410D-9384-EFF46948F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8411" y="2720621"/>
            <a:ext cx="4645152" cy="199628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Francês</a:t>
            </a:r>
          </a:p>
          <a:p>
            <a:r>
              <a:rPr lang="pt-BR" sz="2400" dirty="0"/>
              <a:t>Espanhol </a:t>
            </a:r>
          </a:p>
          <a:p>
            <a:r>
              <a:rPr lang="pt-BR" sz="2400" dirty="0"/>
              <a:t>Italiano</a:t>
            </a:r>
          </a:p>
        </p:txBody>
      </p:sp>
    </p:spTree>
    <p:extLst>
      <p:ext uri="{BB962C8B-B14F-4D97-AF65-F5344CB8AC3E}">
        <p14:creationId xmlns:p14="http://schemas.microsoft.com/office/powerpoint/2010/main" val="44661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014DB-9850-4811-BDEB-1848A08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6943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Pista 2 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1F3BC9-B499-44B3-BFD8-71F558C7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73955"/>
            <a:ext cx="9603275" cy="42672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300" dirty="0"/>
              <a:t>La pintura es mi </a:t>
            </a:r>
            <a:r>
              <a:rPr lang="pt-BR" sz="2300" dirty="0" err="1"/>
              <a:t>pasión</a:t>
            </a:r>
            <a:r>
              <a:rPr lang="pt-BR" sz="2300" dirty="0"/>
              <a:t>. </a:t>
            </a:r>
            <a:r>
              <a:rPr lang="pt-BR" sz="2300" dirty="0" err="1"/>
              <a:t>Cuando</a:t>
            </a:r>
            <a:r>
              <a:rPr lang="pt-BR" sz="2300" dirty="0"/>
              <a:t> </a:t>
            </a:r>
            <a:r>
              <a:rPr lang="pt-BR" sz="2300" dirty="0" err="1"/>
              <a:t>estuve</a:t>
            </a:r>
            <a:r>
              <a:rPr lang="pt-BR" sz="2300" dirty="0"/>
              <a:t> </a:t>
            </a:r>
            <a:r>
              <a:rPr lang="pt-BR" sz="2300" dirty="0" err="1"/>
              <a:t>en</a:t>
            </a:r>
            <a:r>
              <a:rPr lang="pt-BR" sz="2300" dirty="0"/>
              <a:t> México </a:t>
            </a:r>
            <a:r>
              <a:rPr lang="pt-BR" sz="2300" dirty="0" err="1"/>
              <a:t>visité</a:t>
            </a:r>
            <a:r>
              <a:rPr lang="pt-BR" sz="2300" dirty="0"/>
              <a:t> </a:t>
            </a:r>
            <a:r>
              <a:rPr lang="pt-BR" sz="2300" dirty="0" err="1"/>
              <a:t>el</a:t>
            </a:r>
            <a:r>
              <a:rPr lang="pt-BR" sz="2300" dirty="0"/>
              <a:t> </a:t>
            </a:r>
            <a:r>
              <a:rPr lang="pt-BR" sz="2300" dirty="0" err="1"/>
              <a:t>Museo</a:t>
            </a:r>
            <a:r>
              <a:rPr lang="pt-BR" sz="2300" dirty="0"/>
              <a:t> Dolores Olmedo </a:t>
            </a:r>
            <a:r>
              <a:rPr lang="pt-BR" sz="2300" dirty="0" err="1"/>
              <a:t>Patiño</a:t>
            </a:r>
            <a:r>
              <a:rPr lang="pt-BR" sz="2300" dirty="0"/>
              <a:t> y </a:t>
            </a:r>
            <a:r>
              <a:rPr lang="pt-BR" sz="2300" dirty="0" err="1"/>
              <a:t>conocí</a:t>
            </a:r>
            <a:r>
              <a:rPr lang="pt-BR" sz="2300" dirty="0"/>
              <a:t> mi pintora favorita. Sus pinturas </a:t>
            </a:r>
            <a:r>
              <a:rPr lang="pt-BR" sz="2300" dirty="0" err="1"/>
              <a:t>son</a:t>
            </a:r>
            <a:r>
              <a:rPr lang="pt-BR" sz="2300" dirty="0"/>
              <a:t> </a:t>
            </a:r>
            <a:r>
              <a:rPr lang="pt-BR" sz="2300" dirty="0" err="1"/>
              <a:t>maravillosas</a:t>
            </a:r>
            <a:r>
              <a:rPr lang="pt-BR" sz="2300" dirty="0"/>
              <a:t>. </a:t>
            </a:r>
            <a:r>
              <a:rPr lang="pt-BR" sz="2300" dirty="0" err="1"/>
              <a:t>Tengo</a:t>
            </a:r>
            <a:r>
              <a:rPr lang="pt-BR" sz="2300" dirty="0"/>
              <a:t> una de sus obras más </a:t>
            </a:r>
            <a:r>
              <a:rPr lang="pt-BR" sz="2300" dirty="0" err="1"/>
              <a:t>conocidas</a:t>
            </a:r>
            <a:r>
              <a:rPr lang="pt-BR" sz="2300" dirty="0"/>
              <a:t> : Fovismo, </a:t>
            </a:r>
            <a:r>
              <a:rPr lang="pt-BR" sz="2300" dirty="0" err="1"/>
              <a:t>un</a:t>
            </a:r>
            <a:r>
              <a:rPr lang="pt-BR" sz="2300" dirty="0"/>
              <a:t> autorretrato. </a:t>
            </a:r>
            <a:r>
              <a:rPr lang="pt-BR" sz="2300" dirty="0" err="1"/>
              <a:t>Búsquela</a:t>
            </a:r>
            <a:r>
              <a:rPr lang="pt-BR" sz="2300" dirty="0"/>
              <a:t> ! Atrás está </a:t>
            </a:r>
            <a:r>
              <a:rPr lang="pt-BR" sz="2300" dirty="0" err="1"/>
              <a:t>la</a:t>
            </a:r>
            <a:r>
              <a:rPr lang="pt-BR" sz="2300" dirty="0"/>
              <a:t> pista 3.</a:t>
            </a:r>
          </a:p>
          <a:p>
            <a:pPr marL="0" indent="0">
              <a:buNone/>
            </a:pPr>
            <a:r>
              <a:rPr lang="pt-BR" dirty="0"/>
              <a:t>1.  Antes de passar para a pista 3, indique V ou F para as afirmações seguintes relativas ao que compreendeu da pista 2:</a:t>
            </a:r>
          </a:p>
          <a:p>
            <a:pPr marL="0" indent="0">
              <a:buNone/>
            </a:pPr>
            <a:r>
              <a:rPr lang="pt-BR" dirty="0"/>
              <a:t>(     ) O tio viajou para a Colômbia.</a:t>
            </a:r>
          </a:p>
          <a:p>
            <a:pPr marL="0" indent="0">
              <a:buNone/>
            </a:pPr>
            <a:r>
              <a:rPr lang="pt-BR" dirty="0"/>
              <a:t>(     ) Uma das paixões do tio é a pintura.</a:t>
            </a:r>
          </a:p>
          <a:p>
            <a:pPr marL="0" indent="0">
              <a:buNone/>
            </a:pPr>
            <a:r>
              <a:rPr lang="pt-BR" dirty="0"/>
              <a:t>(     ) No México, o tio visitou o Museu Frida Kahlo.</a:t>
            </a:r>
          </a:p>
          <a:p>
            <a:pPr marL="0" indent="0">
              <a:buNone/>
            </a:pPr>
            <a:r>
              <a:rPr lang="pt-BR" dirty="0"/>
              <a:t>(     ) Uma das obras mais conhecidas da pintora é um </a:t>
            </a:r>
            <a:r>
              <a:rPr lang="pt-BR" dirty="0" err="1"/>
              <a:t>auto-retrato</a:t>
            </a:r>
            <a:r>
              <a:rPr lang="pt-BR" dirty="0"/>
              <a:t> nomeado Fovismo.</a:t>
            </a:r>
          </a:p>
          <a:p>
            <a:pPr marL="0" indent="0">
              <a:buNone/>
            </a:pPr>
            <a:r>
              <a:rPr lang="pt-BR" dirty="0"/>
              <a:t>2. Responda e justifique.</a:t>
            </a:r>
          </a:p>
          <a:p>
            <a:pPr marL="0" indent="0">
              <a:buNone/>
            </a:pPr>
            <a:r>
              <a:rPr lang="pt-BR" dirty="0"/>
              <a:t>Podemos inferir do texto que as obras de Frida Kahlo não são apreciadas? </a:t>
            </a:r>
          </a:p>
        </p:txBody>
      </p:sp>
    </p:spTree>
    <p:extLst>
      <p:ext uri="{BB962C8B-B14F-4D97-AF65-F5344CB8AC3E}">
        <p14:creationId xmlns:p14="http://schemas.microsoft.com/office/powerpoint/2010/main" val="31193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6D3F1-CA5E-463A-9EC6-873F42E6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D4F288-5D21-42C8-A858-30D716A7C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847816"/>
          </a:xfrm>
        </p:spPr>
        <p:txBody>
          <a:bodyPr/>
          <a:lstStyle/>
          <a:p>
            <a:pPr fontAlgn="base"/>
            <a:r>
              <a:rPr lang="pt-BR" sz="2800" i="1" dirty="0"/>
              <a:t>Reconhecimento da transparência lexical entre o português e o espanhol.</a:t>
            </a:r>
          </a:p>
          <a:p>
            <a:pPr fontAlgn="base"/>
            <a:r>
              <a:rPr lang="pt-BR" sz="2800" i="1" dirty="0"/>
              <a:t>Leitura e Compreensão escrita (pista 2)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39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A4680-CAB8-4536-9F08-6B00BD4F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pt-BR" sz="2800" b="1" dirty="0"/>
              <a:t>Pista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A58328-C8E8-4AF5-B419-8C3FD779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900" dirty="0"/>
              <a:t>J’adore écouter de la musique classique. J’adore l’opéra.</a:t>
            </a:r>
          </a:p>
          <a:p>
            <a:pPr marL="0" indent="0">
              <a:buNone/>
            </a:pPr>
            <a:r>
              <a:rPr lang="fr-FR" sz="1900" dirty="0"/>
              <a:t>Le compositeur de mon opéra préféré est Gioachino Rossini. Les </a:t>
            </a:r>
            <a:r>
              <a:rPr lang="fr-FR" sz="1900" u="sng" dirty="0"/>
              <a:t>mots croisés</a:t>
            </a:r>
            <a:r>
              <a:rPr lang="fr-FR" sz="1900" dirty="0"/>
              <a:t> des couleurs de la peinture de Frida Kahlo forment le titre de l’opéra. Le nom de l’opéra?</a:t>
            </a:r>
          </a:p>
          <a:p>
            <a:pPr marL="0" indent="0">
              <a:buNone/>
            </a:pPr>
            <a:r>
              <a:rPr lang="fr-FR" sz="1900" dirty="0"/>
              <a:t>A partir de la solution trouvez* le CD de Rossini afin d’écouter l’opéra . La piste 4 est à l’intérieur du CD.</a:t>
            </a:r>
          </a:p>
          <a:p>
            <a:pPr marL="0" indent="0">
              <a:buNone/>
            </a:pPr>
            <a:r>
              <a:rPr lang="fr-FR" sz="1900" dirty="0"/>
              <a:t>*trouvez = encontrem (pt), encontrem (esp), trovare (it).</a:t>
            </a:r>
          </a:p>
          <a:p>
            <a:pPr marL="0" indent="0">
              <a:buNone/>
            </a:pPr>
            <a:endParaRPr lang="pt-BR" sz="1900" dirty="0"/>
          </a:p>
        </p:txBody>
      </p:sp>
      <p:pic>
        <p:nvPicPr>
          <p:cNvPr id="5" name="Imagem 4" descr="Uma imagem contendo colorido, menina, foto, jovem&#10;&#10;Descrição gerada automaticamente">
            <a:extLst>
              <a:ext uri="{FF2B5EF4-FFF2-40B4-BE49-F238E27FC236}">
                <a16:creationId xmlns:a16="http://schemas.microsoft.com/office/drawing/2014/main" id="{7CE1FBE0-36C1-44F6-B22D-573A3A0D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391" y="2015734"/>
            <a:ext cx="2544827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7C3A48F-09B8-46D0-9B21-51C4BB98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Les couleurs de la peinture 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3CF427D-8EC3-4958-85A2-15EB8791B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80578"/>
              </p:ext>
            </p:extLst>
          </p:nvPr>
        </p:nvGraphicFramePr>
        <p:xfrm>
          <a:off x="5008785" y="1116345"/>
          <a:ext cx="5502099" cy="3866175"/>
        </p:xfrm>
        <a:graphic>
          <a:graphicData uri="http://schemas.openxmlformats.org/drawingml/2006/table">
            <a:tbl>
              <a:tblPr firstRow="1" firstCol="1" bandRow="1"/>
              <a:tblGrid>
                <a:gridCol w="1477864">
                  <a:extLst>
                    <a:ext uri="{9D8B030D-6E8A-4147-A177-3AD203B41FA5}">
                      <a16:colId xmlns:a16="http://schemas.microsoft.com/office/drawing/2014/main" val="2607400650"/>
                    </a:ext>
                  </a:extLst>
                </a:gridCol>
                <a:gridCol w="1419385">
                  <a:extLst>
                    <a:ext uri="{9D8B030D-6E8A-4147-A177-3AD203B41FA5}">
                      <a16:colId xmlns:a16="http://schemas.microsoft.com/office/drawing/2014/main" val="124270594"/>
                    </a:ext>
                  </a:extLst>
                </a:gridCol>
                <a:gridCol w="1156226">
                  <a:extLst>
                    <a:ext uri="{9D8B030D-6E8A-4147-A177-3AD203B41FA5}">
                      <a16:colId xmlns:a16="http://schemas.microsoft.com/office/drawing/2014/main" val="8844583"/>
                    </a:ext>
                  </a:extLst>
                </a:gridCol>
                <a:gridCol w="1448624">
                  <a:extLst>
                    <a:ext uri="{9D8B030D-6E8A-4147-A177-3AD203B41FA5}">
                      <a16:colId xmlns:a16="http://schemas.microsoft.com/office/drawing/2014/main" val="2691184920"/>
                    </a:ext>
                  </a:extLst>
                </a:gridCol>
              </a:tblGrid>
              <a:tr h="4295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português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espanhol 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francês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italiano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436997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E36C0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laranja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E36C0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naranja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E36C0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orange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E36C0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arancione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275911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azul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azul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bleu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blu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589590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D9959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rosa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D9959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rosa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D9959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rose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D9959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rosa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67353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vermelho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rojo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rouge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rosso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6732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84346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amarelo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amarillo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jaune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giallo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573050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branco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bianco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754451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preto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negro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noir</a:t>
                      </a:r>
                      <a:endParaRPr lang="pt-BR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nero</a:t>
                      </a:r>
                      <a:endParaRPr lang="pt-B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26" marR="90226" marT="12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14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86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F753BEC-A3C5-43F4-9DEB-7FB804E3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Mots</a:t>
            </a:r>
            <a:r>
              <a:rPr lang="pt-BR" dirty="0"/>
              <a:t> </a:t>
            </a:r>
            <a:r>
              <a:rPr lang="pt-BR" dirty="0" err="1"/>
              <a:t>croisés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2A697E-505E-405C-B2F6-C5FE413B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864194"/>
            <a:ext cx="4645152" cy="418891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5500" b="1" dirty="0"/>
              <a:t>VERTICAL</a:t>
            </a:r>
            <a:endParaRPr lang="pt-BR" sz="5500" dirty="0"/>
          </a:p>
          <a:p>
            <a:r>
              <a:rPr lang="pt-BR" sz="5500" dirty="0"/>
              <a:t>1. cor do girassol (</a:t>
            </a:r>
            <a:r>
              <a:rPr lang="pt-BR" sz="5500" dirty="0" err="1"/>
              <a:t>esp</a:t>
            </a:r>
            <a:r>
              <a:rPr lang="pt-BR" sz="5500" dirty="0"/>
              <a:t>)</a:t>
            </a:r>
          </a:p>
          <a:p>
            <a:r>
              <a:rPr lang="pt-BR" sz="5500" dirty="0"/>
              <a:t>2. cor da paz (</a:t>
            </a:r>
            <a:r>
              <a:rPr lang="pt-BR" sz="5500" dirty="0" err="1"/>
              <a:t>esp</a:t>
            </a:r>
            <a:r>
              <a:rPr lang="pt-BR" sz="5500" dirty="0"/>
              <a:t>)</a:t>
            </a:r>
          </a:p>
          <a:p>
            <a:r>
              <a:rPr lang="pt-BR" sz="5500" dirty="0"/>
              <a:t>3. cor da neve  (it)</a:t>
            </a:r>
          </a:p>
          <a:p>
            <a:r>
              <a:rPr lang="pt-BR" sz="5500" dirty="0"/>
              <a:t>4. cor e fruta de mesmo nome (</a:t>
            </a:r>
            <a:r>
              <a:rPr lang="pt-BR" sz="5500" dirty="0" err="1"/>
              <a:t>fr</a:t>
            </a:r>
            <a:r>
              <a:rPr lang="pt-BR" sz="5500" dirty="0"/>
              <a:t>)</a:t>
            </a:r>
          </a:p>
          <a:p>
            <a:r>
              <a:rPr lang="pt-BR" sz="5500" dirty="0"/>
              <a:t>7. cor do sol (it)</a:t>
            </a:r>
          </a:p>
          <a:p>
            <a:r>
              <a:rPr lang="pt-BR" sz="5500" dirty="0"/>
              <a:t>9. cor das folhas das árvores (</a:t>
            </a:r>
            <a:r>
              <a:rPr lang="pt-BR" sz="5500" dirty="0" err="1"/>
              <a:t>fr</a:t>
            </a:r>
            <a:r>
              <a:rPr lang="pt-BR" sz="5500" dirty="0"/>
              <a:t>)</a:t>
            </a:r>
          </a:p>
          <a:p>
            <a:r>
              <a:rPr lang="pt-BR" sz="5500" dirty="0"/>
              <a:t>10. cor da paixão (</a:t>
            </a:r>
            <a:r>
              <a:rPr lang="pt-BR" sz="5500" dirty="0" err="1"/>
              <a:t>esp</a:t>
            </a:r>
            <a:r>
              <a:rPr lang="pt-BR" sz="5500" dirty="0"/>
              <a:t>) </a:t>
            </a:r>
          </a:p>
          <a:p>
            <a:r>
              <a:rPr lang="pt-BR" sz="5500" dirty="0"/>
              <a:t>11. cor da raiva (it)</a:t>
            </a:r>
          </a:p>
          <a:p>
            <a:pPr marL="0" indent="0">
              <a:buNone/>
            </a:pPr>
            <a:r>
              <a:rPr lang="pt-BR" sz="4500" dirty="0"/>
              <a:t> </a:t>
            </a:r>
          </a:p>
          <a:p>
            <a:endParaRPr lang="pt-BR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CACEA1E0-1049-48A3-8D42-6C164A7F7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1864194"/>
            <a:ext cx="4645152" cy="431152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t-BR" sz="3500" b="1" dirty="0"/>
          </a:p>
          <a:p>
            <a:pPr marL="0" indent="0">
              <a:buNone/>
            </a:pPr>
            <a:r>
              <a:rPr lang="pt-BR" sz="5500" b="1" dirty="0"/>
              <a:t>HORIZONTAL</a:t>
            </a:r>
            <a:endParaRPr lang="pt-BR" sz="5500" dirty="0"/>
          </a:p>
          <a:p>
            <a:r>
              <a:rPr lang="pt-BR" sz="5500" dirty="0"/>
              <a:t>3. cor do oceano (</a:t>
            </a:r>
            <a:r>
              <a:rPr lang="pt-BR" sz="5500" dirty="0" err="1"/>
              <a:t>fr</a:t>
            </a:r>
            <a:r>
              <a:rPr lang="pt-BR" sz="5500" dirty="0"/>
              <a:t>)</a:t>
            </a:r>
          </a:p>
          <a:p>
            <a:r>
              <a:rPr lang="pt-BR" sz="5500" dirty="0"/>
              <a:t>5. cor da bola de basquete (it)</a:t>
            </a:r>
          </a:p>
          <a:p>
            <a:r>
              <a:rPr lang="pt-BR" sz="5500" dirty="0"/>
              <a:t>6. cor de um instrumento de trabalho usado em sala de aula pelo professor (</a:t>
            </a:r>
            <a:r>
              <a:rPr lang="pt-BR" sz="5500" dirty="0" err="1"/>
              <a:t>esp</a:t>
            </a:r>
            <a:r>
              <a:rPr lang="pt-BR" sz="5500" dirty="0"/>
              <a:t>)</a:t>
            </a:r>
          </a:p>
          <a:p>
            <a:r>
              <a:rPr lang="pt-BR" sz="5500" dirty="0"/>
              <a:t>8. cor do céu (it)</a:t>
            </a:r>
          </a:p>
          <a:p>
            <a:r>
              <a:rPr lang="pt-BR" sz="5500" dirty="0"/>
              <a:t>9. cor da grama (</a:t>
            </a:r>
            <a:r>
              <a:rPr lang="pt-BR" sz="5500" dirty="0" err="1"/>
              <a:t>esp</a:t>
            </a:r>
            <a:r>
              <a:rPr lang="pt-BR" sz="5500" dirty="0"/>
              <a:t>)</a:t>
            </a:r>
          </a:p>
          <a:p>
            <a:r>
              <a:rPr lang="pt-BR" sz="5500" dirty="0"/>
              <a:t>11. nome de uma flor com espinhos (</a:t>
            </a:r>
            <a:r>
              <a:rPr lang="pt-BR" sz="5500" dirty="0" err="1"/>
              <a:t>fr</a:t>
            </a:r>
            <a:r>
              <a:rPr lang="pt-BR" sz="5500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32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8844" y="804519"/>
            <a:ext cx="9576010" cy="572725"/>
          </a:xfrm>
        </p:spPr>
        <p:txBody>
          <a:bodyPr/>
          <a:lstStyle/>
          <a:p>
            <a:r>
              <a:rPr lang="pt-BR" dirty="0" err="1"/>
              <a:t>Mots</a:t>
            </a:r>
            <a:r>
              <a:rPr lang="pt-BR" dirty="0"/>
              <a:t> </a:t>
            </a:r>
            <a:r>
              <a:rPr lang="pt-BR" dirty="0" err="1"/>
              <a:t>croisés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49" y="553156"/>
            <a:ext cx="4789521" cy="5305777"/>
          </a:xfrm>
        </p:spPr>
      </p:pic>
    </p:spTree>
    <p:extLst>
      <p:ext uri="{BB962C8B-B14F-4D97-AF65-F5344CB8AC3E}">
        <p14:creationId xmlns:p14="http://schemas.microsoft.com/office/powerpoint/2010/main" val="3697651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783A417-D8A2-4707-A9EF-2A944417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MOTS CROISÉS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ED94D0B-B4E8-4E79-BD3C-FB0DF3869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72679"/>
              </p:ext>
            </p:extLst>
          </p:nvPr>
        </p:nvGraphicFramePr>
        <p:xfrm>
          <a:off x="1656523" y="2411896"/>
          <a:ext cx="8905457" cy="2001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587">
                  <a:extLst>
                    <a:ext uri="{9D8B030D-6E8A-4147-A177-3AD203B41FA5}">
                      <a16:colId xmlns:a16="http://schemas.microsoft.com/office/drawing/2014/main" val="3171991110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3533334392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3579927285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3930086613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3321837824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3860858327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287036106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2300107354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4159524754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2058375260"/>
                    </a:ext>
                  </a:extLst>
                </a:gridCol>
                <a:gridCol w="809587">
                  <a:extLst>
                    <a:ext uri="{9D8B030D-6E8A-4147-A177-3AD203B41FA5}">
                      <a16:colId xmlns:a16="http://schemas.microsoft.com/office/drawing/2014/main" val="4264524060"/>
                    </a:ext>
                  </a:extLst>
                </a:gridCol>
              </a:tblGrid>
              <a:tr h="664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G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H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23313235"/>
                  </a:ext>
                </a:extLst>
              </a:tr>
              <a:tr h="366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I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L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B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A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R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B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I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E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R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E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1827121664"/>
                  </a:ext>
                </a:extLst>
              </a:tr>
              <a:tr h="484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K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O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4068976704"/>
                  </a:ext>
                </a:extLst>
              </a:tr>
              <a:tr h="484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 D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I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S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I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V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I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G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L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I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highlight>
                            <a:srgbClr val="FFFF00"/>
                          </a:highlight>
                        </a:rPr>
                        <a:t> A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896466656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0BD1E703-5680-4110-A2EF-1322E67C082A}"/>
              </a:ext>
            </a:extLst>
          </p:cNvPr>
          <p:cNvSpPr/>
          <p:nvPr/>
        </p:nvSpPr>
        <p:spPr>
          <a:xfrm>
            <a:off x="2858837" y="4932144"/>
            <a:ext cx="5658678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Qual é o nome da ópera de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Gioachini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Rossini?</a:t>
            </a:r>
            <a:endParaRPr lang="pt-BR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Solução: </a:t>
            </a: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IL BARBIERE DI SIVIGLIA</a:t>
            </a:r>
            <a:endParaRPr lang="pt-BR" sz="1600" dirty="0"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42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54698-F72E-4258-8C5E-E08D7004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51C1FC-B7EC-4A08-91C5-FB5D9CF4D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9300182" cy="3448595"/>
          </a:xfrm>
        </p:spPr>
        <p:txBody>
          <a:bodyPr/>
          <a:lstStyle/>
          <a:p>
            <a:pPr algn="just" fontAlgn="base"/>
            <a:r>
              <a:rPr lang="pt-BR" sz="2800" i="1" dirty="0"/>
              <a:t>Leitura e Compreensão escrita (pista 3) baseadas na transparência lexical entre o português e o francês para  avançar no jogo e chegar à próxima pista.</a:t>
            </a:r>
          </a:p>
          <a:p>
            <a:pPr algn="just" fontAlgn="base"/>
            <a:r>
              <a:rPr lang="pt-BR" sz="2800" i="1" dirty="0"/>
              <a:t>Reconhecimento lexical por meio da transparência e opacidade das cores em português, espanhol, francês e italiano.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810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C721AC-3CFB-4C59-822D-30EBD5E56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803765" cy="344859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600" dirty="0"/>
              <a:t>Os participantes procurarão o CD intitulado “Il Barbiere </a:t>
            </a:r>
            <a:r>
              <a:rPr lang="pt-BR" sz="2600" dirty="0" err="1"/>
              <a:t>di</a:t>
            </a:r>
            <a:r>
              <a:rPr lang="pt-BR" sz="2600" dirty="0"/>
              <a:t> </a:t>
            </a:r>
            <a:r>
              <a:rPr lang="pt-BR" sz="2600" dirty="0" err="1"/>
              <a:t>Siviglia</a:t>
            </a:r>
            <a:r>
              <a:rPr lang="pt-BR" sz="2600" dirty="0"/>
              <a:t>”, de Rossini, que se encontra em uma estante de CDs (ao lado do aparelho de som) e ouvirão um trecho da ópera para descobrir a palavra mais repetida.</a:t>
            </a:r>
          </a:p>
          <a:p>
            <a:pPr marL="0" indent="0" algn="just">
              <a:buNone/>
            </a:pPr>
            <a:r>
              <a:rPr lang="pt-BR" sz="2600" dirty="0"/>
              <a:t>Trecho da ópera, à partir de 2’56”, interpretado por Plácido Domingos</a:t>
            </a:r>
          </a:p>
          <a:p>
            <a:pPr marL="0" indent="0" algn="just">
              <a:buNone/>
            </a:pPr>
            <a:r>
              <a:rPr lang="pt-BR" sz="2600" dirty="0"/>
              <a:t>Largo ao </a:t>
            </a:r>
            <a:r>
              <a:rPr lang="pt-BR" sz="2600" dirty="0" err="1"/>
              <a:t>Factotum</a:t>
            </a:r>
            <a:r>
              <a:rPr lang="pt-BR" sz="2600" dirty="0"/>
              <a:t> (</a:t>
            </a:r>
            <a:r>
              <a:rPr lang="pt-BR" sz="2600" dirty="0" err="1"/>
              <a:t>Figaro</a:t>
            </a:r>
            <a:r>
              <a:rPr lang="pt-BR" sz="2600" dirty="0"/>
              <a:t>):</a:t>
            </a:r>
          </a:p>
          <a:p>
            <a:pPr marL="0" indent="0" algn="just">
              <a:buNone/>
            </a:pPr>
            <a:r>
              <a:rPr lang="pt-BR" sz="2600" u="sng" dirty="0">
                <a:hlinkClick r:id="rId2"/>
              </a:rPr>
              <a:t>https://www.youtube.com/watch?v=QHrAEBQ5lS0</a:t>
            </a:r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907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55D39-8BE2-403D-BE30-62018CD3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714577"/>
            <a:ext cx="9605635" cy="105930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Pista 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D2549E-CF98-4B85-B03C-B0A40BFBE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9605634" cy="34485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400" dirty="0"/>
              <a:t>Qual è la parola più importante nella canzone ?</a:t>
            </a:r>
          </a:p>
          <a:p>
            <a:pPr marL="0" indent="0">
              <a:buNone/>
            </a:pPr>
            <a:r>
              <a:rPr lang="it-IT" sz="3400" dirty="0"/>
              <a:t>Questa parola è il nome del mio giornale preferito sulla* scrivania.</a:t>
            </a:r>
          </a:p>
          <a:p>
            <a:pPr marL="0" indent="0">
              <a:buNone/>
            </a:pPr>
            <a:r>
              <a:rPr lang="it-IT" sz="3400" dirty="0"/>
              <a:t>La Pista 5 si trova* lì !</a:t>
            </a:r>
          </a:p>
          <a:p>
            <a:pPr marL="0" indent="0">
              <a:buNone/>
            </a:pPr>
            <a:br>
              <a:rPr lang="it-IT" sz="3400" dirty="0"/>
            </a:br>
            <a:r>
              <a:rPr lang="it-IT" sz="3400" dirty="0"/>
              <a:t>*sulla </a:t>
            </a:r>
            <a:r>
              <a:rPr lang="it-IT" sz="3400"/>
              <a:t>= sobre a (pt), sobre la (esp), sur la/le (fr)</a:t>
            </a:r>
            <a:endParaRPr lang="it-IT" sz="3400" dirty="0"/>
          </a:p>
          <a:p>
            <a:pPr marL="0" indent="0">
              <a:buNone/>
            </a:pPr>
            <a:r>
              <a:rPr lang="it-IT" sz="3400" dirty="0"/>
              <a:t>*si trova = se encontra (pt), se encuentra (esp), se trouve (fr) </a:t>
            </a:r>
            <a:br>
              <a:rPr lang="it-IT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34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F3C12-0907-4EAD-9273-8D9E7DCD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1101708"/>
            <a:ext cx="9607521" cy="593638"/>
          </a:xfrm>
        </p:spPr>
        <p:txBody>
          <a:bodyPr>
            <a:normAutofit/>
          </a:bodyPr>
          <a:lstStyle/>
          <a:p>
            <a:r>
              <a:rPr lang="pt-BR" sz="2400" b="1" dirty="0"/>
              <a:t>CONTEXTO DE APRENDIZAGEM:     OBJETIVO PRINCIPAL 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3B1EF4-4695-4514-8951-52715E928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719070"/>
          </a:xfrm>
        </p:spPr>
        <p:txBody>
          <a:bodyPr>
            <a:normAutofit/>
          </a:bodyPr>
          <a:lstStyle/>
          <a:p>
            <a:r>
              <a:rPr lang="pt-BR" sz="2400" dirty="0"/>
              <a:t>Presencial (em sala de aula)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C72C62-E26B-4B22-B334-3B78F8E4A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Despertar o interesse e a motivação dos alunos para o aprendizado de línguas românicas, por meio do reconhecimento das semelhanças entre o português, o espanhol, o francês e o italiano.</a:t>
            </a:r>
          </a:p>
        </p:txBody>
      </p:sp>
    </p:spTree>
    <p:extLst>
      <p:ext uri="{BB962C8B-B14F-4D97-AF65-F5344CB8AC3E}">
        <p14:creationId xmlns:p14="http://schemas.microsoft.com/office/powerpoint/2010/main" val="4164455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99236-2AD2-4F49-A032-4DA2D2445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2"/>
            <a:ext cx="4325113" cy="24718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/>
              <a:t>A </a:t>
            </a:r>
            <a:r>
              <a:rPr lang="en-US" sz="2400" dirty="0" err="1"/>
              <a:t>palavra</a:t>
            </a:r>
            <a:r>
              <a:rPr lang="en-US" sz="2400" dirty="0"/>
              <a:t> que se </a:t>
            </a:r>
            <a:r>
              <a:rPr lang="en-US" sz="2400" dirty="0" err="1"/>
              <a:t>destaca</a:t>
            </a:r>
            <a:r>
              <a:rPr lang="en-US" sz="2400" dirty="0"/>
              <a:t> é FIGARO.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participantes</a:t>
            </a:r>
            <a:r>
              <a:rPr lang="en-US" sz="2400" dirty="0"/>
              <a:t> </a:t>
            </a:r>
            <a:r>
              <a:rPr lang="en-US" sz="2400" dirty="0" err="1"/>
              <a:t>irão</a:t>
            </a:r>
            <a:r>
              <a:rPr lang="en-US" sz="2400" dirty="0"/>
              <a:t> </a:t>
            </a:r>
            <a:r>
              <a:rPr lang="en-US" sz="2400" dirty="0" err="1"/>
              <a:t>procurar</a:t>
            </a:r>
            <a:r>
              <a:rPr lang="en-US" sz="2400" dirty="0"/>
              <a:t> o </a:t>
            </a:r>
            <a:r>
              <a:rPr lang="en-US" sz="2400" dirty="0" err="1"/>
              <a:t>jornal</a:t>
            </a:r>
            <a:r>
              <a:rPr lang="en-US" sz="2400" dirty="0"/>
              <a:t> Le Figaro, que se </a:t>
            </a:r>
            <a:r>
              <a:rPr lang="en-US" sz="2400" dirty="0" err="1"/>
              <a:t>encontra</a:t>
            </a:r>
            <a:r>
              <a:rPr lang="en-US" sz="2400" dirty="0"/>
              <a:t> </a:t>
            </a:r>
            <a:r>
              <a:rPr lang="en-US" sz="2400" dirty="0" err="1"/>
              <a:t>juntamente</a:t>
            </a:r>
            <a:r>
              <a:rPr lang="en-US" sz="2400" dirty="0"/>
              <a:t> com outros </a:t>
            </a:r>
            <a:r>
              <a:rPr lang="en-US" sz="2400" dirty="0" err="1"/>
              <a:t>empilhados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cima</a:t>
            </a:r>
            <a:r>
              <a:rPr lang="en-US" sz="2400" dirty="0"/>
              <a:t> da mesa e </a:t>
            </a:r>
            <a:r>
              <a:rPr lang="en-US" sz="2400" dirty="0" err="1"/>
              <a:t>encontrarão</a:t>
            </a:r>
            <a:r>
              <a:rPr lang="en-US" sz="2400" dirty="0"/>
              <a:t> um envelope com a </a:t>
            </a:r>
            <a:r>
              <a:rPr lang="en-US" sz="2400" dirty="0" err="1"/>
              <a:t>pista</a:t>
            </a:r>
            <a:r>
              <a:rPr lang="en-US" sz="2400" dirty="0"/>
              <a:t> 5</a:t>
            </a:r>
            <a:r>
              <a:rPr lang="en-US" dirty="0"/>
              <a:t>.</a:t>
            </a:r>
          </a:p>
        </p:txBody>
      </p:sp>
      <p:pic>
        <p:nvPicPr>
          <p:cNvPr id="6" name="Imagem 5" descr="Uma imagem contendo texto, jornal&#10;&#10;Descrição gerada automaticamente">
            <a:extLst>
              <a:ext uri="{FF2B5EF4-FFF2-40B4-BE49-F238E27FC236}">
                <a16:creationId xmlns:a16="http://schemas.microsoft.com/office/drawing/2014/main" id="{D0466C9B-4658-4E0F-8DF7-A10D4A867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588" y="804519"/>
            <a:ext cx="3739409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21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4E6A9-B744-4033-B58C-E0F448E8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1EAB73-CCA1-4BF8-9F79-907F702CD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817017" cy="3448595"/>
          </a:xfrm>
        </p:spPr>
        <p:txBody>
          <a:bodyPr>
            <a:normAutofit/>
          </a:bodyPr>
          <a:lstStyle/>
          <a:p>
            <a:pPr algn="just" fontAlgn="base"/>
            <a:r>
              <a:rPr lang="pt-BR" sz="2800" i="1" dirty="0"/>
              <a:t>Reconhecimento da língua italiana para desenvolver a consciência fonológica com o objetivo de perceber/distinguir a palavra mais repetida para avançar para a próxima pista.</a:t>
            </a:r>
          </a:p>
          <a:p>
            <a:pPr algn="just" fontAlgn="base"/>
            <a:r>
              <a:rPr lang="pt-BR" sz="2800" i="1" dirty="0"/>
              <a:t>Leitura e Compreensão escrita (pista 4).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440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5A5F60-B54E-42FF-BDBD-F2A0EFAE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40CE302-B98B-410F-9021-534A4D57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 err="1"/>
              <a:t>Pista</a:t>
            </a:r>
            <a:r>
              <a:rPr lang="en-US" sz="2800" b="1" dirty="0"/>
              <a:t> 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7835AE-1CF9-496C-B34E-6D0B10A92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4"/>
            <a:ext cx="4169336" cy="3450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900" dirty="0" err="1"/>
              <a:t>J’adore</a:t>
            </a:r>
            <a:r>
              <a:rPr lang="en-US" sz="1900" dirty="0"/>
              <a:t> les sculptures de </a:t>
            </a:r>
            <a:r>
              <a:rPr lang="en-US" sz="1900" dirty="0" err="1"/>
              <a:t>l’art</a:t>
            </a:r>
            <a:r>
              <a:rPr lang="en-US" sz="1900" dirty="0"/>
              <a:t> de la </a:t>
            </a:r>
            <a:r>
              <a:rPr lang="en-US" sz="1900" dirty="0" err="1"/>
              <a:t>période</a:t>
            </a:r>
            <a:r>
              <a:rPr lang="en-US" sz="1900" dirty="0"/>
              <a:t> baroque. Je </a:t>
            </a:r>
            <a:r>
              <a:rPr lang="en-US" sz="1900" dirty="0" err="1"/>
              <a:t>collectionne</a:t>
            </a:r>
            <a:r>
              <a:rPr lang="en-US" sz="1900" dirty="0"/>
              <a:t> les sculptures des Saints de </a:t>
            </a:r>
            <a:r>
              <a:rPr lang="en-US" sz="1900" dirty="0" err="1"/>
              <a:t>l’Église</a:t>
            </a:r>
            <a:r>
              <a:rPr lang="en-US" sz="1900" dirty="0"/>
              <a:t> </a:t>
            </a:r>
            <a:r>
              <a:rPr lang="en-US" sz="1900" dirty="0" err="1"/>
              <a:t>Catolique</a:t>
            </a:r>
            <a:r>
              <a:rPr lang="en-US" sz="1900" dirty="0"/>
              <a:t>. Mon saint </a:t>
            </a:r>
            <a:r>
              <a:rPr lang="en-US" sz="1900" dirty="0" err="1"/>
              <a:t>préféré</a:t>
            </a:r>
            <a:r>
              <a:rPr lang="en-US" sz="1900" dirty="0"/>
              <a:t> </a:t>
            </a:r>
            <a:r>
              <a:rPr lang="en-US" sz="1900" dirty="0" err="1"/>
              <a:t>est</a:t>
            </a:r>
            <a:r>
              <a:rPr lang="en-US" sz="1900" dirty="0"/>
              <a:t> célèbre pour la protection des </a:t>
            </a:r>
            <a:r>
              <a:rPr lang="en-US" sz="1900" dirty="0" err="1"/>
              <a:t>animaux</a:t>
            </a:r>
            <a:r>
              <a:rPr lang="en-US" sz="1900" dirty="0"/>
              <a:t>. Qui </a:t>
            </a:r>
            <a:r>
              <a:rPr lang="en-US" sz="1900" dirty="0" err="1"/>
              <a:t>est-ce</a:t>
            </a:r>
            <a:r>
              <a:rPr lang="en-US" sz="1900" dirty="0"/>
              <a:t>?</a:t>
            </a:r>
          </a:p>
          <a:p>
            <a:pPr marL="0" indent="0">
              <a:buNone/>
            </a:pPr>
            <a:r>
              <a:rPr lang="en-US" sz="1900" dirty="0"/>
              <a:t>   ___________________________</a:t>
            </a:r>
          </a:p>
          <a:p>
            <a:pPr marL="0" indent="0">
              <a:buNone/>
            </a:pPr>
            <a:r>
              <a:rPr lang="en-US" sz="1900" dirty="0"/>
              <a:t>   </a:t>
            </a:r>
            <a:r>
              <a:rPr lang="en-US" sz="1900" dirty="0" err="1"/>
              <a:t>Trouvez</a:t>
            </a:r>
            <a:r>
              <a:rPr lang="en-US" sz="1900" dirty="0"/>
              <a:t> la sculpture. La </a:t>
            </a:r>
            <a:r>
              <a:rPr lang="en-US" sz="1900" dirty="0" err="1"/>
              <a:t>piste</a:t>
            </a:r>
            <a:r>
              <a:rPr lang="en-US" sz="1900" dirty="0"/>
              <a:t> 6 </a:t>
            </a:r>
            <a:r>
              <a:rPr lang="en-US" sz="1900" dirty="0" err="1"/>
              <a:t>est</a:t>
            </a:r>
            <a:r>
              <a:rPr lang="en-US" sz="1900" dirty="0"/>
              <a:t> </a:t>
            </a:r>
            <a:r>
              <a:rPr lang="en-US" sz="1900" dirty="0" err="1"/>
              <a:t>là</a:t>
            </a:r>
            <a:r>
              <a:rPr lang="en-US" sz="1900" dirty="0"/>
              <a:t>!</a:t>
            </a:r>
          </a:p>
          <a:p>
            <a:endParaRPr lang="en-US" dirty="0"/>
          </a:p>
        </p:txBody>
      </p:sp>
      <p:pic>
        <p:nvPicPr>
          <p:cNvPr id="8" name="Imagem 7" descr="Helio Petrus | Esculturas">
            <a:extLst>
              <a:ext uri="{FF2B5EF4-FFF2-40B4-BE49-F238E27FC236}">
                <a16:creationId xmlns:a16="http://schemas.microsoft.com/office/drawing/2014/main" id="{20ADD674-24A1-47F8-A56D-D3657F7218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759" y="2015733"/>
            <a:ext cx="1096709" cy="1643010"/>
          </a:xfrm>
          <a:prstGeom prst="rect">
            <a:avLst/>
          </a:prstGeom>
          <a:noFill/>
        </p:spPr>
      </p:pic>
      <p:pic>
        <p:nvPicPr>
          <p:cNvPr id="5" name="Imagem 4" descr="Helio Petrus | Esculturas">
            <a:extLst>
              <a:ext uri="{FF2B5EF4-FFF2-40B4-BE49-F238E27FC236}">
                <a16:creationId xmlns:a16="http://schemas.microsoft.com/office/drawing/2014/main" id="{1B0D1C0E-82BB-45A4-84A5-44EF9BD110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1814" y="2015733"/>
            <a:ext cx="1095340" cy="1643010"/>
          </a:xfrm>
          <a:prstGeom prst="rect">
            <a:avLst/>
          </a:prstGeom>
          <a:noFill/>
        </p:spPr>
      </p:pic>
      <p:pic>
        <p:nvPicPr>
          <p:cNvPr id="7" name="Imagem 6" descr="Helio Petrus | Esculturas">
            <a:extLst>
              <a:ext uri="{FF2B5EF4-FFF2-40B4-BE49-F238E27FC236}">
                <a16:creationId xmlns:a16="http://schemas.microsoft.com/office/drawing/2014/main" id="{45B23372-2703-4178-8A95-B8B1C1CBDE8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759" y="3823335"/>
            <a:ext cx="1096709" cy="1643010"/>
          </a:xfrm>
          <a:prstGeom prst="rect">
            <a:avLst/>
          </a:prstGeom>
          <a:noFill/>
        </p:spPr>
      </p:pic>
      <p:pic>
        <p:nvPicPr>
          <p:cNvPr id="6" name="Imagem 5" descr="Helio Petrus | Esculturas">
            <a:extLst>
              <a:ext uri="{FF2B5EF4-FFF2-40B4-BE49-F238E27FC236}">
                <a16:creationId xmlns:a16="http://schemas.microsoft.com/office/drawing/2014/main" id="{02DF2B7E-82A5-4272-B29B-16C9BE80EDE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1814" y="3823334"/>
            <a:ext cx="1095340" cy="1643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908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B6E10-F7E5-4B0E-A36E-8C9D76CA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2EC3E9-5156-4671-A025-80BE00D0C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/>
          <a:p>
            <a:pPr fontAlgn="base"/>
            <a:r>
              <a:rPr lang="pt-BR" sz="2800" i="1" dirty="0"/>
              <a:t>Reconhecimento da transparência lexical entre o português e o francês.</a:t>
            </a:r>
          </a:p>
          <a:p>
            <a:pPr fontAlgn="base"/>
            <a:r>
              <a:rPr lang="pt-BR" sz="2800" i="1" dirty="0"/>
              <a:t>Leitura e Compreensão escrita (pista 5) para avançar para a próxima pista.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45270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" name="Picture 3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3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39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49635A-9C87-4964-A994-50819E06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PISTA 6</a:t>
            </a:r>
          </a:p>
        </p:txBody>
      </p:sp>
      <p:cxnSp>
        <p:nvCxnSpPr>
          <p:cNvPr id="55" name="Straight Connector 41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Rectangle 43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746B77-38B8-49BB-95D9-6225EA4CE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667" y="1853753"/>
            <a:ext cx="5621563" cy="5010911"/>
          </a:xfrm>
        </p:spPr>
        <p:txBody>
          <a:bodyPr vert="horz" lIns="91440" tIns="45720" rIns="91440" bIns="45720" numCol="2" rtlCol="0" anchor="t"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500" dirty="0"/>
              <a:t>Questa preghiera è </a:t>
            </a:r>
            <a:r>
              <a:rPr lang="en-US" sz="2500" dirty="0" err="1"/>
              <a:t>conosciuta</a:t>
            </a:r>
            <a:r>
              <a:rPr lang="en-US" sz="2500" dirty="0"/>
              <a:t> in </a:t>
            </a:r>
            <a:r>
              <a:rPr lang="en-US" sz="2500" dirty="0" err="1"/>
              <a:t>tutto</a:t>
            </a:r>
            <a:r>
              <a:rPr lang="en-US" sz="2500" dirty="0"/>
              <a:t> </a:t>
            </a:r>
            <a:r>
              <a:rPr lang="en-US" sz="2500" dirty="0" err="1"/>
              <a:t>il</a:t>
            </a:r>
            <a:r>
              <a:rPr lang="en-US" sz="2500" dirty="0"/>
              <a:t> mondo come la preghiera per la pace </a:t>
            </a:r>
            <a:r>
              <a:rPr lang="en-US" sz="2500" dirty="0" err="1"/>
              <a:t>che</a:t>
            </a:r>
            <a:r>
              <a:rPr lang="en-US" sz="2500" dirty="0"/>
              <a:t> </a:t>
            </a:r>
            <a:r>
              <a:rPr lang="en-US" sz="2500" dirty="0" err="1"/>
              <a:t>parla</a:t>
            </a:r>
            <a:r>
              <a:rPr lang="en-US" sz="2500" dirty="0"/>
              <a:t> </a:t>
            </a:r>
            <a:r>
              <a:rPr lang="en-US" sz="2500" dirty="0" err="1"/>
              <a:t>dell’opposizione</a:t>
            </a:r>
            <a:r>
              <a:rPr lang="en-US" sz="2500" dirty="0"/>
              <a:t> </a:t>
            </a:r>
            <a:r>
              <a:rPr lang="en-US" sz="2500" dirty="0" err="1"/>
              <a:t>dei</a:t>
            </a:r>
            <a:r>
              <a:rPr lang="en-US" sz="2500" dirty="0"/>
              <a:t> </a:t>
            </a:r>
            <a:r>
              <a:rPr lang="en-US" sz="2500" dirty="0" err="1"/>
              <a:t>sentimenti</a:t>
            </a:r>
            <a:r>
              <a:rPr lang="en-US" sz="25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500" dirty="0"/>
              <a:t>Il </a:t>
            </a:r>
            <a:r>
              <a:rPr lang="en-US" sz="2500" dirty="0" err="1"/>
              <a:t>sentimento</a:t>
            </a:r>
            <a:r>
              <a:rPr lang="en-US" sz="2500" dirty="0"/>
              <a:t> </a:t>
            </a:r>
            <a:r>
              <a:rPr lang="en-US" sz="2500" dirty="0" err="1"/>
              <a:t>più</a:t>
            </a:r>
            <a:r>
              <a:rPr lang="en-US" sz="2500" dirty="0"/>
              <a:t> </a:t>
            </a:r>
            <a:r>
              <a:rPr lang="en-US" sz="2500" dirty="0" err="1"/>
              <a:t>importante</a:t>
            </a:r>
            <a:r>
              <a:rPr lang="en-US" sz="2500" dirty="0"/>
              <a:t>, per me, è </a:t>
            </a:r>
            <a:r>
              <a:rPr lang="en-US" sz="2500" dirty="0" err="1"/>
              <a:t>salvatto</a:t>
            </a:r>
            <a:r>
              <a:rPr lang="en-US" sz="2500" dirty="0"/>
              <a:t> </a:t>
            </a:r>
            <a:r>
              <a:rPr lang="en-US" sz="2500" dirty="0" err="1"/>
              <a:t>nella</a:t>
            </a:r>
            <a:r>
              <a:rPr lang="en-US" sz="2500" dirty="0"/>
              <a:t> </a:t>
            </a:r>
            <a:r>
              <a:rPr lang="en-US" sz="2500" dirty="0" err="1"/>
              <a:t>cassaforte</a:t>
            </a:r>
            <a:r>
              <a:rPr lang="en-US" sz="2500" dirty="0"/>
              <a:t>*, </a:t>
            </a:r>
            <a:r>
              <a:rPr lang="en-US" sz="2500" dirty="0" err="1"/>
              <a:t>che</a:t>
            </a:r>
            <a:r>
              <a:rPr lang="en-US" sz="2500" dirty="0"/>
              <a:t> è in un </a:t>
            </a:r>
            <a:r>
              <a:rPr lang="en-US" sz="2500" dirty="0" err="1"/>
              <a:t>angolo</a:t>
            </a:r>
            <a:r>
              <a:rPr lang="en-US" sz="2500" dirty="0"/>
              <a:t> </a:t>
            </a:r>
            <a:r>
              <a:rPr lang="en-US" sz="2500" dirty="0" err="1"/>
              <a:t>della</a:t>
            </a:r>
            <a:r>
              <a:rPr lang="en-US" sz="2500" dirty="0"/>
              <a:t> </a:t>
            </a:r>
            <a:r>
              <a:rPr lang="en-US" sz="2500" dirty="0" err="1"/>
              <a:t>biblioteca</a:t>
            </a:r>
            <a:r>
              <a:rPr lang="en-US" sz="2500" dirty="0"/>
              <a:t>. Prima, è </a:t>
            </a:r>
            <a:r>
              <a:rPr lang="en-US" sz="2500" dirty="0" err="1"/>
              <a:t>necessario</a:t>
            </a:r>
            <a:r>
              <a:rPr lang="en-US" sz="2500" dirty="0"/>
              <a:t> </a:t>
            </a:r>
            <a:r>
              <a:rPr lang="en-US" sz="2500" dirty="0" err="1"/>
              <a:t>scoprire</a:t>
            </a:r>
            <a:r>
              <a:rPr lang="en-US" sz="2500" dirty="0"/>
              <a:t>* </a:t>
            </a:r>
            <a:r>
              <a:rPr lang="en-US" sz="2500" dirty="0" err="1"/>
              <a:t>il</a:t>
            </a:r>
            <a:r>
              <a:rPr lang="en-US" sz="2500" dirty="0"/>
              <a:t> </a:t>
            </a:r>
            <a:r>
              <a:rPr lang="en-US" sz="2500" dirty="0" err="1"/>
              <a:t>suo</a:t>
            </a:r>
            <a:r>
              <a:rPr lang="en-US" sz="2500" dirty="0"/>
              <a:t> </a:t>
            </a:r>
            <a:r>
              <a:rPr lang="en-US" sz="2500" dirty="0" err="1"/>
              <a:t>segreto</a:t>
            </a:r>
            <a:r>
              <a:rPr lang="en-US" sz="25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500" dirty="0" err="1"/>
              <a:t>Trovalo</a:t>
            </a:r>
            <a:r>
              <a:rPr lang="en-US" sz="2500" dirty="0"/>
              <a:t> e </a:t>
            </a:r>
            <a:r>
              <a:rPr lang="en-US" sz="2500" dirty="0" err="1"/>
              <a:t>sarà</a:t>
            </a:r>
            <a:r>
              <a:rPr lang="en-US" sz="2500" dirty="0"/>
              <a:t> </a:t>
            </a:r>
            <a:r>
              <a:rPr lang="en-US" sz="2500" dirty="0" err="1"/>
              <a:t>il</a:t>
            </a:r>
            <a:r>
              <a:rPr lang="en-US" sz="2500" dirty="0"/>
              <a:t> </a:t>
            </a:r>
            <a:r>
              <a:rPr lang="en-US" sz="2500" dirty="0" err="1"/>
              <a:t>mio</a:t>
            </a:r>
            <a:r>
              <a:rPr lang="en-US" sz="2500" dirty="0"/>
              <a:t> </a:t>
            </a:r>
            <a:r>
              <a:rPr lang="en-US" sz="2500" dirty="0" err="1"/>
              <a:t>erede</a:t>
            </a:r>
            <a:r>
              <a:rPr lang="en-US" sz="2500" dirty="0"/>
              <a:t>*.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US" sz="2500" dirty="0"/>
            </a:br>
            <a:r>
              <a:rPr lang="en-US" sz="2500" b="1" dirty="0" err="1"/>
              <a:t>Attenzione</a:t>
            </a:r>
            <a:r>
              <a:rPr lang="en-US" sz="2500" b="1" dirty="0"/>
              <a:t> !</a:t>
            </a:r>
            <a:r>
              <a:rPr lang="en-US" sz="2500" dirty="0"/>
              <a:t> </a:t>
            </a:r>
            <a:r>
              <a:rPr lang="en-US" sz="2500" dirty="0" err="1"/>
              <a:t>Trova</a:t>
            </a:r>
            <a:r>
              <a:rPr lang="en-US" sz="2500" dirty="0"/>
              <a:t> Il </a:t>
            </a:r>
            <a:r>
              <a:rPr lang="en-US" sz="2500" dirty="0" err="1"/>
              <a:t>sentimenti</a:t>
            </a:r>
            <a:r>
              <a:rPr lang="en-US" sz="2500" dirty="0"/>
              <a:t> e </a:t>
            </a:r>
            <a:r>
              <a:rPr lang="en-US" sz="2500" dirty="0" err="1"/>
              <a:t>trova</a:t>
            </a:r>
            <a:r>
              <a:rPr lang="en-US" sz="2500" dirty="0"/>
              <a:t> le </a:t>
            </a:r>
            <a:r>
              <a:rPr lang="en-US" sz="2500" dirty="0" err="1"/>
              <a:t>fotografie</a:t>
            </a:r>
            <a:r>
              <a:rPr lang="en-US" sz="2500" dirty="0"/>
              <a:t> </a:t>
            </a:r>
            <a:r>
              <a:rPr lang="en-US" sz="2500" dirty="0" err="1"/>
              <a:t>che</a:t>
            </a:r>
            <a:r>
              <a:rPr lang="en-US" sz="2500" dirty="0"/>
              <a:t> </a:t>
            </a:r>
            <a:r>
              <a:rPr lang="en-US" sz="2500" dirty="0" err="1"/>
              <a:t>riflettono</a:t>
            </a:r>
            <a:r>
              <a:rPr lang="en-US" sz="2500" dirty="0"/>
              <a:t> </a:t>
            </a:r>
            <a:r>
              <a:rPr lang="en-US" sz="2500" dirty="0" err="1"/>
              <a:t>questa</a:t>
            </a:r>
            <a:r>
              <a:rPr lang="en-US" sz="2500" dirty="0"/>
              <a:t> </a:t>
            </a:r>
            <a:r>
              <a:rPr lang="en-US" sz="2500" dirty="0" err="1"/>
              <a:t>sensazione</a:t>
            </a:r>
            <a:r>
              <a:rPr lang="en-US" sz="2500" dirty="0"/>
              <a:t> e </a:t>
            </a:r>
            <a:r>
              <a:rPr lang="en-US" sz="2500" dirty="0" err="1"/>
              <a:t>il</a:t>
            </a:r>
            <a:r>
              <a:rPr lang="en-US" sz="2500" dirty="0"/>
              <a:t> </a:t>
            </a:r>
            <a:r>
              <a:rPr lang="en-US" sz="2500" dirty="0" err="1"/>
              <a:t>numero</a:t>
            </a:r>
            <a:r>
              <a:rPr lang="en-US" sz="2500" dirty="0"/>
              <a:t> </a:t>
            </a:r>
            <a:r>
              <a:rPr lang="en-US" sz="2500" dirty="0" err="1"/>
              <a:t>correspondente</a:t>
            </a:r>
            <a:r>
              <a:rPr lang="en-US" sz="2500" dirty="0"/>
              <a:t>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500" b="1" dirty="0" err="1"/>
              <a:t>Esempio</a:t>
            </a:r>
            <a:r>
              <a:rPr lang="en-US" sz="2500" dirty="0"/>
              <a:t>: </a:t>
            </a:r>
            <a:r>
              <a:rPr lang="en-US" sz="2500" dirty="0" err="1"/>
              <a:t>codice</a:t>
            </a:r>
            <a:r>
              <a:rPr lang="en-US" sz="2500" dirty="0"/>
              <a:t> 421 = 4 </a:t>
            </a:r>
            <a:r>
              <a:rPr lang="en-US" sz="2500" dirty="0" err="1"/>
              <a:t>fotografie</a:t>
            </a:r>
            <a:r>
              <a:rPr lang="en-US" sz="2500" dirty="0"/>
              <a:t> di </a:t>
            </a:r>
            <a:r>
              <a:rPr lang="en-US" sz="2500" dirty="0" err="1"/>
              <a:t>gioia</a:t>
            </a:r>
            <a:r>
              <a:rPr lang="en-US" sz="2500" dirty="0"/>
              <a:t> + 2 </a:t>
            </a:r>
            <a:r>
              <a:rPr lang="en-US" sz="2500" dirty="0" err="1"/>
              <a:t>fotografie</a:t>
            </a:r>
            <a:r>
              <a:rPr lang="en-US" sz="2500" dirty="0"/>
              <a:t> di </a:t>
            </a:r>
            <a:r>
              <a:rPr lang="en-US" sz="2500" dirty="0" err="1"/>
              <a:t>speranza</a:t>
            </a:r>
            <a:r>
              <a:rPr lang="en-US" sz="2500" dirty="0"/>
              <a:t> + 1 </a:t>
            </a:r>
            <a:r>
              <a:rPr lang="en-US" sz="2500" dirty="0" err="1"/>
              <a:t>fotografia</a:t>
            </a:r>
            <a:r>
              <a:rPr lang="en-US" sz="2500" dirty="0"/>
              <a:t> di amore.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500" dirty="0"/>
              <a:t>Il </a:t>
            </a:r>
            <a:r>
              <a:rPr lang="en-US" sz="2600" b="1" dirty="0" err="1"/>
              <a:t>risultato</a:t>
            </a:r>
            <a:r>
              <a:rPr lang="en-US" sz="2600" dirty="0"/>
              <a:t> </a:t>
            </a:r>
            <a:r>
              <a:rPr lang="en-US" sz="2600" dirty="0" err="1"/>
              <a:t>sarà</a:t>
            </a:r>
            <a:r>
              <a:rPr lang="en-US" sz="2600" dirty="0"/>
              <a:t> </a:t>
            </a:r>
            <a:r>
              <a:rPr lang="en-US" sz="2600" dirty="0" err="1"/>
              <a:t>il</a:t>
            </a:r>
            <a:r>
              <a:rPr lang="en-US" sz="2600" dirty="0"/>
              <a:t> </a:t>
            </a:r>
            <a:r>
              <a:rPr lang="en-US" sz="2600" b="1" dirty="0" err="1"/>
              <a:t>codice</a:t>
            </a:r>
            <a:r>
              <a:rPr lang="en-US" sz="2600" dirty="0"/>
              <a:t> per </a:t>
            </a:r>
            <a:r>
              <a:rPr lang="en-US" sz="2600" dirty="0" err="1"/>
              <a:t>aprire</a:t>
            </a:r>
            <a:r>
              <a:rPr lang="en-US" sz="2600" dirty="0"/>
              <a:t> la </a:t>
            </a:r>
            <a:r>
              <a:rPr lang="en-US" sz="2600" dirty="0" err="1"/>
              <a:t>serratura</a:t>
            </a:r>
            <a:r>
              <a:rPr lang="en-US" sz="2600" dirty="0"/>
              <a:t> </a:t>
            </a:r>
            <a:r>
              <a:rPr lang="en-US" sz="2600" dirty="0" err="1"/>
              <a:t>della</a:t>
            </a:r>
            <a:endParaRPr lang="en-US" sz="2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 </a:t>
            </a:r>
            <a:r>
              <a:rPr lang="en-US" sz="2600" dirty="0" err="1"/>
              <a:t>cassaforte</a:t>
            </a:r>
            <a:r>
              <a:rPr lang="en-US" sz="2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 err="1"/>
              <a:t>Buona</a:t>
            </a:r>
            <a:r>
              <a:rPr lang="en-US" sz="2600" dirty="0"/>
              <a:t> </a:t>
            </a:r>
            <a:r>
              <a:rPr lang="en-US" sz="2600" dirty="0" err="1"/>
              <a:t>fortuna</a:t>
            </a:r>
            <a:r>
              <a:rPr lang="en-US" sz="2600" dirty="0"/>
              <a:t> 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*</a:t>
            </a:r>
            <a:r>
              <a:rPr lang="en-US" sz="2600" dirty="0" err="1"/>
              <a:t>cassaforte</a:t>
            </a:r>
            <a:r>
              <a:rPr lang="en-US" sz="2600" dirty="0"/>
              <a:t>= </a:t>
            </a:r>
            <a:r>
              <a:rPr lang="en-US" sz="2600" dirty="0" err="1"/>
              <a:t>cofre</a:t>
            </a:r>
            <a:r>
              <a:rPr lang="en-US" sz="2600" dirty="0"/>
              <a:t> (</a:t>
            </a:r>
            <a:r>
              <a:rPr lang="en-US" sz="2600" dirty="0" err="1"/>
              <a:t>pt</a:t>
            </a:r>
            <a:r>
              <a:rPr lang="en-US" sz="2600" dirty="0"/>
              <a:t>); </a:t>
            </a:r>
            <a:r>
              <a:rPr lang="en-US" sz="2600" dirty="0" err="1"/>
              <a:t>coffre</a:t>
            </a:r>
            <a:r>
              <a:rPr lang="en-US" sz="2600" dirty="0"/>
              <a:t> (</a:t>
            </a:r>
            <a:r>
              <a:rPr lang="en-US" sz="2600" dirty="0" err="1"/>
              <a:t>fr</a:t>
            </a:r>
            <a:r>
              <a:rPr lang="en-US" sz="2600" dirty="0"/>
              <a:t>), </a:t>
            </a:r>
            <a:r>
              <a:rPr lang="en-US" sz="2600" dirty="0" err="1"/>
              <a:t>caja</a:t>
            </a:r>
            <a:r>
              <a:rPr lang="en-US" sz="2600" dirty="0"/>
              <a:t> </a:t>
            </a:r>
            <a:r>
              <a:rPr lang="en-US" sz="2600" dirty="0" err="1"/>
              <a:t>fuerte</a:t>
            </a:r>
            <a:r>
              <a:rPr lang="en-US" sz="2600" dirty="0"/>
              <a:t> (</a:t>
            </a:r>
            <a:r>
              <a:rPr lang="en-US" sz="2600" dirty="0" err="1"/>
              <a:t>esp</a:t>
            </a:r>
            <a:r>
              <a:rPr lang="en-US" sz="2600" dirty="0"/>
              <a:t>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*</a:t>
            </a:r>
            <a:r>
              <a:rPr lang="en-US" sz="2600" dirty="0" err="1"/>
              <a:t>scoprire</a:t>
            </a:r>
            <a:r>
              <a:rPr lang="en-US" sz="2600" dirty="0"/>
              <a:t>= </a:t>
            </a:r>
            <a:r>
              <a:rPr lang="en-US" sz="2600" dirty="0" err="1"/>
              <a:t>descobrir</a:t>
            </a:r>
            <a:r>
              <a:rPr lang="en-US" sz="2600" dirty="0"/>
              <a:t> (</a:t>
            </a:r>
            <a:r>
              <a:rPr lang="en-US" sz="2600" dirty="0" err="1"/>
              <a:t>pt</a:t>
            </a:r>
            <a:r>
              <a:rPr lang="en-US" sz="2600" dirty="0"/>
              <a:t>); </a:t>
            </a:r>
            <a:r>
              <a:rPr lang="en-US" sz="2600" dirty="0" err="1"/>
              <a:t>découvrir</a:t>
            </a:r>
            <a:r>
              <a:rPr lang="en-US" sz="2600" dirty="0"/>
              <a:t> (</a:t>
            </a:r>
            <a:r>
              <a:rPr lang="en-US" sz="2600" dirty="0" err="1"/>
              <a:t>fr</a:t>
            </a:r>
            <a:r>
              <a:rPr lang="en-US" sz="2600" dirty="0"/>
              <a:t>), </a:t>
            </a:r>
            <a:r>
              <a:rPr lang="en-US" sz="2600" dirty="0" err="1"/>
              <a:t>descubrir</a:t>
            </a:r>
            <a:r>
              <a:rPr lang="en-US" sz="2600" dirty="0"/>
              <a:t> (</a:t>
            </a:r>
            <a:r>
              <a:rPr lang="en-US" sz="2600" dirty="0" err="1"/>
              <a:t>esp</a:t>
            </a:r>
            <a:r>
              <a:rPr lang="en-US" sz="2600" dirty="0"/>
              <a:t>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*</a:t>
            </a:r>
            <a:r>
              <a:rPr lang="en-US" sz="2600" dirty="0" err="1"/>
              <a:t>erede</a:t>
            </a:r>
            <a:r>
              <a:rPr lang="en-US" sz="2600" dirty="0"/>
              <a:t>= </a:t>
            </a:r>
            <a:r>
              <a:rPr lang="en-US" sz="2600" dirty="0" err="1"/>
              <a:t>herdeiro</a:t>
            </a:r>
            <a:r>
              <a:rPr lang="en-US" sz="2600" dirty="0"/>
              <a:t> (</a:t>
            </a:r>
            <a:r>
              <a:rPr lang="en-US" sz="2600" dirty="0" err="1"/>
              <a:t>pt</a:t>
            </a:r>
            <a:r>
              <a:rPr lang="en-US" sz="2600" dirty="0"/>
              <a:t>) ; </a:t>
            </a:r>
            <a:r>
              <a:rPr lang="en-US" sz="2600" dirty="0" err="1"/>
              <a:t>heredero</a:t>
            </a:r>
            <a:r>
              <a:rPr lang="en-US" sz="2600" dirty="0"/>
              <a:t> (</a:t>
            </a:r>
            <a:r>
              <a:rPr lang="en-US" sz="2600" dirty="0" err="1"/>
              <a:t>esp</a:t>
            </a:r>
            <a:r>
              <a:rPr lang="en-US" sz="2600" dirty="0"/>
              <a:t>) ; </a:t>
            </a:r>
            <a:r>
              <a:rPr lang="en-US" sz="2600" dirty="0" err="1"/>
              <a:t>héritier</a:t>
            </a:r>
            <a:r>
              <a:rPr lang="en-US" sz="2600" dirty="0"/>
              <a:t> (</a:t>
            </a:r>
            <a:r>
              <a:rPr lang="en-US" sz="2600" dirty="0" err="1"/>
              <a:t>fr</a:t>
            </a:r>
            <a:r>
              <a:rPr lang="en-US" sz="2600" dirty="0"/>
              <a:t>). </a:t>
            </a:r>
          </a:p>
          <a:p>
            <a:pPr>
              <a:lnSpc>
                <a:spcPct val="110000"/>
              </a:lnSpc>
            </a:pPr>
            <a:br>
              <a:rPr lang="en-US" sz="1100" dirty="0"/>
            </a:br>
            <a:endParaRPr lang="en-US" sz="11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B949B0-2506-4C70-8B62-F8BBE550C1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067" y="696447"/>
            <a:ext cx="4741333" cy="6022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342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FBA4F5A-A5FC-4DA2-9237-4CB5A1CE0786}"/>
              </a:ext>
            </a:extLst>
          </p:cNvPr>
          <p:cNvSpPr/>
          <p:nvPr/>
        </p:nvSpPr>
        <p:spPr>
          <a:xfrm>
            <a:off x="728378" y="-79022"/>
            <a:ext cx="4200939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Preghiera de San Francesco de Assisi </a:t>
            </a:r>
          </a:p>
          <a:p>
            <a:pPr algn="just"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Signore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'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me uno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strumento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della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tua </a:t>
            </a:r>
            <a:r>
              <a:rPr lang="pt-BR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pace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Dov'è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odio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'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porti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l'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amore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dov'è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offesa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porti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il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perdono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dov'è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discordia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porti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l'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armonia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dov'è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dubbio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porti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fede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dov'è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errore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porti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verità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dov'è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disperazione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porti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speranza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dov'è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tristezza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porti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gioia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dove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sono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tenebre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porti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luce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Signore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'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non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cerchi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essere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consolato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quanto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consolare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essere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compreso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quanto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comprendere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essere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amato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quanto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amare.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Perché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è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dando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si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riceve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E'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perdonando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si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è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perdonati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E'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morendo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si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resuscita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vita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eterna.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0B689B8-60D7-4ED9-BB19-435F562989DE}"/>
              </a:ext>
            </a:extLst>
          </p:cNvPr>
          <p:cNvSpPr/>
          <p:nvPr/>
        </p:nvSpPr>
        <p:spPr>
          <a:xfrm>
            <a:off x="5609596" y="0"/>
            <a:ext cx="6096000" cy="6078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Prière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de Saint-François d’Assise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BR" sz="1700" dirty="0"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Seigneur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fais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de moi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instrument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paix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où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est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haine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mette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l’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amour</a:t>
            </a:r>
            <a:r>
              <a:rPr lang="pt-BR" sz="1700" dirty="0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où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est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l’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offense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mette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pardon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où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est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discorde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mette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l’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union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où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est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doute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mette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foi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où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est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l’erreur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mette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vérité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où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est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désespoir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mette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l’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 tooltip="Confiance dans les promesses du Chris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espérance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où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est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tristesse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mette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joie</a:t>
            </a:r>
            <a:r>
              <a:rPr lang="pt-BR" sz="1700" dirty="0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où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sont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les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ténèbres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mette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FF0066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lumière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700" dirty="0"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Seigneur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ne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cherche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pas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à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être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consolé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qu’à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consoler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être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compris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qu’à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comprendre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être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aimé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qu’à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aimer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700" dirty="0"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Car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c’est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donnant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qu’on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reçoit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c’est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s’oubliant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qu’on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retrouve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c’est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pardonnant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qu’on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est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pardonné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c’est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mourant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qu’on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ressuscite à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l’éternelle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vie</a:t>
            </a:r>
            <a:r>
              <a:rPr lang="pt-BR" sz="17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 </a:t>
            </a:r>
            <a:endParaRPr lang="pt-B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69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24542EF-76AF-4F88-8977-7E39D19B61EC}"/>
              </a:ext>
            </a:extLst>
          </p:cNvPr>
          <p:cNvSpPr/>
          <p:nvPr/>
        </p:nvSpPr>
        <p:spPr>
          <a:xfrm>
            <a:off x="304800" y="-114728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Oração de São Francisco de Assis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Senhor,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Fazei de mim um instrumento da vossa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paz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Onde houver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ódio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eu leve o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amor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Onde houver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ofensa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eu leve o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perdão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Onde houver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discórdia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eu leve a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união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Onde houver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dúvidas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eu leve a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fé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Onde houver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erro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eu leve a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verdade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Onde houver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desespero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eu leve a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esperança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Onde houver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tristeza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eu leve a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alegria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Onde houver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trevas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eu leve a </a:t>
            </a:r>
            <a:r>
              <a:rPr lang="pt-BR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luz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Ó Mestre,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fazei que eu procure mais: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consolar, que ser consolado;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compreender, que ser compreendido;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amar, que ser amado.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Pois é dando que se recebe.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É perdoando que se é perdoado.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é morrendo que se vive para a vida eterna.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D4527E0-9065-4CCB-BF60-6EABCDD5F99F}"/>
              </a:ext>
            </a:extLst>
          </p:cNvPr>
          <p:cNvSpPr/>
          <p:nvPr/>
        </p:nvSpPr>
        <p:spPr>
          <a:xfrm>
            <a:off x="5526157" y="18642"/>
            <a:ext cx="6096000" cy="60529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pt-BR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Oración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de San Francisco de </a:t>
            </a:r>
            <a:r>
              <a:rPr lang="pt-BR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Asís</a:t>
            </a:r>
            <a:r>
              <a:rPr lang="pt-BR" b="1" dirty="0"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Señor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Haz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de mi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instrumento de tu </a:t>
            </a:r>
            <a:r>
              <a:rPr lang="pt-BR" dirty="0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paz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allá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donde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hay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odio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ponga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el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amor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allá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donde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hay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ofensa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ponga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el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perdón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allá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donde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hay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discordia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ponga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unión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allá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donde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hay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duda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ponga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Fe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allá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donde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hay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error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ponga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verdad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allá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donde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desesperación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ponga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esperanza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allá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donde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hay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tristeza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ponga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alegría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allá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donde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hay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tinieblas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ponga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FF66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luz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Oh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Señor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no busque tanto ser consolado,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cuanto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consolar,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ser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comprendido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cuanto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comprender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ser amado, </a:t>
            </a:r>
            <a:r>
              <a:rPr lang="pt-BR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cuanto</a:t>
            </a: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amar.</a:t>
            </a:r>
          </a:p>
          <a:p>
            <a:pPr>
              <a:spcAft>
                <a:spcPts val="750"/>
              </a:spcAft>
            </a:pPr>
            <a:br>
              <a:rPr lang="fr-FR" sz="1600" dirty="0"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1600" dirty="0">
                <a:latin typeface="Helvetica" panose="020B0604020202020204" pitchFamily="34" charset="0"/>
                <a:ea typeface="Calibri" panose="020F0502020204030204" pitchFamily="34" charset="0"/>
              </a:rPr>
              <a:t>Porque es dándose como se recibe, </a:t>
            </a:r>
            <a:br>
              <a:rPr lang="fr-FR" sz="1600" dirty="0"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1600" dirty="0">
                <a:latin typeface="Helvetica" panose="020B0604020202020204" pitchFamily="34" charset="0"/>
                <a:ea typeface="Calibri" panose="020F0502020204030204" pitchFamily="34" charset="0"/>
              </a:rPr>
              <a:t>es olvidándose de sí mismo como uno se encuentra a sí mismo, </a:t>
            </a:r>
            <a:br>
              <a:rPr lang="fr-FR" sz="1600" dirty="0"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1600" dirty="0">
                <a:latin typeface="Helvetica" panose="020B0604020202020204" pitchFamily="34" charset="0"/>
                <a:ea typeface="Calibri" panose="020F0502020204030204" pitchFamily="34" charset="0"/>
              </a:rPr>
              <a:t>es perdonando, como se es perdonado, </a:t>
            </a:r>
            <a:br>
              <a:rPr lang="fr-FR" sz="1600" dirty="0"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1600" dirty="0">
                <a:latin typeface="Helvetica" panose="020B0604020202020204" pitchFamily="34" charset="0"/>
                <a:ea typeface="Calibri" panose="020F0502020204030204" pitchFamily="34" charset="0"/>
              </a:rPr>
              <a:t>es muriendo como se resucita a la vida eterna.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6902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A77CF38-1C80-4758-A453-616E52CA77BB}"/>
              </a:ext>
            </a:extLst>
          </p:cNvPr>
          <p:cNvSpPr/>
          <p:nvPr/>
        </p:nvSpPr>
        <p:spPr>
          <a:xfrm>
            <a:off x="450574" y="181957"/>
            <a:ext cx="1070775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Antes de abrir o cofre, responda:</a:t>
            </a:r>
            <a:endParaRPr lang="pt-BR" dirty="0"/>
          </a:p>
          <a:p>
            <a:pPr fontAlgn="base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Quais sentimentos são lexicalmente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transparentes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entre as quatro línguas? Escreva-os em todas as    línguas.(7 sentimentos)</a:t>
            </a:r>
          </a:p>
          <a:p>
            <a:pPr marL="457200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______________________________________________________________________________________________________________________________________________________________</a:t>
            </a:r>
            <a:endParaRPr lang="pt-BR" dirty="0"/>
          </a:p>
          <a:p>
            <a:pPr fontAlgn="base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Quais sentimentos são lexicalmente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transparentes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entre o português e o espanhol? Escreva-os em     espanhol.(15 sentimentos)</a:t>
            </a:r>
          </a:p>
          <a:p>
            <a:pPr marL="457200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______________________________________________________________________________________________________________________________________________________________</a:t>
            </a:r>
            <a:endParaRPr lang="pt-BR" dirty="0"/>
          </a:p>
          <a:p>
            <a:pPr fontAlgn="base">
              <a:buFont typeface="+mj-lt"/>
              <a:buAutoNum type="arabicPeriod" startAt="3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Quais sentimentos são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opacos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entre o português e o francês? </a:t>
            </a:r>
          </a:p>
          <a:p>
            <a:pPr marL="457200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Escreva-os em francês.(7 sentimentos)</a:t>
            </a:r>
            <a:endParaRPr lang="pt-BR" dirty="0"/>
          </a:p>
          <a:p>
            <a:pPr marL="457200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______________________________________________________________________________________________________________________________________________________________</a:t>
            </a:r>
            <a:endParaRPr lang="pt-BR" dirty="0"/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868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239" y="1117600"/>
            <a:ext cx="8643154" cy="2381956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IMAGENS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PORTA-RETRATOS OU MURAL DE FOTOGRAFIAS</a:t>
            </a:r>
          </a:p>
        </p:txBody>
      </p:sp>
    </p:spTree>
    <p:extLst>
      <p:ext uri="{BB962C8B-B14F-4D97-AF65-F5344CB8AC3E}">
        <p14:creationId xmlns:p14="http://schemas.microsoft.com/office/powerpoint/2010/main" val="1585023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E0686ED-330B-459A-AD9B-994910C44F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568551"/>
            <a:ext cx="3093231" cy="209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6AA29BA-73E7-4428-8370-E32A3AC530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12" y="2510340"/>
            <a:ext cx="2736070" cy="209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415BB75-DABB-41CD-BE74-F3C72DB434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20" y="0"/>
            <a:ext cx="3991903" cy="253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B309F44-77B2-4A9E-A42F-F24CE30A89F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83" y="3055309"/>
            <a:ext cx="2542683" cy="252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95C0E1-1914-47C7-B2D4-1FCA6C707B0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64" y="457656"/>
            <a:ext cx="3567528" cy="195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07A9148-587D-4684-9287-0F13615DA13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" y="2421240"/>
            <a:ext cx="3365891" cy="18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FA1F8CA-F82B-4CBB-9D37-EBD3E373A7F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" y="18415"/>
            <a:ext cx="3004820" cy="206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784781-CFAD-48FA-BD20-1EC851FECFB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58" y="266391"/>
            <a:ext cx="2335441" cy="15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DCBA086-D6C6-40E3-AF6F-C532D01B9D1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99" y="726333"/>
            <a:ext cx="2736070" cy="18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6499326-5996-457B-BD63-3AEB243B6CC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4409671"/>
            <a:ext cx="3462020" cy="209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3691FF1-0D31-4909-806C-0D6C50AEB93C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80" y="4693584"/>
            <a:ext cx="3304294" cy="18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95B2697-8511-4E6F-84CD-56A855086A03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10" y="4678040"/>
            <a:ext cx="3304294" cy="1898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30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A91D1-04C0-4AE5-8B21-F633E4C1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6" y="1101708"/>
            <a:ext cx="9605635" cy="593638"/>
          </a:xfrm>
        </p:spPr>
        <p:txBody>
          <a:bodyPr/>
          <a:lstStyle/>
          <a:p>
            <a:pPr algn="ctr"/>
            <a:r>
              <a:rPr lang="pt-BR" b="1" dirty="0"/>
              <a:t>OBJETIVOS SECUNDÁRIOS 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1DFC44-1632-4662-AAFF-4616E18D0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3448595"/>
          </a:xfrm>
        </p:spPr>
        <p:txBody>
          <a:bodyPr/>
          <a:lstStyle/>
          <a:p>
            <a:pPr fontAlgn="base"/>
            <a:r>
              <a:rPr lang="pt-BR" dirty="0"/>
              <a:t> Promover o despertar das línguas alvo (</a:t>
            </a:r>
            <a:r>
              <a:rPr lang="pt-BR" dirty="0" err="1"/>
              <a:t>éveil</a:t>
            </a:r>
            <a:r>
              <a:rPr lang="pt-BR" dirty="0"/>
              <a:t> </a:t>
            </a:r>
            <a:r>
              <a:rPr lang="pt-BR" dirty="0" err="1"/>
              <a:t>aux</a:t>
            </a:r>
            <a:r>
              <a:rPr lang="pt-BR" dirty="0"/>
              <a:t> langues).</a:t>
            </a:r>
          </a:p>
          <a:p>
            <a:pPr fontAlgn="base"/>
            <a:r>
              <a:rPr lang="pt-BR" dirty="0"/>
              <a:t> Desenvolver estratégias de leitura e compreensão escrita por meio da análise e comparação entre as línguas alvo (</a:t>
            </a:r>
            <a:r>
              <a:rPr lang="pt-BR" dirty="0" err="1"/>
              <a:t>savoir</a:t>
            </a:r>
            <a:r>
              <a:rPr lang="pt-BR" dirty="0"/>
              <a:t>- </a:t>
            </a:r>
            <a:r>
              <a:rPr lang="pt-BR" dirty="0" err="1"/>
              <a:t>apprendre</a:t>
            </a:r>
            <a:r>
              <a:rPr lang="pt-BR" dirty="0"/>
              <a:t>).</a:t>
            </a:r>
          </a:p>
          <a:p>
            <a:pPr fontAlgn="base"/>
            <a:r>
              <a:rPr lang="pt-BR" dirty="0"/>
              <a:t> Promover uma mudança de perspectiva em relação ao aprendizado de línguas estrangeiras com o objetivo de desenvolver a </a:t>
            </a:r>
            <a:r>
              <a:rPr lang="pt-BR" dirty="0" err="1"/>
              <a:t>auto-estima</a:t>
            </a:r>
            <a:r>
              <a:rPr lang="pt-BR" dirty="0"/>
              <a:t>.</a:t>
            </a:r>
          </a:p>
          <a:p>
            <a:pPr fontAlgn="base"/>
            <a:r>
              <a:rPr lang="pt-BR" dirty="0"/>
              <a:t>Valorizar a interação e o lúdico como meio de aprendizado.</a:t>
            </a:r>
          </a:p>
          <a:p>
            <a:pPr fontAlgn="base"/>
            <a:r>
              <a:rPr lang="pt-BR" dirty="0"/>
              <a:t>Promover o contato com aspectos culturais das línguas alvo.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9663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1B336-B9FB-46E8-8286-60BFF913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B57129-E281-4217-93A1-6940E15C4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848" y="2010878"/>
            <a:ext cx="9071378" cy="3448595"/>
          </a:xfrm>
        </p:spPr>
        <p:txBody>
          <a:bodyPr>
            <a:normAutofit fontScale="92500"/>
          </a:bodyPr>
          <a:lstStyle/>
          <a:p>
            <a:pPr fontAlgn="base"/>
            <a:r>
              <a:rPr lang="pt-BR" sz="2800" i="1" dirty="0"/>
              <a:t>Leitura e compreensão escrita (pista 6), por meio do reconhecimento da transparência lexical entre o português e o italiano para desvendar o código.</a:t>
            </a:r>
          </a:p>
          <a:p>
            <a:pPr fontAlgn="base"/>
            <a:r>
              <a:rPr lang="pt-BR" sz="2800" i="1" dirty="0"/>
              <a:t>Desenvolver estratégias de leitura e compreensão escrita, por meio da transparência e opacidade entre as línguas românicas: italiano, espanhol, francês e português para responder às perguntas.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546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24DDA21-5C09-4AFA-8174-EAEB3EE0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50" y="3468664"/>
            <a:ext cx="4151306" cy="2374516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4800" b="1" dirty="0"/>
              <a:t>Enigma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               </a:t>
            </a:r>
            <a:r>
              <a:rPr lang="en-US" sz="2200" dirty="0"/>
              <a:t>FIM DO JOGO!</a:t>
            </a:r>
            <a:endParaRPr lang="en-US" sz="4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5979FD-86AC-46DF-8681-50559530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29" y="996773"/>
            <a:ext cx="4960442" cy="4278381"/>
          </a:xfrm>
          <a:prstGeom prst="rect">
            <a:avLst/>
          </a:prstGeom>
        </p:spPr>
      </p:pic>
      <p:cxnSp>
        <p:nvCxnSpPr>
          <p:cNvPr id="35" name="Straight Connector 22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Picture 24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19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FF5414-6E2C-4527-9D72-C8759288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900" b="1" dirty="0"/>
              <a:t>ATIVIDADE 3:  Questionário de avaliação final </a:t>
            </a:r>
            <a:br>
              <a:rPr lang="pt-BR" sz="2900" dirty="0"/>
            </a:br>
            <a:r>
              <a:rPr lang="pt-BR" dirty="0"/>
              <a:t>(</a:t>
            </a:r>
            <a:r>
              <a:rPr lang="pt-BR" sz="2200" dirty="0"/>
              <a:t>duração 30 minutos)</a:t>
            </a:r>
            <a:br>
              <a:rPr lang="pt-BR" sz="2200" dirty="0"/>
            </a:br>
            <a:endParaRPr lang="pt-BR" sz="22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C930EA-C35E-4B47-94BB-A01F1064B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Após a conclusão do jogo, o professor entregará um questionário de avaliação final.</a:t>
            </a:r>
            <a:br>
              <a:rPr lang="pt-BR" sz="2400" dirty="0"/>
            </a:br>
            <a:r>
              <a:rPr lang="pt-BR" sz="2400" dirty="0"/>
              <a:t>Os alunos terão 15 minutos para responder o questionário, ao final do qual, o professor deverá propor um momento de compartilhamento de experiências e de reflexão sobre a motivação proporcionada pela sequência pedagógica.</a:t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51087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56" y="274461"/>
            <a:ext cx="5802487" cy="55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2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E7731-4401-4602-AD00-D426FE0D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</a:t>
            </a:r>
            <a:r>
              <a:rPr lang="pt-BR" dirty="0" err="1"/>
              <a:t>sitográficas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897C0C-1FE8-4AB9-BBE7-B2DB4EE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0268"/>
          </a:xfrm>
        </p:spPr>
        <p:txBody>
          <a:bodyPr>
            <a:normAutofit fontScale="85000" lnSpcReduction="20000"/>
          </a:bodyPr>
          <a:lstStyle/>
          <a:p>
            <a:r>
              <a:rPr lang="pt-BR" sz="1600" dirty="0">
                <a:hlinkClick r:id="rId2"/>
              </a:rPr>
              <a:t>http://www.eurom5.com/</a:t>
            </a:r>
            <a:r>
              <a:rPr lang="pt-BR" sz="1600" dirty="0"/>
              <a:t> – Manual EUROM 5</a:t>
            </a:r>
          </a:p>
          <a:p>
            <a:r>
              <a:rPr lang="pt-BR" sz="1600" dirty="0">
                <a:hlinkClick r:id="rId3"/>
              </a:rPr>
              <a:t>https://www.miriadi.net/ </a:t>
            </a:r>
            <a:r>
              <a:rPr lang="pt-BR" sz="1600" dirty="0"/>
              <a:t>– REFIC e REFDIC</a:t>
            </a:r>
            <a:endParaRPr lang="pt-BR" sz="1600" u="sng" dirty="0">
              <a:hlinkClick r:id="rId4"/>
            </a:endParaRPr>
          </a:p>
          <a:p>
            <a:r>
              <a:rPr lang="pt-BR" sz="1600" u="sng" dirty="0">
                <a:hlinkClick r:id="rId4"/>
              </a:rPr>
              <a:t>https://www.youtube.com/watch?v=dlJCF-HhaUw</a:t>
            </a:r>
            <a:r>
              <a:rPr lang="pt-BR" sz="1600" dirty="0"/>
              <a:t> – intercompreensão português-francês.</a:t>
            </a:r>
          </a:p>
          <a:p>
            <a:r>
              <a:rPr lang="pt-BR" sz="1600" u="sng" dirty="0">
                <a:hlinkClick r:id="rId5"/>
              </a:rPr>
              <a:t>https://www.youtube.com/watch?v=itU1k1D-Z5c&amp;t=39s</a:t>
            </a:r>
            <a:r>
              <a:rPr lang="pt-BR" sz="1600" dirty="0"/>
              <a:t> – intercompreensão português-italiano.</a:t>
            </a:r>
          </a:p>
          <a:p>
            <a:r>
              <a:rPr lang="pt-BR" sz="1600" u="sng" dirty="0">
                <a:hlinkClick r:id="rId6"/>
              </a:rPr>
              <a:t>https://www.youtube.com/watch?v=ZTWiyUcSPyI</a:t>
            </a:r>
            <a:r>
              <a:rPr lang="pt-BR" sz="1600" dirty="0"/>
              <a:t> – intercompreensão espanhol-português. </a:t>
            </a:r>
          </a:p>
          <a:p>
            <a:r>
              <a:rPr lang="pt-BR" sz="1600" u="sng" dirty="0">
                <a:hlinkClick r:id="rId7"/>
              </a:rPr>
              <a:t>https://www.dulala.fr/jeux-autour-des-langues/</a:t>
            </a:r>
            <a:endParaRPr lang="pt-BR" sz="1600" dirty="0"/>
          </a:p>
          <a:p>
            <a:r>
              <a:rPr lang="pt-BR" sz="1600" u="sng" dirty="0">
                <a:hlinkClick r:id="rId8"/>
              </a:rPr>
              <a:t>https://pt.wikihow.com/Planejar-um-Escape-Room</a:t>
            </a:r>
            <a:endParaRPr lang="pt-BR" sz="1600" u="sng" dirty="0"/>
          </a:p>
          <a:p>
            <a:r>
              <a:rPr lang="pt-BR" sz="1600" dirty="0">
                <a:hlinkClick r:id="rId9"/>
              </a:rPr>
              <a:t>http://elaine-sandrini.blogspot.com/</a:t>
            </a:r>
            <a:r>
              <a:rPr lang="pt-BR" sz="1600" dirty="0"/>
              <a:t> – planta baixa escritório/biblioteca</a:t>
            </a:r>
          </a:p>
          <a:p>
            <a:r>
              <a:rPr lang="pt-BR" sz="1600" dirty="0">
                <a:hlinkClick r:id="rId10"/>
              </a:rPr>
              <a:t>http://www.brasilartesenciclopedias.com.br/</a:t>
            </a:r>
            <a:r>
              <a:rPr lang="pt-BR" sz="1600" dirty="0"/>
              <a:t> - quadro </a:t>
            </a:r>
            <a:r>
              <a:rPr lang="pt-BR" sz="1600" dirty="0" err="1"/>
              <a:t>Fovismo</a:t>
            </a:r>
            <a:r>
              <a:rPr lang="pt-BR" sz="1600" dirty="0"/>
              <a:t> (1938), Frida </a:t>
            </a:r>
            <a:r>
              <a:rPr lang="pt-BR" sz="1600" dirty="0" err="1"/>
              <a:t>Kahlo</a:t>
            </a:r>
            <a:r>
              <a:rPr lang="pt-BR" sz="1600" dirty="0"/>
              <a:t>.</a:t>
            </a:r>
            <a:endParaRPr lang="pt-BR" sz="1600" u="sng" dirty="0"/>
          </a:p>
          <a:p>
            <a:r>
              <a:rPr lang="pt-BR" sz="1600" u="sng" dirty="0">
                <a:hlinkClick r:id="rId11"/>
              </a:rPr>
              <a:t>https://www.youtube.com/watch?v=QHrAEBQ5lS0</a:t>
            </a:r>
            <a:r>
              <a:rPr lang="pt-BR" sz="1600" dirty="0"/>
              <a:t> – Largo ao </a:t>
            </a:r>
            <a:r>
              <a:rPr lang="pt-BR" sz="1600" dirty="0" err="1"/>
              <a:t>Factotum</a:t>
            </a:r>
            <a:r>
              <a:rPr lang="pt-BR" sz="1600" dirty="0"/>
              <a:t> (</a:t>
            </a:r>
            <a:r>
              <a:rPr lang="pt-BR" sz="1600" dirty="0" err="1"/>
              <a:t>Figaro</a:t>
            </a:r>
            <a:r>
              <a:rPr lang="pt-BR" sz="1600" dirty="0"/>
              <a:t>).</a:t>
            </a:r>
          </a:p>
          <a:p>
            <a:r>
              <a:rPr lang="pt-BR" sz="1600" dirty="0">
                <a:hlinkClick r:id="rId12"/>
              </a:rPr>
              <a:t>https://br.pinterest.com/gilmarsilprado/helio-petrus/-</a:t>
            </a:r>
            <a:r>
              <a:rPr lang="pt-BR" sz="1600" dirty="0"/>
              <a:t> – esculturas barrocas.</a:t>
            </a:r>
          </a:p>
          <a:p>
            <a:r>
              <a:rPr lang="pt-BR" sz="1600" dirty="0">
                <a:hlinkClick r:id="rId13"/>
              </a:rPr>
              <a:t>https://www.istockphoto.com/br</a:t>
            </a:r>
            <a:r>
              <a:rPr lang="pt-BR" sz="1600" dirty="0"/>
              <a:t> – imagens/fotografias  </a:t>
            </a:r>
          </a:p>
          <a:p>
            <a:endParaRPr lang="pt-BR" sz="16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28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DA3CA-7387-4C78-99F2-57177CC0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739" y="979336"/>
            <a:ext cx="9605635" cy="8383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b="1" dirty="0"/>
              <a:t>DOCUMENTOS SUPORTE:</a:t>
            </a:r>
            <a:br>
              <a:rPr lang="pt-BR" b="1" dirty="0"/>
            </a:br>
            <a:r>
              <a:rPr lang="pt-BR" sz="2200" b="1" dirty="0"/>
              <a:t>Vídeos </a:t>
            </a:r>
            <a:r>
              <a:rPr lang="pt-BR" sz="2200" b="1" dirty="0" err="1"/>
              <a:t>Lingua</a:t>
            </a:r>
            <a:r>
              <a:rPr lang="pt-BR" sz="2200" b="1" dirty="0"/>
              <a:t> Mix:</a:t>
            </a:r>
            <a:br>
              <a:rPr lang="pt-BR" sz="2200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F0428-CB76-4211-9B01-52C1FD39A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453239"/>
            <a:ext cx="9605634" cy="1951522"/>
          </a:xfrm>
        </p:spPr>
        <p:txBody>
          <a:bodyPr>
            <a:normAutofit fontScale="92500"/>
          </a:bodyPr>
          <a:lstStyle/>
          <a:p>
            <a:r>
              <a:rPr lang="pt-BR" u="sng" dirty="0">
                <a:hlinkClick r:id="rId2"/>
              </a:rPr>
              <a:t>https://www.youtube.com/watch?v=dlJCF-HhaUw</a:t>
            </a:r>
            <a:r>
              <a:rPr lang="pt-BR" dirty="0"/>
              <a:t> – intercompreensão português-francês.</a:t>
            </a:r>
          </a:p>
          <a:p>
            <a:r>
              <a:rPr lang="pt-BR" u="sng" dirty="0">
                <a:hlinkClick r:id="rId3"/>
              </a:rPr>
              <a:t>https://www.youtube.com/watch?v=itU1k1D-Z5c&amp;t=39s</a:t>
            </a:r>
            <a:r>
              <a:rPr lang="pt-BR" dirty="0"/>
              <a:t> – intercompreensão português-italiano.</a:t>
            </a:r>
          </a:p>
          <a:p>
            <a:r>
              <a:rPr lang="pt-BR" u="sng" dirty="0">
                <a:hlinkClick r:id="rId4"/>
              </a:rPr>
              <a:t>https://www.youtube.com/watch?v=ZTWiyUcSPyI</a:t>
            </a:r>
            <a:r>
              <a:rPr lang="pt-BR" dirty="0"/>
              <a:t> – intercompreensão espanhol-português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463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223F5-DD56-4E53-B12B-DAE6AC4A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DOCUMENTO SUPORTE:</a:t>
            </a:r>
            <a:br>
              <a:rPr lang="pt-BR" b="1" dirty="0"/>
            </a:br>
            <a:r>
              <a:rPr lang="pt-BR" sz="2200" b="1" dirty="0"/>
              <a:t>Escape Game (Autoria do Grupo) </a:t>
            </a:r>
            <a:br>
              <a:rPr lang="pt-BR" sz="2200" b="1" dirty="0"/>
            </a:br>
            <a:endParaRPr lang="pt-BR" sz="2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C3BD11-B05A-4918-B7C1-426CF0828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265" y="2193095"/>
            <a:ext cx="8001469" cy="229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Referências: </a:t>
            </a:r>
          </a:p>
          <a:p>
            <a:r>
              <a:rPr lang="pt-BR" u="sng" dirty="0">
                <a:hlinkClick r:id="rId2"/>
              </a:rPr>
              <a:t>https://www.dulala.fr/jeux-autour-des-langues/</a:t>
            </a:r>
            <a:endParaRPr lang="pt-BR" dirty="0"/>
          </a:p>
          <a:p>
            <a:r>
              <a:rPr lang="pt-BR" u="sng" dirty="0">
                <a:hlinkClick r:id="rId3"/>
              </a:rPr>
              <a:t>https://pt.wikihow.com/Planejar-um-Escape-Room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999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8F358-4D87-4B18-BE56-186E2A51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29990"/>
            <a:ext cx="9603275" cy="785742"/>
          </a:xfrm>
        </p:spPr>
        <p:txBody>
          <a:bodyPr/>
          <a:lstStyle/>
          <a:p>
            <a:pPr algn="ctr"/>
            <a:r>
              <a:rPr lang="pt-BR" b="1" dirty="0"/>
              <a:t>SEQUÊNCIA PEDAGÓGICA: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F64920-F33A-4D44-A3A8-9AC6825B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Atividade 1: Sensibilização à intercompreensão.</a:t>
            </a:r>
          </a:p>
          <a:p>
            <a:r>
              <a:rPr lang="pt-BR" sz="2800" dirty="0"/>
              <a:t>Atividade 2: Escape game.</a:t>
            </a:r>
          </a:p>
          <a:p>
            <a:r>
              <a:rPr lang="pt-BR" sz="2800" dirty="0"/>
              <a:t>Atividade 3: Questionário de avaliação final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2067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0B4C646-5670-4C8F-9352-31760105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ATIVIDADE 1:  Sensibilização à intercompreensão.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9BA6091-9966-4C85-ACD5-73CBE3A0B3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1) </a:t>
            </a:r>
            <a:r>
              <a:rPr lang="pt-BR" b="1" dirty="0"/>
              <a:t>O que é a intercompreensão ?   (conceito e palavras-chaves)</a:t>
            </a:r>
          </a:p>
          <a:p>
            <a:pPr marL="0" indent="0">
              <a:buNone/>
            </a:pPr>
            <a:r>
              <a:rPr lang="pt-BR" dirty="0"/>
              <a:t>Inicialmente, o professor deve introduzir </a:t>
            </a:r>
            <a:r>
              <a:rPr lang="pt-BR" i="1" dirty="0"/>
              <a:t>“</a:t>
            </a:r>
            <a:r>
              <a:rPr lang="pt-BR" i="1" dirty="0" err="1"/>
              <a:t>chacun</a:t>
            </a:r>
            <a:r>
              <a:rPr lang="pt-BR" i="1" dirty="0"/>
              <a:t> parle </a:t>
            </a:r>
            <a:r>
              <a:rPr lang="pt-BR" i="1" dirty="0" err="1"/>
              <a:t>sa</a:t>
            </a:r>
            <a:r>
              <a:rPr lang="pt-BR" i="1" dirty="0"/>
              <a:t> </a:t>
            </a:r>
            <a:r>
              <a:rPr lang="pt-BR" i="1" dirty="0" err="1"/>
              <a:t>propre</a:t>
            </a:r>
            <a:r>
              <a:rPr lang="pt-BR" i="1" dirty="0"/>
              <a:t> langue et </a:t>
            </a:r>
            <a:r>
              <a:rPr lang="pt-BR" i="1" dirty="0" err="1"/>
              <a:t>comprend</a:t>
            </a:r>
            <a:r>
              <a:rPr lang="pt-BR" i="1" dirty="0"/>
              <a:t> </a:t>
            </a:r>
            <a:r>
              <a:rPr lang="pt-BR" i="1" dirty="0" err="1"/>
              <a:t>celle</a:t>
            </a:r>
            <a:r>
              <a:rPr lang="pt-BR" i="1" dirty="0"/>
              <a:t> de </a:t>
            </a:r>
            <a:r>
              <a:rPr lang="pt-BR" i="1" dirty="0" err="1"/>
              <a:t>l’autre</a:t>
            </a:r>
            <a:r>
              <a:rPr lang="pt-BR" i="1" dirty="0"/>
              <a:t>” </a:t>
            </a:r>
            <a:r>
              <a:rPr lang="pt-BR" dirty="0"/>
              <a:t>(</a:t>
            </a:r>
            <a:r>
              <a:rPr lang="pt-BR" i="1" dirty="0"/>
              <a:t>mutual </a:t>
            </a:r>
            <a:r>
              <a:rPr lang="pt-BR" i="1" dirty="0" err="1"/>
              <a:t>intelligibility</a:t>
            </a:r>
            <a:r>
              <a:rPr lang="pt-BR" dirty="0"/>
              <a:t>), similitudes entre as línguas (langues </a:t>
            </a:r>
            <a:r>
              <a:rPr lang="pt-BR" dirty="0" err="1"/>
              <a:t>parentées</a:t>
            </a:r>
            <a:r>
              <a:rPr lang="pt-BR" dirty="0"/>
              <a:t>), conceitos de transparência e opacidade (lexicais), entre outros.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EE62C-483A-4853-92E1-98548CE90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9700" y="2017953"/>
            <a:ext cx="4645152" cy="344152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ÉVEIL AUX LANGUES</a:t>
            </a:r>
          </a:p>
          <a:p>
            <a:pPr marL="0" indent="0">
              <a:buNone/>
            </a:pPr>
            <a:r>
              <a:rPr lang="pt-BR" dirty="0"/>
              <a:t>Visualização dos vídeos </a:t>
            </a:r>
            <a:r>
              <a:rPr lang="pt-BR" dirty="0" err="1"/>
              <a:t>Lingua</a:t>
            </a:r>
            <a:r>
              <a:rPr lang="pt-BR" dirty="0"/>
              <a:t> Mix. </a:t>
            </a:r>
          </a:p>
          <a:p>
            <a:pPr marL="0" indent="0">
              <a:buNone/>
            </a:pPr>
            <a:r>
              <a:rPr lang="pt-BR" dirty="0"/>
              <a:t>Promover discussões ao final de cada vídeo: </a:t>
            </a:r>
          </a:p>
          <a:p>
            <a:pPr marL="0" indent="0" fontAlgn="base">
              <a:buNone/>
            </a:pPr>
            <a:r>
              <a:rPr lang="pt-BR" dirty="0"/>
              <a:t>Abrir espaço para que os alunos “tomem a palavra” e compartilhem suas impressões pessoais sobre a intercompreensão.</a:t>
            </a:r>
          </a:p>
          <a:p>
            <a:pPr marL="0" indent="0">
              <a:buNone/>
            </a:pPr>
            <a:r>
              <a:rPr lang="pt-BR" dirty="0"/>
              <a:t>Duração: 30 min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75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3B874-62B1-452C-B0D4-91DFA83C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01" y="1159245"/>
            <a:ext cx="9605635" cy="85163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ATIVIDADE 2:  Escape Game 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9ED71B-8447-4CA7-8736-60C11E1F1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9790512" cy="3448595"/>
          </a:xfrm>
        </p:spPr>
        <p:txBody>
          <a:bodyPr>
            <a:normAutofit/>
          </a:bodyPr>
          <a:lstStyle/>
          <a:p>
            <a:pPr fontAlgn="base"/>
            <a:r>
              <a:rPr lang="pt-BR" sz="2800" dirty="0"/>
              <a:t>Definir os grupos. </a:t>
            </a:r>
          </a:p>
          <a:p>
            <a:pPr fontAlgn="base"/>
            <a:r>
              <a:rPr lang="pt-BR" sz="2800" dirty="0"/>
              <a:t>Ler e explicar as regras do jogo.</a:t>
            </a:r>
          </a:p>
          <a:p>
            <a:pPr fontAlgn="base"/>
            <a:r>
              <a:rPr lang="pt-BR" sz="2800" dirty="0"/>
              <a:t>Iniciar o cronômetro. (duração: 60 minutos)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309335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3611</Words>
  <Application>Microsoft Office PowerPoint</Application>
  <PresentationFormat>Widescreen</PresentationFormat>
  <Paragraphs>389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Calibri</vt:lpstr>
      <vt:lpstr>Gabriola</vt:lpstr>
      <vt:lpstr>Gill Sans MT</vt:lpstr>
      <vt:lpstr>Helvetica</vt:lpstr>
      <vt:lpstr>Times New Roman</vt:lpstr>
      <vt:lpstr>Galeria</vt:lpstr>
      <vt:lpstr>Escape Game :  O enigma da herança</vt:lpstr>
      <vt:lpstr>PÚBLICO ALVO                LÍNGUAS RÔMANICAS     ALVO</vt:lpstr>
      <vt:lpstr>CONTEXTO DE APRENDIZAGEM:     OBJETIVO PRINCIPAL :</vt:lpstr>
      <vt:lpstr>OBJETIVOS SECUNDÁRIOS :</vt:lpstr>
      <vt:lpstr>DOCUMENTOS SUPORTE: Vídeos Lingua Mix:  </vt:lpstr>
      <vt:lpstr>DOCUMENTO SUPORTE: Escape Game (Autoria do Grupo)  </vt:lpstr>
      <vt:lpstr>SEQUÊNCIA PEDAGÓGICA:</vt:lpstr>
      <vt:lpstr>ATIVIDADE 1:  Sensibilização à intercompreensão.</vt:lpstr>
      <vt:lpstr>ATIVIDADE 2:  Escape Game   </vt:lpstr>
      <vt:lpstr>ENREDO:                             PERSONAGENS:   </vt:lpstr>
      <vt:lpstr>      CENÁRIO:</vt:lpstr>
      <vt:lpstr>ADAPTAÇÃO DO JOGO P/ SALA DE AULA:</vt:lpstr>
      <vt:lpstr>Fluxograma</vt:lpstr>
      <vt:lpstr>regras E dinâmica do jogo  </vt:lpstr>
      <vt:lpstr>Testamenteiro: “Faço notar aos senhores que a condição para receberem a herança é irrevogável. Caso não a cumpram, perderão a herança. Os senhores têm uma hora para desvendar o enigma, a começar de agora.  Boa sorte.”  </vt:lpstr>
      <vt:lpstr>Apresentação do PowerPoint</vt:lpstr>
      <vt:lpstr>PISTA 1</vt:lpstr>
      <vt:lpstr> Relação: letras do alfabeto e números cardinais em espanhol.                                                                  (ETIQUETAS)</vt:lpstr>
      <vt:lpstr>objetivos:</vt:lpstr>
      <vt:lpstr>Pista 2  </vt:lpstr>
      <vt:lpstr>Objetivos </vt:lpstr>
      <vt:lpstr>Pista 3</vt:lpstr>
      <vt:lpstr>Les couleurs de la peinture </vt:lpstr>
      <vt:lpstr>Mots croisés</vt:lpstr>
      <vt:lpstr>Mots croisés</vt:lpstr>
      <vt:lpstr>MOTS CROISÉS</vt:lpstr>
      <vt:lpstr>OBJETIVOS</vt:lpstr>
      <vt:lpstr>Apresentação do PowerPoint</vt:lpstr>
      <vt:lpstr>Pista 4</vt:lpstr>
      <vt:lpstr>Apresentação do PowerPoint</vt:lpstr>
      <vt:lpstr>Objetivos</vt:lpstr>
      <vt:lpstr>Pista 5</vt:lpstr>
      <vt:lpstr>objetivos</vt:lpstr>
      <vt:lpstr>PISTA 6</vt:lpstr>
      <vt:lpstr>Apresentação do PowerPoint</vt:lpstr>
      <vt:lpstr>Apresentação do PowerPoint</vt:lpstr>
      <vt:lpstr>Apresentação do PowerPoint</vt:lpstr>
      <vt:lpstr>IMAGENS</vt:lpstr>
      <vt:lpstr>Apresentação do PowerPoint</vt:lpstr>
      <vt:lpstr>OBJETIVOS</vt:lpstr>
      <vt:lpstr>Enigma                   FIM DO JOGO!</vt:lpstr>
      <vt:lpstr>ATIVIDADE 3:  Questionário de avaliação final  (duração 30 minutos) </vt:lpstr>
      <vt:lpstr>Apresentação do PowerPoint</vt:lpstr>
      <vt:lpstr>Referências sitográficas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Game : O enigma da herança</dc:title>
  <dc:creator>Gabriela Pinto</dc:creator>
  <cp:lastModifiedBy>Gabriela Pinto</cp:lastModifiedBy>
  <cp:revision>26</cp:revision>
  <dcterms:created xsi:type="dcterms:W3CDTF">2019-12-10T14:58:09Z</dcterms:created>
  <dcterms:modified xsi:type="dcterms:W3CDTF">2019-12-13T19:14:57Z</dcterms:modified>
</cp:coreProperties>
</file>