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PT Sans Narrow"/>
      <p:regular r:id="rId33"/>
      <p:bold r:id="rId34"/>
    </p:embeddedFont>
    <p:embeddedFont>
      <p:font typeface="Lora"/>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TSansNarrow-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ora-regular.fntdata"/><Relationship Id="rId12" Type="http://schemas.openxmlformats.org/officeDocument/2006/relationships/slide" Target="slides/slide7.xml"/><Relationship Id="rId34" Type="http://schemas.openxmlformats.org/officeDocument/2006/relationships/font" Target="fonts/PTSansNarrow-bold.fntdata"/><Relationship Id="rId15" Type="http://schemas.openxmlformats.org/officeDocument/2006/relationships/slide" Target="slides/slide10.xml"/><Relationship Id="rId37" Type="http://schemas.openxmlformats.org/officeDocument/2006/relationships/font" Target="fonts/Lora-italic.fntdata"/><Relationship Id="rId14" Type="http://schemas.openxmlformats.org/officeDocument/2006/relationships/slide" Target="slides/slide9.xml"/><Relationship Id="rId36" Type="http://schemas.openxmlformats.org/officeDocument/2006/relationships/font" Target="fonts/Lora-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Lora-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5cd8696fa_7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5cd8696fa_7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5cd8696fa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5cd8696fa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00">
                <a:solidFill>
                  <a:srgbClr val="474747"/>
                </a:solidFill>
                <a:highlight>
                  <a:srgbClr val="FFFFFF"/>
                </a:highlight>
              </a:rPr>
              <a:t>Duolingo est un site web et une application gratuite pour mobiles et tablettes pour apprendre les langues</a:t>
            </a:r>
            <a:endParaRPr sz="1000">
              <a:solidFill>
                <a:srgbClr val="474747"/>
              </a:solidFill>
              <a:highlight>
                <a:srgbClr val="FFFFFF"/>
              </a:highlight>
            </a:endParaRPr>
          </a:p>
          <a:p>
            <a:pPr indent="0" lvl="0" marL="0" rtl="0" algn="l">
              <a:lnSpc>
                <a:spcPct val="115000"/>
              </a:lnSpc>
              <a:spcBef>
                <a:spcPts val="1600"/>
              </a:spcBef>
              <a:spcAft>
                <a:spcPts val="0"/>
              </a:spcAft>
              <a:buNone/>
            </a:pPr>
            <a:r>
              <a:rPr lang="ja" sz="1000">
                <a:solidFill>
                  <a:srgbClr val="474747"/>
                </a:solidFill>
                <a:highlight>
                  <a:srgbClr val="FFFFFF"/>
                </a:highlight>
              </a:rPr>
              <a:t>Pour commencer, l’apprenant crée un compte en fournissant une adresse e-mail ou un compte facebook et en choisissant la langue maternelle et la langue qu’on souhaite étudier. Les langues proposées sont les suivantes : l'anglais</a:t>
            </a:r>
            <a:r>
              <a:rPr lang="ja" sz="1000">
                <a:solidFill>
                  <a:srgbClr val="474747"/>
                </a:solidFill>
              </a:rPr>
              <a:t>, </a:t>
            </a:r>
            <a:r>
              <a:rPr lang="ja" sz="1000">
                <a:solidFill>
                  <a:srgbClr val="474747"/>
                </a:solidFill>
                <a:highlight>
                  <a:srgbClr val="FFFFFF"/>
                </a:highlight>
              </a:rPr>
              <a:t>l'espagnol</a:t>
            </a:r>
            <a:r>
              <a:rPr lang="ja" sz="1000">
                <a:solidFill>
                  <a:srgbClr val="474747"/>
                </a:solidFill>
              </a:rPr>
              <a:t>, </a:t>
            </a:r>
            <a:r>
              <a:rPr lang="ja" sz="1000">
                <a:solidFill>
                  <a:srgbClr val="474747"/>
                </a:solidFill>
                <a:highlight>
                  <a:srgbClr val="FFFFFF"/>
                </a:highlight>
              </a:rPr>
              <a:t>le français</a:t>
            </a:r>
            <a:r>
              <a:rPr lang="ja" sz="1000">
                <a:solidFill>
                  <a:srgbClr val="474747"/>
                </a:solidFill>
              </a:rPr>
              <a:t>, </a:t>
            </a:r>
            <a:r>
              <a:rPr lang="ja" sz="1000">
                <a:solidFill>
                  <a:srgbClr val="474747"/>
                </a:solidFill>
                <a:highlight>
                  <a:srgbClr val="FFFFFF"/>
                </a:highlight>
              </a:rPr>
              <a:t>l'allemand</a:t>
            </a:r>
            <a:r>
              <a:rPr lang="ja" sz="1000">
                <a:solidFill>
                  <a:srgbClr val="474747"/>
                </a:solidFill>
              </a:rPr>
              <a:t>, </a:t>
            </a:r>
            <a:r>
              <a:rPr lang="ja" sz="1000">
                <a:solidFill>
                  <a:srgbClr val="474747"/>
                </a:solidFill>
                <a:highlight>
                  <a:srgbClr val="FFFFFF"/>
                </a:highlight>
              </a:rPr>
              <a:t>le portuguais</a:t>
            </a:r>
            <a:r>
              <a:rPr lang="ja" sz="1000">
                <a:solidFill>
                  <a:srgbClr val="474747"/>
                </a:solidFill>
              </a:rPr>
              <a:t>, </a:t>
            </a:r>
            <a:r>
              <a:rPr lang="ja" sz="1000">
                <a:solidFill>
                  <a:srgbClr val="474747"/>
                </a:solidFill>
                <a:highlight>
                  <a:srgbClr val="FFFFFF"/>
                </a:highlight>
              </a:rPr>
              <a:t>l'italien.</a:t>
            </a:r>
            <a:endParaRPr sz="1000">
              <a:solidFill>
                <a:srgbClr val="474747"/>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ja" sz="1000">
                <a:solidFill>
                  <a:srgbClr val="474747"/>
                </a:solidFill>
                <a:highlight>
                  <a:srgbClr val="FFFFFF"/>
                </a:highlight>
              </a:rPr>
              <a:t>Etant donné que les énoncés sur duolingo sont assez simples donc il est possible d’apprendre une langue avec une autre langue qui n’est pas notre langue maternelle ou qui n’est pas une langue qu’on maîtrise parfaitement. </a:t>
            </a:r>
            <a:endParaRPr sz="1000">
              <a:solidFill>
                <a:srgbClr val="474747"/>
              </a:solidFill>
              <a:highlight>
                <a:srgbClr val="FFFFFF"/>
              </a:highlight>
            </a:endParaRPr>
          </a:p>
          <a:p>
            <a:pPr indent="0" lvl="0" marL="0" rtl="0" algn="just">
              <a:lnSpc>
                <a:spcPct val="115000"/>
              </a:lnSpc>
              <a:spcBef>
                <a:spcPts val="1600"/>
              </a:spcBef>
              <a:spcAft>
                <a:spcPts val="160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5cd8696fa_9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5cd8696fa_9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ja" sz="1000">
                <a:solidFill>
                  <a:srgbClr val="474747"/>
                </a:solidFill>
                <a:highlight>
                  <a:srgbClr val="FFFFFF"/>
                </a:highlight>
              </a:rPr>
              <a:t>Par la suite, l’apprenant peut également étudier plusieurs langues simultanément sans oublier les progrès réalisés respectivement dans chacune des langues.</a:t>
            </a:r>
            <a:endParaRPr sz="1000">
              <a:solidFill>
                <a:srgbClr val="474747"/>
              </a:solidFill>
              <a:highlight>
                <a:srgbClr val="FFFFFF"/>
              </a:highlight>
            </a:endParaRPr>
          </a:p>
          <a:p>
            <a:pPr indent="0" lvl="0" marL="0" rtl="0" algn="just">
              <a:lnSpc>
                <a:spcPct val="115000"/>
              </a:lnSpc>
              <a:spcBef>
                <a:spcPts val="1600"/>
              </a:spcBef>
              <a:spcAft>
                <a:spcPts val="0"/>
              </a:spcAft>
              <a:buNone/>
            </a:pPr>
            <a:r>
              <a:rPr lang="ja" sz="1000">
                <a:solidFill>
                  <a:srgbClr val="474747"/>
                </a:solidFill>
                <a:highlight>
                  <a:srgbClr val="FFFFFF"/>
                </a:highlight>
              </a:rPr>
              <a:t>La progression dans l’apprentissage et la possibilité de revenir à tout moment sur des leçons déjà validées ainsi que les rappels par e-mail pour encourager l’utilisateur à apprendre régulièrement sont les atouts de cette application. </a:t>
            </a:r>
            <a:endParaRPr sz="1000">
              <a:solidFill>
                <a:srgbClr val="474747"/>
              </a:solidFill>
              <a:highlight>
                <a:srgbClr val="FFFFFF"/>
              </a:highlight>
            </a:endParaRPr>
          </a:p>
          <a:p>
            <a:pPr indent="0" lvl="0" marL="0" rtl="0" algn="just">
              <a:lnSpc>
                <a:spcPct val="115000"/>
              </a:lnSpc>
              <a:spcBef>
                <a:spcPts val="1600"/>
              </a:spcBef>
              <a:spcAft>
                <a:spcPts val="1600"/>
              </a:spcAft>
              <a:buClr>
                <a:schemeClr val="dk1"/>
              </a:buClr>
              <a:buSzPts val="1100"/>
              <a:buFont typeface="Arial"/>
              <a:buNone/>
            </a:pPr>
            <a:r>
              <a:rPr lang="ja" sz="1000">
                <a:solidFill>
                  <a:srgbClr val="474747"/>
                </a:solidFill>
                <a:highlight>
                  <a:srgbClr val="FFFFFF"/>
                </a:highlight>
              </a:rPr>
              <a:t>Il est à noter que duolingo propose une plateforme de discussion avec les autres utilisateurs pour s’exercer à utiliser la langue et s’entraider sur les explications mal compris.</a:t>
            </a:r>
            <a:endParaRPr sz="1000">
              <a:solidFill>
                <a:srgbClr val="474747"/>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5cd8696fa_9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5cd8696fa_9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Clr>
                <a:schemeClr val="dk1"/>
              </a:buClr>
              <a:buSzPts val="1100"/>
              <a:buFont typeface="Arial"/>
              <a:buNone/>
            </a:pPr>
            <a:r>
              <a:rPr lang="ja" sz="1000">
                <a:solidFill>
                  <a:srgbClr val="474747"/>
                </a:solidFill>
                <a:highlight>
                  <a:srgbClr val="FFFFFF"/>
                </a:highlight>
              </a:rPr>
              <a:t>Par ailleurs, les leçons sont organisées autour de points de grammaire ("Pluriels", "Possessifs", etc) ou de champs lexicaux ("Nourriture", "Animaux", "Vêtements", etc).</a:t>
            </a:r>
            <a:r>
              <a:rPr lang="ja">
                <a:solidFill>
                  <a:schemeClr val="dk1"/>
                </a:solidFill>
              </a:rPr>
              <a:t> Les exercices de traduction se font dans les deux langues c'est-à-dire de la langue maternelle à la langue cible et vice versa et sont fournis de manière orale.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5cd8696fa_9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5cd8696fa_9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5d4ca202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5d4ca202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5d4ca202c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5d4ca202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5d4ca202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5d4ca202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5d4ca202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5d4ca202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6c31c7f5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c31c7f5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5cd8696fa_7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5cd8696fa_7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5cd8696fa_7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5cd8696fa_7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5e38c0d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5e38c0d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c350fa6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c350fa6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5e38c0dd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5e38c0dd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5e38c0dd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5e38c0dd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c350fa64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c350fa64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75cd8696fa_7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5cd8696fa_7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6c350fa6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6c350fa6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5cd8696fa_7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5cd8696fa_7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5e38c0dd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5e38c0dd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5cd8696fa_7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5cd8696fa_7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5cd8696fa_7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5cd8696fa_7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5d4ca202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5d4ca202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5d4ca202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5d4ca202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c1388e855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c1388e855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padlet.com/languesRomanes/hfjdv4t7jjr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311700" y="1377725"/>
            <a:ext cx="8520600" cy="278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sz="3600">
                <a:solidFill>
                  <a:srgbClr val="000000"/>
                </a:solidFill>
              </a:rPr>
              <a:t>Didactique de </a:t>
            </a:r>
            <a:r>
              <a:rPr lang="ja" sz="3600">
                <a:solidFill>
                  <a:srgbClr val="000000"/>
                </a:solidFill>
              </a:rPr>
              <a:t>l'Intercompréhension</a:t>
            </a:r>
            <a:r>
              <a:rPr lang="ja" sz="3600">
                <a:solidFill>
                  <a:srgbClr val="000000"/>
                </a:solidFill>
              </a:rPr>
              <a:t> dans l’enseignement du Français Langue Maternelle </a:t>
            </a:r>
            <a:endParaRPr sz="3600">
              <a:solidFill>
                <a:srgbClr val="000000"/>
              </a:solidFill>
            </a:endParaRPr>
          </a:p>
          <a:p>
            <a:pPr indent="0" lvl="0" marL="0" rtl="0" algn="ctr">
              <a:spcBef>
                <a:spcPts val="0"/>
              </a:spcBef>
              <a:spcAft>
                <a:spcPts val="0"/>
              </a:spcAft>
              <a:buNone/>
            </a:pPr>
            <a:r>
              <a:rPr lang="ja" sz="2400">
                <a:solidFill>
                  <a:srgbClr val="000000"/>
                </a:solidFill>
              </a:rPr>
              <a:t>Master Professionnel de l’Enseignement du Français</a:t>
            </a:r>
            <a:endParaRPr sz="2400">
              <a:solidFill>
                <a:srgbClr val="000000"/>
              </a:solidFill>
              <a:highlight>
                <a:srgbClr val="FFFFFF"/>
              </a:highlight>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1881750"/>
            <a:ext cx="8520600" cy="138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Activité 2 : </a:t>
            </a:r>
            <a:endParaRPr>
              <a:solidFill>
                <a:srgbClr val="000000"/>
              </a:solidFill>
            </a:endParaRPr>
          </a:p>
          <a:p>
            <a:pPr indent="0" lvl="0" marL="0" rtl="0" algn="ctr">
              <a:spcBef>
                <a:spcPts val="0"/>
              </a:spcBef>
              <a:spcAft>
                <a:spcPts val="0"/>
              </a:spcAft>
              <a:buNone/>
            </a:pPr>
            <a:r>
              <a:rPr lang="ja">
                <a:solidFill>
                  <a:schemeClr val="accent3"/>
                </a:solidFill>
              </a:rPr>
              <a:t>Présentation des sites</a:t>
            </a:r>
            <a:endParaRPr>
              <a:solidFill>
                <a:schemeClr val="accent3"/>
              </a:solidFill>
            </a:endParaRPr>
          </a:p>
        </p:txBody>
      </p:sp>
      <p:sp>
        <p:nvSpPr>
          <p:cNvPr id="125" name="Google Shape;125;p22"/>
          <p:cNvSpPr txBox="1"/>
          <p:nvPr>
            <p:ph idx="1" type="body"/>
          </p:nvPr>
        </p:nvSpPr>
        <p:spPr>
          <a:xfrm>
            <a:off x="403825" y="3528275"/>
            <a:ext cx="8520600" cy="96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0" y="168400"/>
            <a:ext cx="8520600" cy="5727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Clr>
                <a:srgbClr val="000000"/>
              </a:buClr>
              <a:buSzPts val="3600"/>
              <a:buAutoNum type="arabicPeriod"/>
            </a:pPr>
            <a:r>
              <a:rPr b="1" lang="ja">
                <a:solidFill>
                  <a:srgbClr val="000000"/>
                </a:solidFill>
              </a:rPr>
              <a:t>Duolinguo</a:t>
            </a:r>
            <a:endParaRPr b="1">
              <a:solidFill>
                <a:srgbClr val="000000"/>
              </a:solidFill>
            </a:endParaRPr>
          </a:p>
        </p:txBody>
      </p:sp>
      <p:sp>
        <p:nvSpPr>
          <p:cNvPr id="131" name="Google Shape;131;p23"/>
          <p:cNvSpPr txBox="1"/>
          <p:nvPr>
            <p:ph idx="1" type="body"/>
          </p:nvPr>
        </p:nvSpPr>
        <p:spPr>
          <a:xfrm>
            <a:off x="0" y="649700"/>
            <a:ext cx="9144000" cy="4493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ja" sz="2400">
                <a:solidFill>
                  <a:srgbClr val="000000"/>
                </a:solidFill>
                <a:highlight>
                  <a:srgbClr val="FFFFFF"/>
                </a:highlight>
              </a:rPr>
              <a:t>S</a:t>
            </a:r>
            <a:r>
              <a:rPr lang="ja" sz="2400">
                <a:solidFill>
                  <a:srgbClr val="000000"/>
                </a:solidFill>
                <a:highlight>
                  <a:srgbClr val="FFFFFF"/>
                </a:highlight>
              </a:rPr>
              <a:t>ite web et une application gratuite pour mobiles et tablettes pour apprendre les langues</a:t>
            </a:r>
            <a:endParaRPr sz="2400">
              <a:solidFill>
                <a:srgbClr val="000000"/>
              </a:solidFill>
              <a:highlight>
                <a:srgbClr val="FFFFFF"/>
              </a:highlight>
            </a:endParaRPr>
          </a:p>
          <a:p>
            <a:pPr indent="0" lvl="0" marL="0" rtl="0" algn="just">
              <a:spcBef>
                <a:spcPts val="1200"/>
              </a:spcBef>
              <a:spcAft>
                <a:spcPts val="0"/>
              </a:spcAft>
              <a:buClr>
                <a:schemeClr val="dk1"/>
              </a:buClr>
              <a:buSzPts val="1100"/>
              <a:buFont typeface="Arial"/>
              <a:buNone/>
            </a:pPr>
            <a:r>
              <a:t/>
            </a:r>
            <a:endParaRPr sz="1200">
              <a:solidFill>
                <a:srgbClr val="004D58"/>
              </a:solidFill>
              <a:highlight>
                <a:srgbClr val="FFFFFF"/>
              </a:highlight>
            </a:endParaRPr>
          </a:p>
          <a:p>
            <a:pPr indent="0" lvl="0" marL="0" rtl="0" algn="l">
              <a:spcBef>
                <a:spcPts val="1200"/>
              </a:spcBef>
              <a:spcAft>
                <a:spcPts val="1600"/>
              </a:spcAft>
              <a:buNone/>
            </a:pPr>
            <a:r>
              <a:t/>
            </a:r>
            <a:endParaRPr/>
          </a:p>
        </p:txBody>
      </p:sp>
      <p:pic>
        <p:nvPicPr>
          <p:cNvPr id="132" name="Google Shape;132;p23"/>
          <p:cNvPicPr preferRelativeResize="0"/>
          <p:nvPr/>
        </p:nvPicPr>
        <p:blipFill>
          <a:blip r:embed="rId3">
            <a:alphaModFix/>
          </a:blip>
          <a:stretch>
            <a:fillRect/>
          </a:stretch>
        </p:blipFill>
        <p:spPr>
          <a:xfrm>
            <a:off x="0" y="1604275"/>
            <a:ext cx="4859248" cy="3539225"/>
          </a:xfrm>
          <a:prstGeom prst="rect">
            <a:avLst/>
          </a:prstGeom>
          <a:noFill/>
          <a:ln>
            <a:noFill/>
          </a:ln>
        </p:spPr>
      </p:pic>
      <p:pic>
        <p:nvPicPr>
          <p:cNvPr id="133" name="Google Shape;133;p23"/>
          <p:cNvPicPr preferRelativeResize="0"/>
          <p:nvPr/>
        </p:nvPicPr>
        <p:blipFill>
          <a:blip r:embed="rId4">
            <a:alphaModFix/>
          </a:blip>
          <a:stretch>
            <a:fillRect/>
          </a:stretch>
        </p:blipFill>
        <p:spPr>
          <a:xfrm>
            <a:off x="4859250" y="1604275"/>
            <a:ext cx="4284750" cy="3539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0" y="0"/>
            <a:ext cx="9144000" cy="50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ja" sz="3000">
                <a:solidFill>
                  <a:srgbClr val="000000"/>
                </a:solidFill>
              </a:rPr>
              <a:t>Duolinguo </a:t>
            </a:r>
            <a:endParaRPr b="1" sz="3000">
              <a:solidFill>
                <a:srgbClr val="000000"/>
              </a:solidFill>
            </a:endParaRPr>
          </a:p>
        </p:txBody>
      </p:sp>
      <p:sp>
        <p:nvSpPr>
          <p:cNvPr id="139" name="Google Shape;139;p24"/>
          <p:cNvSpPr txBox="1"/>
          <p:nvPr>
            <p:ph idx="1" type="body"/>
          </p:nvPr>
        </p:nvSpPr>
        <p:spPr>
          <a:xfrm>
            <a:off x="0" y="595575"/>
            <a:ext cx="9144000" cy="45477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Char char="-"/>
            </a:pPr>
            <a:r>
              <a:rPr lang="ja" sz="2400">
                <a:solidFill>
                  <a:srgbClr val="000000"/>
                </a:solidFill>
              </a:rPr>
              <a:t>Progression dans l’</a:t>
            </a:r>
            <a:r>
              <a:rPr lang="ja" sz="2400">
                <a:solidFill>
                  <a:srgbClr val="000000"/>
                </a:solidFill>
              </a:rPr>
              <a:t>apprentissage </a:t>
            </a:r>
            <a:endParaRPr sz="2400">
              <a:solidFill>
                <a:srgbClr val="000000"/>
              </a:solidFill>
            </a:endParaRPr>
          </a:p>
          <a:p>
            <a:pPr indent="-381000" lvl="0" marL="457200" rtl="0" algn="l">
              <a:lnSpc>
                <a:spcPct val="100000"/>
              </a:lnSpc>
              <a:spcBef>
                <a:spcPts val="0"/>
              </a:spcBef>
              <a:spcAft>
                <a:spcPts val="0"/>
              </a:spcAft>
              <a:buClr>
                <a:srgbClr val="000000"/>
              </a:buClr>
              <a:buSzPts val="2400"/>
              <a:buChar char="-"/>
            </a:pPr>
            <a:r>
              <a:rPr lang="ja" sz="2400">
                <a:solidFill>
                  <a:srgbClr val="000000"/>
                </a:solidFill>
              </a:rPr>
              <a:t>Possibilité d’apprendre plusieurs langues simultanément</a:t>
            </a:r>
            <a:endParaRPr sz="2400">
              <a:solidFill>
                <a:srgbClr val="000000"/>
              </a:solidFill>
            </a:endParaRPr>
          </a:p>
          <a:p>
            <a:pPr indent="0" lvl="0" marL="0" rtl="0" algn="just">
              <a:spcBef>
                <a:spcPts val="1200"/>
              </a:spcBef>
              <a:spcAft>
                <a:spcPts val="0"/>
              </a:spcAft>
              <a:buClr>
                <a:schemeClr val="dk1"/>
              </a:buClr>
              <a:buSzPts val="1100"/>
              <a:buFont typeface="Arial"/>
              <a:buNone/>
            </a:pPr>
            <a:r>
              <a:t/>
            </a:r>
            <a:endParaRPr sz="1100">
              <a:solidFill>
                <a:schemeClr val="dk1"/>
              </a:solidFill>
            </a:endParaRPr>
          </a:p>
          <a:p>
            <a:pPr indent="0" lvl="0" marL="0" rtl="0" algn="just">
              <a:lnSpc>
                <a:spcPct val="140000"/>
              </a:lnSpc>
              <a:spcBef>
                <a:spcPts val="1600"/>
              </a:spcBef>
              <a:spcAft>
                <a:spcPts val="0"/>
              </a:spcAft>
              <a:buNone/>
            </a:pPr>
            <a:r>
              <a:rPr lang="ja" sz="1000">
                <a:solidFill>
                  <a:srgbClr val="474747"/>
                </a:solidFill>
                <a:highlight>
                  <a:srgbClr val="FFFFFF"/>
                </a:highlight>
              </a:rPr>
              <a:t> </a:t>
            </a:r>
            <a:endParaRPr sz="1200">
              <a:solidFill>
                <a:srgbClr val="004D58"/>
              </a:solidFill>
              <a:highlight>
                <a:srgbClr val="FFFFFF"/>
              </a:highlight>
            </a:endParaRPr>
          </a:p>
          <a:p>
            <a:pPr indent="0" lvl="0" marL="0" rtl="0" algn="just">
              <a:spcBef>
                <a:spcPts val="1600"/>
              </a:spcBef>
              <a:spcAft>
                <a:spcPts val="0"/>
              </a:spcAft>
              <a:buNone/>
            </a:pPr>
            <a:r>
              <a:t/>
            </a:r>
            <a:endParaRPr sz="1200">
              <a:solidFill>
                <a:srgbClr val="004D58"/>
              </a:solidFill>
              <a:highlight>
                <a:srgbClr val="FFFFFF"/>
              </a:highlight>
            </a:endParaRPr>
          </a:p>
          <a:p>
            <a:pPr indent="0" lvl="0" marL="0" rtl="0" algn="l">
              <a:spcBef>
                <a:spcPts val="1200"/>
              </a:spcBef>
              <a:spcAft>
                <a:spcPts val="1600"/>
              </a:spcAft>
              <a:buNone/>
            </a:pPr>
            <a:r>
              <a:t/>
            </a:r>
            <a:endParaRPr/>
          </a:p>
        </p:txBody>
      </p:sp>
      <p:pic>
        <p:nvPicPr>
          <p:cNvPr id="140" name="Google Shape;140;p24"/>
          <p:cNvPicPr preferRelativeResize="0"/>
          <p:nvPr/>
        </p:nvPicPr>
        <p:blipFill>
          <a:blip r:embed="rId3">
            <a:alphaModFix/>
          </a:blip>
          <a:stretch>
            <a:fillRect/>
          </a:stretch>
        </p:blipFill>
        <p:spPr>
          <a:xfrm>
            <a:off x="4738225" y="1510050"/>
            <a:ext cx="4520050" cy="3569725"/>
          </a:xfrm>
          <a:prstGeom prst="rect">
            <a:avLst/>
          </a:prstGeom>
          <a:noFill/>
          <a:ln>
            <a:noFill/>
          </a:ln>
        </p:spPr>
      </p:pic>
      <p:pic>
        <p:nvPicPr>
          <p:cNvPr id="141" name="Google Shape;141;p24"/>
          <p:cNvPicPr preferRelativeResize="0"/>
          <p:nvPr/>
        </p:nvPicPr>
        <p:blipFill>
          <a:blip r:embed="rId4">
            <a:alphaModFix/>
          </a:blip>
          <a:stretch>
            <a:fillRect/>
          </a:stretch>
        </p:blipFill>
        <p:spPr>
          <a:xfrm>
            <a:off x="0" y="1510050"/>
            <a:ext cx="4738224" cy="3633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0" y="0"/>
            <a:ext cx="9144000" cy="5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ja" sz="3000">
                <a:solidFill>
                  <a:srgbClr val="000000"/>
                </a:solidFill>
              </a:rPr>
              <a:t>Duolinguo</a:t>
            </a:r>
            <a:endParaRPr b="1" sz="3000">
              <a:solidFill>
                <a:srgbClr val="000000"/>
              </a:solidFill>
            </a:endParaRPr>
          </a:p>
        </p:txBody>
      </p:sp>
      <p:sp>
        <p:nvSpPr>
          <p:cNvPr id="147" name="Google Shape;147;p25"/>
          <p:cNvSpPr txBox="1"/>
          <p:nvPr>
            <p:ph idx="1" type="body"/>
          </p:nvPr>
        </p:nvSpPr>
        <p:spPr>
          <a:xfrm>
            <a:off x="0" y="528000"/>
            <a:ext cx="9144000" cy="4615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ja" sz="2400">
                <a:solidFill>
                  <a:srgbClr val="474747"/>
                </a:solidFill>
                <a:highlight>
                  <a:schemeClr val="lt1"/>
                </a:highlight>
              </a:rPr>
              <a:t>Différentes types de leçons et exercices centrées sur des points grammaticaux ou champs lexicaux</a:t>
            </a:r>
            <a:endParaRPr sz="2400">
              <a:solidFill>
                <a:schemeClr val="dk1"/>
              </a:solidFill>
            </a:endParaRPr>
          </a:p>
          <a:p>
            <a:pPr indent="0" lvl="0" marL="0" rtl="0" algn="just">
              <a:lnSpc>
                <a:spcPct val="140000"/>
              </a:lnSpc>
              <a:spcBef>
                <a:spcPts val="0"/>
              </a:spcBef>
              <a:spcAft>
                <a:spcPts val="0"/>
              </a:spcAft>
              <a:buNone/>
            </a:pPr>
            <a:r>
              <a:t/>
            </a:r>
            <a:endParaRPr sz="1400">
              <a:solidFill>
                <a:srgbClr val="474747"/>
              </a:solidFill>
              <a:highlight>
                <a:srgbClr val="FFFFFF"/>
              </a:highlight>
            </a:endParaRPr>
          </a:p>
          <a:p>
            <a:pPr indent="0" lvl="0" marL="0" rtl="0" algn="just">
              <a:spcBef>
                <a:spcPts val="1600"/>
              </a:spcBef>
              <a:spcAft>
                <a:spcPts val="0"/>
              </a:spcAft>
              <a:buNone/>
            </a:pPr>
            <a:r>
              <a:t/>
            </a:r>
            <a:endParaRPr sz="1200">
              <a:solidFill>
                <a:srgbClr val="004D58"/>
              </a:solidFill>
              <a:highlight>
                <a:srgbClr val="FFFFFF"/>
              </a:highlight>
            </a:endParaRPr>
          </a:p>
          <a:p>
            <a:pPr indent="0" lvl="0" marL="0" rtl="0" algn="just">
              <a:spcBef>
                <a:spcPts val="1200"/>
              </a:spcBef>
              <a:spcAft>
                <a:spcPts val="0"/>
              </a:spcAft>
              <a:buNone/>
            </a:pPr>
            <a:r>
              <a:t/>
            </a:r>
            <a:endParaRPr sz="1200">
              <a:solidFill>
                <a:srgbClr val="004D58"/>
              </a:solidFill>
              <a:highlight>
                <a:srgbClr val="FFFFFF"/>
              </a:highlight>
            </a:endParaRPr>
          </a:p>
          <a:p>
            <a:pPr indent="0" lvl="0" marL="0" rtl="0" algn="l">
              <a:spcBef>
                <a:spcPts val="1200"/>
              </a:spcBef>
              <a:spcAft>
                <a:spcPts val="1600"/>
              </a:spcAft>
              <a:buNone/>
            </a:pPr>
            <a:r>
              <a:t/>
            </a:r>
            <a:endParaRPr/>
          </a:p>
        </p:txBody>
      </p:sp>
      <p:pic>
        <p:nvPicPr>
          <p:cNvPr id="148" name="Google Shape;148;p25"/>
          <p:cNvPicPr preferRelativeResize="0"/>
          <p:nvPr/>
        </p:nvPicPr>
        <p:blipFill>
          <a:blip r:embed="rId3">
            <a:alphaModFix/>
          </a:blip>
          <a:stretch>
            <a:fillRect/>
          </a:stretch>
        </p:blipFill>
        <p:spPr>
          <a:xfrm>
            <a:off x="3125400" y="1455925"/>
            <a:ext cx="2893201" cy="3687576"/>
          </a:xfrm>
          <a:prstGeom prst="rect">
            <a:avLst/>
          </a:prstGeom>
          <a:noFill/>
          <a:ln>
            <a:noFill/>
          </a:ln>
        </p:spPr>
      </p:pic>
      <p:pic>
        <p:nvPicPr>
          <p:cNvPr id="149" name="Google Shape;149;p25"/>
          <p:cNvPicPr preferRelativeResize="0"/>
          <p:nvPr/>
        </p:nvPicPr>
        <p:blipFill>
          <a:blip r:embed="rId4">
            <a:alphaModFix/>
          </a:blip>
          <a:stretch>
            <a:fillRect/>
          </a:stretch>
        </p:blipFill>
        <p:spPr>
          <a:xfrm>
            <a:off x="6018600" y="1455925"/>
            <a:ext cx="2893199" cy="3687574"/>
          </a:xfrm>
          <a:prstGeom prst="rect">
            <a:avLst/>
          </a:prstGeom>
          <a:noFill/>
          <a:ln>
            <a:noFill/>
          </a:ln>
        </p:spPr>
      </p:pic>
      <p:pic>
        <p:nvPicPr>
          <p:cNvPr id="150" name="Google Shape;150;p25"/>
          <p:cNvPicPr preferRelativeResize="0"/>
          <p:nvPr/>
        </p:nvPicPr>
        <p:blipFill>
          <a:blip r:embed="rId5">
            <a:alphaModFix/>
          </a:blip>
          <a:stretch>
            <a:fillRect/>
          </a:stretch>
        </p:blipFill>
        <p:spPr>
          <a:xfrm>
            <a:off x="0" y="1455925"/>
            <a:ext cx="3125399" cy="3619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101625"/>
            <a:ext cx="8520600" cy="67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2. Babel</a:t>
            </a:r>
            <a:endParaRPr>
              <a:solidFill>
                <a:srgbClr val="000000"/>
              </a:solidFill>
            </a:endParaRPr>
          </a:p>
        </p:txBody>
      </p:sp>
      <p:sp>
        <p:nvSpPr>
          <p:cNvPr id="156" name="Google Shape;156;p26"/>
          <p:cNvSpPr txBox="1"/>
          <p:nvPr>
            <p:ph idx="1" type="body"/>
          </p:nvPr>
        </p:nvSpPr>
        <p:spPr>
          <a:xfrm>
            <a:off x="311700" y="612900"/>
            <a:ext cx="8520600" cy="55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ja" sz="2400">
                <a:solidFill>
                  <a:srgbClr val="000000"/>
                </a:solidFill>
              </a:rPr>
              <a:t>Comme Duolingo… </a:t>
            </a:r>
            <a:endParaRPr sz="2400">
              <a:solidFill>
                <a:srgbClr val="000000"/>
              </a:solidFill>
            </a:endParaRPr>
          </a:p>
        </p:txBody>
      </p:sp>
      <p:pic>
        <p:nvPicPr>
          <p:cNvPr id="157" name="Google Shape;157;p26"/>
          <p:cNvPicPr preferRelativeResize="0"/>
          <p:nvPr/>
        </p:nvPicPr>
        <p:blipFill>
          <a:blip r:embed="rId3">
            <a:alphaModFix/>
          </a:blip>
          <a:stretch>
            <a:fillRect/>
          </a:stretch>
        </p:blipFill>
        <p:spPr>
          <a:xfrm>
            <a:off x="778988" y="1163400"/>
            <a:ext cx="7586100" cy="3813000"/>
          </a:xfrm>
          <a:prstGeom prst="rect">
            <a:avLst/>
          </a:prstGeom>
          <a:noFill/>
          <a:ln cap="flat" cmpd="sng" w="28575">
            <a:solidFill>
              <a:schemeClr val="lt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189225" y="214450"/>
            <a:ext cx="8520600" cy="6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600">
                <a:solidFill>
                  <a:srgbClr val="000000"/>
                </a:solidFill>
              </a:rPr>
              <a:t>Babel</a:t>
            </a:r>
            <a:endParaRPr sz="3600">
              <a:solidFill>
                <a:srgbClr val="000000"/>
              </a:solidFill>
            </a:endParaRPr>
          </a:p>
        </p:txBody>
      </p:sp>
      <p:sp>
        <p:nvSpPr>
          <p:cNvPr id="163" name="Google Shape;163;p27"/>
          <p:cNvSpPr txBox="1"/>
          <p:nvPr>
            <p:ph idx="1" type="body"/>
          </p:nvPr>
        </p:nvSpPr>
        <p:spPr>
          <a:xfrm>
            <a:off x="0" y="965000"/>
            <a:ext cx="8520600" cy="1116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ja" sz="2400">
                <a:solidFill>
                  <a:srgbClr val="000000"/>
                </a:solidFill>
              </a:rPr>
              <a:t>L’apprentissage possible de plusieurs langues</a:t>
            </a:r>
            <a:endParaRPr sz="2400">
              <a:solidFill>
                <a:srgbClr val="000000"/>
              </a:solidFill>
            </a:endParaRPr>
          </a:p>
          <a:p>
            <a:pPr indent="-381000" lvl="0" marL="457200" rtl="0" algn="l">
              <a:spcBef>
                <a:spcPts val="0"/>
              </a:spcBef>
              <a:spcAft>
                <a:spcPts val="0"/>
              </a:spcAft>
              <a:buClr>
                <a:schemeClr val="accent1"/>
              </a:buClr>
              <a:buSzPts val="2400"/>
              <a:buChar char="-"/>
            </a:pPr>
            <a:r>
              <a:rPr lang="ja" sz="2400">
                <a:solidFill>
                  <a:schemeClr val="accent1"/>
                </a:solidFill>
              </a:rPr>
              <a:t>Possibilité d’apprendre des langues en IC </a:t>
            </a:r>
            <a:br>
              <a:rPr lang="ja" sz="2400">
                <a:solidFill>
                  <a:schemeClr val="accent1"/>
                </a:solidFill>
              </a:rPr>
            </a:br>
            <a:r>
              <a:rPr lang="ja" sz="2400">
                <a:solidFill>
                  <a:schemeClr val="accent1"/>
                </a:solidFill>
              </a:rPr>
              <a:t>grâce au choix de langue de navigation</a:t>
            </a:r>
            <a:endParaRPr sz="2400">
              <a:solidFill>
                <a:schemeClr val="accent1"/>
              </a:solidFill>
            </a:endParaRPr>
          </a:p>
        </p:txBody>
      </p:sp>
      <p:pic>
        <p:nvPicPr>
          <p:cNvPr id="164" name="Google Shape;164;p27"/>
          <p:cNvPicPr preferRelativeResize="0"/>
          <p:nvPr/>
        </p:nvPicPr>
        <p:blipFill rotWithShape="1">
          <a:blip r:embed="rId3">
            <a:alphaModFix/>
          </a:blip>
          <a:srcRect b="44099" l="0" r="0" t="0"/>
          <a:stretch/>
        </p:blipFill>
        <p:spPr>
          <a:xfrm>
            <a:off x="296400" y="2571751"/>
            <a:ext cx="6509524" cy="2141950"/>
          </a:xfrm>
          <a:prstGeom prst="rect">
            <a:avLst/>
          </a:prstGeom>
          <a:noFill/>
          <a:ln cap="flat" cmpd="sng" w="28575">
            <a:solidFill>
              <a:schemeClr val="dk2"/>
            </a:solidFill>
            <a:prstDash val="solid"/>
            <a:round/>
            <a:headEnd len="sm" w="sm" type="none"/>
            <a:tailEnd len="sm" w="sm" type="none"/>
          </a:ln>
        </p:spPr>
      </p:pic>
      <p:pic>
        <p:nvPicPr>
          <p:cNvPr id="165" name="Google Shape;165;p27"/>
          <p:cNvPicPr preferRelativeResize="0"/>
          <p:nvPr/>
        </p:nvPicPr>
        <p:blipFill>
          <a:blip r:embed="rId4">
            <a:alphaModFix/>
          </a:blip>
          <a:stretch>
            <a:fillRect/>
          </a:stretch>
        </p:blipFill>
        <p:spPr>
          <a:xfrm>
            <a:off x="7057000" y="214450"/>
            <a:ext cx="1882450" cy="47146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189225" y="214450"/>
            <a:ext cx="8520600" cy="6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600">
                <a:solidFill>
                  <a:srgbClr val="000000"/>
                </a:solidFill>
              </a:rPr>
              <a:t>Babel</a:t>
            </a:r>
            <a:endParaRPr sz="3600">
              <a:solidFill>
                <a:srgbClr val="000000"/>
              </a:solidFill>
            </a:endParaRPr>
          </a:p>
        </p:txBody>
      </p:sp>
      <p:sp>
        <p:nvSpPr>
          <p:cNvPr id="171" name="Google Shape;171;p28"/>
          <p:cNvSpPr txBox="1"/>
          <p:nvPr>
            <p:ph idx="1" type="body"/>
          </p:nvPr>
        </p:nvSpPr>
        <p:spPr>
          <a:xfrm>
            <a:off x="0" y="965000"/>
            <a:ext cx="8520600" cy="679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ja" sz="2400">
                <a:solidFill>
                  <a:srgbClr val="000000"/>
                </a:solidFill>
              </a:rPr>
              <a:t>et grâce aux traductions accompagnées...</a:t>
            </a:r>
            <a:endParaRPr sz="2400">
              <a:solidFill>
                <a:srgbClr val="000000"/>
              </a:solidFill>
            </a:endParaRPr>
          </a:p>
        </p:txBody>
      </p:sp>
      <p:pic>
        <p:nvPicPr>
          <p:cNvPr id="172" name="Google Shape;172;p28"/>
          <p:cNvPicPr preferRelativeResize="0"/>
          <p:nvPr/>
        </p:nvPicPr>
        <p:blipFill>
          <a:blip r:embed="rId3">
            <a:alphaModFix/>
          </a:blip>
          <a:stretch>
            <a:fillRect/>
          </a:stretch>
        </p:blipFill>
        <p:spPr>
          <a:xfrm>
            <a:off x="189225" y="1785838"/>
            <a:ext cx="3246628" cy="2756800"/>
          </a:xfrm>
          <a:prstGeom prst="rect">
            <a:avLst/>
          </a:prstGeom>
          <a:noFill/>
          <a:ln cap="flat" cmpd="sng" w="28575">
            <a:solidFill>
              <a:schemeClr val="dk2"/>
            </a:solidFill>
            <a:prstDash val="solid"/>
            <a:round/>
            <a:headEnd len="sm" w="sm" type="none"/>
            <a:tailEnd len="sm" w="sm" type="none"/>
          </a:ln>
        </p:spPr>
      </p:pic>
      <p:pic>
        <p:nvPicPr>
          <p:cNvPr id="173" name="Google Shape;173;p28"/>
          <p:cNvPicPr preferRelativeResize="0"/>
          <p:nvPr/>
        </p:nvPicPr>
        <p:blipFill>
          <a:blip r:embed="rId4">
            <a:alphaModFix/>
          </a:blip>
          <a:stretch>
            <a:fillRect/>
          </a:stretch>
        </p:blipFill>
        <p:spPr>
          <a:xfrm>
            <a:off x="3597328" y="2163150"/>
            <a:ext cx="5440170" cy="200218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189225" y="214450"/>
            <a:ext cx="8520600" cy="6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600">
                <a:solidFill>
                  <a:srgbClr val="000000"/>
                </a:solidFill>
              </a:rPr>
              <a:t>Babel</a:t>
            </a:r>
            <a:endParaRPr sz="3600">
              <a:solidFill>
                <a:srgbClr val="000000"/>
              </a:solidFill>
            </a:endParaRPr>
          </a:p>
        </p:txBody>
      </p:sp>
      <p:sp>
        <p:nvSpPr>
          <p:cNvPr id="179" name="Google Shape;179;p29"/>
          <p:cNvSpPr txBox="1"/>
          <p:nvPr>
            <p:ph idx="1" type="body"/>
          </p:nvPr>
        </p:nvSpPr>
        <p:spPr>
          <a:xfrm>
            <a:off x="0" y="965000"/>
            <a:ext cx="8520600" cy="679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ja" sz="2400">
                <a:solidFill>
                  <a:srgbClr val="000000"/>
                </a:solidFill>
              </a:rPr>
              <a:t>Révision</a:t>
            </a:r>
            <a:endParaRPr sz="2400">
              <a:solidFill>
                <a:srgbClr val="000000"/>
              </a:solidFill>
            </a:endParaRPr>
          </a:p>
        </p:txBody>
      </p:sp>
      <p:pic>
        <p:nvPicPr>
          <p:cNvPr id="180" name="Google Shape;180;p29"/>
          <p:cNvPicPr preferRelativeResize="0"/>
          <p:nvPr/>
        </p:nvPicPr>
        <p:blipFill>
          <a:blip r:embed="rId3">
            <a:alphaModFix/>
          </a:blip>
          <a:stretch>
            <a:fillRect/>
          </a:stretch>
        </p:blipFill>
        <p:spPr>
          <a:xfrm>
            <a:off x="2769075" y="313550"/>
            <a:ext cx="5751536" cy="4516401"/>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311700" y="178175"/>
            <a:ext cx="85206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3</a:t>
            </a:r>
            <a:r>
              <a:rPr lang="ja">
                <a:solidFill>
                  <a:srgbClr val="000000"/>
                </a:solidFill>
              </a:rPr>
              <a:t>. LearningApps.org</a:t>
            </a:r>
            <a:endParaRPr>
              <a:solidFill>
                <a:srgbClr val="000000"/>
              </a:solidFill>
            </a:endParaRPr>
          </a:p>
        </p:txBody>
      </p:sp>
      <p:sp>
        <p:nvSpPr>
          <p:cNvPr id="186" name="Google Shape;186;p30"/>
          <p:cNvSpPr txBox="1"/>
          <p:nvPr>
            <p:ph idx="1" type="body"/>
          </p:nvPr>
        </p:nvSpPr>
        <p:spPr>
          <a:xfrm>
            <a:off x="130200" y="1523525"/>
            <a:ext cx="2630400" cy="3290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ja" sz="2000">
                <a:solidFill>
                  <a:srgbClr val="000000"/>
                </a:solidFill>
                <a:highlight>
                  <a:srgbClr val="FFFFFF"/>
                </a:highlight>
              </a:rPr>
              <a:t>Est un site en ligne qui propose d'utiliser ou de créer des activités appelés "applis" en ligne.</a:t>
            </a:r>
            <a:endParaRPr sz="2000">
              <a:solidFill>
                <a:srgbClr val="000000"/>
              </a:solidFill>
            </a:endParaRPr>
          </a:p>
        </p:txBody>
      </p:sp>
      <p:pic>
        <p:nvPicPr>
          <p:cNvPr id="187" name="Google Shape;187;p30"/>
          <p:cNvPicPr preferRelativeResize="0"/>
          <p:nvPr/>
        </p:nvPicPr>
        <p:blipFill>
          <a:blip r:embed="rId3">
            <a:alphaModFix/>
          </a:blip>
          <a:stretch>
            <a:fillRect/>
          </a:stretch>
        </p:blipFill>
        <p:spPr>
          <a:xfrm>
            <a:off x="2608200" y="1009475"/>
            <a:ext cx="6421550" cy="3924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1"/>
          <p:cNvSpPr txBox="1"/>
          <p:nvPr>
            <p:ph idx="1" type="body"/>
          </p:nvPr>
        </p:nvSpPr>
        <p:spPr>
          <a:xfrm>
            <a:off x="311700" y="1225225"/>
            <a:ext cx="5873400" cy="335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000000"/>
              </a:solidFill>
              <a:highlight>
                <a:srgbClr val="FFFFFF"/>
              </a:highlight>
            </a:endParaRPr>
          </a:p>
          <a:p>
            <a:pPr indent="0" lvl="0" marL="0" rtl="0" algn="ctr">
              <a:spcBef>
                <a:spcPts val="1600"/>
              </a:spcBef>
              <a:spcAft>
                <a:spcPts val="1600"/>
              </a:spcAft>
              <a:buNone/>
            </a:pPr>
            <a:r>
              <a:rPr lang="ja">
                <a:solidFill>
                  <a:srgbClr val="000000"/>
                </a:solidFill>
                <a:highlight>
                  <a:srgbClr val="FFFFFF"/>
                </a:highlight>
              </a:rPr>
              <a:t>L'objectif est de mettre à la disposition les activités par tous. Les  applis peuvent se </a:t>
            </a:r>
            <a:r>
              <a:rPr lang="ja">
                <a:solidFill>
                  <a:srgbClr val="000000"/>
                </a:solidFill>
                <a:highlight>
                  <a:srgbClr val="FFFFFF"/>
                </a:highlight>
              </a:rPr>
              <a:t>développer</a:t>
            </a:r>
            <a:r>
              <a:rPr lang="ja">
                <a:solidFill>
                  <a:srgbClr val="000000"/>
                </a:solidFill>
                <a:highlight>
                  <a:srgbClr val="FFFFFF"/>
                </a:highlight>
              </a:rPr>
              <a:t> en 21 langues </a:t>
            </a:r>
            <a:r>
              <a:rPr lang="ja">
                <a:solidFill>
                  <a:srgbClr val="000000"/>
                </a:solidFill>
                <a:highlight>
                  <a:srgbClr val="FFFFFF"/>
                </a:highlight>
              </a:rPr>
              <a:t>différentes</a:t>
            </a:r>
            <a:r>
              <a:rPr lang="ja">
                <a:solidFill>
                  <a:srgbClr val="000000"/>
                </a:solidFill>
                <a:highlight>
                  <a:srgbClr val="FFFFFF"/>
                </a:highlight>
              </a:rPr>
              <a:t>. Les modules ne deviennent pas unité d'apprentissage prédéfinie parce qu’on on peut l</a:t>
            </a:r>
            <a:r>
              <a:rPr lang="ja">
                <a:highlight>
                  <a:srgbClr val="FFFFFF"/>
                </a:highlight>
              </a:rPr>
              <a:t>es modifier ou </a:t>
            </a:r>
            <a:r>
              <a:rPr lang="ja">
                <a:solidFill>
                  <a:srgbClr val="000000"/>
                </a:solidFill>
                <a:highlight>
                  <a:srgbClr val="FFFFFF"/>
                </a:highlight>
              </a:rPr>
              <a:t>les </a:t>
            </a:r>
            <a:r>
              <a:rPr lang="ja">
                <a:solidFill>
                  <a:srgbClr val="000000"/>
                </a:solidFill>
                <a:highlight>
                  <a:srgbClr val="FFFFFF"/>
                </a:highlight>
              </a:rPr>
              <a:t>intégrer</a:t>
            </a:r>
            <a:r>
              <a:rPr lang="ja">
                <a:solidFill>
                  <a:srgbClr val="000000"/>
                </a:solidFill>
                <a:highlight>
                  <a:srgbClr val="FFFFFF"/>
                </a:highlight>
              </a:rPr>
              <a:t> à une activité ou séquence d'apprentissage.</a:t>
            </a:r>
            <a:endParaRPr>
              <a:solidFill>
                <a:srgbClr val="000000"/>
              </a:solidFill>
            </a:endParaRPr>
          </a:p>
        </p:txBody>
      </p:sp>
      <p:pic>
        <p:nvPicPr>
          <p:cNvPr id="193" name="Google Shape;193;p31"/>
          <p:cNvPicPr preferRelativeResize="0"/>
          <p:nvPr/>
        </p:nvPicPr>
        <p:blipFill>
          <a:blip r:embed="rId3">
            <a:alphaModFix/>
          </a:blip>
          <a:stretch>
            <a:fillRect/>
          </a:stretch>
        </p:blipFill>
        <p:spPr>
          <a:xfrm>
            <a:off x="7140000" y="315913"/>
            <a:ext cx="1504950" cy="429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00" y="244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Objectif du cours</a:t>
            </a:r>
            <a:endParaRPr>
              <a:solidFill>
                <a:srgbClr val="000000"/>
              </a:solidFill>
            </a:endParaRPr>
          </a:p>
        </p:txBody>
      </p:sp>
      <p:sp>
        <p:nvSpPr>
          <p:cNvPr id="72" name="Google Shape;72;p14"/>
          <p:cNvSpPr txBox="1"/>
          <p:nvPr>
            <p:ph idx="1" type="body"/>
          </p:nvPr>
        </p:nvSpPr>
        <p:spPr>
          <a:xfrm>
            <a:off x="168900" y="1212700"/>
            <a:ext cx="8975100" cy="42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ja" sz="2200" u="sng">
                <a:solidFill>
                  <a:schemeClr val="accent3"/>
                </a:solidFill>
                <a:highlight>
                  <a:srgbClr val="FFFFFF"/>
                </a:highlight>
                <a:latin typeface="Verdana"/>
                <a:ea typeface="Verdana"/>
                <a:cs typeface="Verdana"/>
                <a:sym typeface="Verdana"/>
              </a:rPr>
              <a:t>Objectif principal :</a:t>
            </a:r>
            <a:r>
              <a:rPr b="1" lang="ja" sz="2200">
                <a:solidFill>
                  <a:schemeClr val="dk1"/>
                </a:solidFill>
                <a:highlight>
                  <a:srgbClr val="FFFFFF"/>
                </a:highlight>
                <a:latin typeface="Verdana"/>
                <a:ea typeface="Verdana"/>
                <a:cs typeface="Verdana"/>
                <a:sym typeface="Verdana"/>
              </a:rPr>
              <a:t> </a:t>
            </a:r>
            <a:r>
              <a:rPr lang="ja">
                <a:solidFill>
                  <a:srgbClr val="000000"/>
                </a:solidFill>
                <a:latin typeface="Lora"/>
                <a:ea typeface="Lora"/>
                <a:cs typeface="Lora"/>
                <a:sym typeface="Lora"/>
              </a:rPr>
              <a:t>Apprendre aux futurs enseignants comment intégrer l'IC dans un cours de LM afin que leurs élèves puissent mieux comprendre leur propre langue.</a:t>
            </a:r>
            <a:endParaRPr>
              <a:solidFill>
                <a:srgbClr val="000000"/>
              </a:solidFill>
              <a:highlight>
                <a:srgbClr val="FFFFFF"/>
              </a:highlight>
              <a:latin typeface="Lora"/>
              <a:ea typeface="Lora"/>
              <a:cs typeface="Lora"/>
              <a:sym typeface="Lora"/>
            </a:endParaRPr>
          </a:p>
          <a:p>
            <a:pPr indent="0" lvl="0" marL="0" rtl="0" algn="l">
              <a:spcBef>
                <a:spcPts val="1600"/>
              </a:spcBef>
              <a:spcAft>
                <a:spcPts val="0"/>
              </a:spcAft>
              <a:buClr>
                <a:schemeClr val="dk1"/>
              </a:buClr>
              <a:buSzPts val="1100"/>
              <a:buFont typeface="Arial"/>
              <a:buNone/>
            </a:pPr>
            <a:r>
              <a:rPr b="1" lang="ja" sz="2200" u="sng">
                <a:solidFill>
                  <a:schemeClr val="accent3"/>
                </a:solidFill>
                <a:highlight>
                  <a:srgbClr val="FFFFFF"/>
                </a:highlight>
                <a:latin typeface="Verdana"/>
                <a:ea typeface="Verdana"/>
                <a:cs typeface="Verdana"/>
                <a:sym typeface="Verdana"/>
              </a:rPr>
              <a:t>Objectifs secondaires: </a:t>
            </a:r>
            <a:endParaRPr b="1" sz="2200" u="sng">
              <a:solidFill>
                <a:schemeClr val="accent3"/>
              </a:solidFill>
              <a:highlight>
                <a:srgbClr val="FFFFFF"/>
              </a:highlight>
              <a:latin typeface="Verdana"/>
              <a:ea typeface="Verdana"/>
              <a:cs typeface="Verdana"/>
              <a:sym typeface="Verdana"/>
            </a:endParaRPr>
          </a:p>
          <a:p>
            <a:pPr indent="-342900" lvl="0" marL="457200" rtl="0" algn="l">
              <a:spcBef>
                <a:spcPts val="1600"/>
              </a:spcBef>
              <a:spcAft>
                <a:spcPts val="0"/>
              </a:spcAft>
              <a:buClr>
                <a:srgbClr val="000000"/>
              </a:buClr>
              <a:buSzPts val="1800"/>
              <a:buFont typeface="Lora"/>
              <a:buChar char="-"/>
            </a:pPr>
            <a:r>
              <a:rPr lang="ja">
                <a:solidFill>
                  <a:srgbClr val="000000"/>
                </a:solidFill>
                <a:latin typeface="Lora"/>
                <a:ea typeface="Lora"/>
                <a:cs typeface="Lora"/>
                <a:sym typeface="Lora"/>
              </a:rPr>
              <a:t>Donner des idées selon les objectifs (linguistiques, socio-culturelles,...) sur l’IC en tenant compte le CECR</a:t>
            </a:r>
            <a:endParaRPr>
              <a:solidFill>
                <a:srgbClr val="000000"/>
              </a:solidFill>
              <a:latin typeface="Lora"/>
              <a:ea typeface="Lora"/>
              <a:cs typeface="Lora"/>
              <a:sym typeface="Lora"/>
            </a:endParaRPr>
          </a:p>
          <a:p>
            <a:pPr indent="-342900" lvl="0" marL="457200" rtl="0" algn="l">
              <a:spcBef>
                <a:spcPts val="0"/>
              </a:spcBef>
              <a:spcAft>
                <a:spcPts val="0"/>
              </a:spcAft>
              <a:buClr>
                <a:srgbClr val="000000"/>
              </a:buClr>
              <a:buSzPts val="1800"/>
              <a:buFont typeface="Lora"/>
              <a:buChar char="-"/>
            </a:pPr>
            <a:r>
              <a:rPr lang="ja">
                <a:solidFill>
                  <a:srgbClr val="000000"/>
                </a:solidFill>
                <a:latin typeface="Lora"/>
                <a:ea typeface="Lora"/>
                <a:cs typeface="Lora"/>
                <a:sym typeface="Lora"/>
              </a:rPr>
              <a:t>Découvrir les types d’activités possibles</a:t>
            </a:r>
            <a:endParaRPr>
              <a:solidFill>
                <a:srgbClr val="000000"/>
              </a:solidFill>
              <a:latin typeface="Lora"/>
              <a:ea typeface="Lora"/>
              <a:cs typeface="Lora"/>
              <a:sym typeface="Lora"/>
            </a:endParaRPr>
          </a:p>
          <a:p>
            <a:pPr indent="-342900" lvl="0" marL="457200" rtl="0" algn="l">
              <a:spcBef>
                <a:spcPts val="0"/>
              </a:spcBef>
              <a:spcAft>
                <a:spcPts val="0"/>
              </a:spcAft>
              <a:buClr>
                <a:srgbClr val="000000"/>
              </a:buClr>
              <a:buSzPts val="1800"/>
              <a:buFont typeface="Lora"/>
              <a:buChar char="-"/>
            </a:pPr>
            <a:r>
              <a:rPr lang="ja">
                <a:solidFill>
                  <a:srgbClr val="000000"/>
                </a:solidFill>
                <a:latin typeface="Lora"/>
                <a:ea typeface="Lora"/>
                <a:cs typeface="Lora"/>
                <a:sym typeface="Lora"/>
              </a:rPr>
              <a:t>Découvrir des sites pour enseigner l’IC </a:t>
            </a:r>
            <a:endParaRPr>
              <a:solidFill>
                <a:srgbClr val="000000"/>
              </a:solidFill>
              <a:latin typeface="Lora"/>
              <a:ea typeface="Lora"/>
              <a:cs typeface="Lora"/>
              <a:sym typeface="Lora"/>
            </a:endParaRPr>
          </a:p>
          <a:p>
            <a:pPr indent="-342900" lvl="0" marL="457200" rtl="0" algn="l">
              <a:spcBef>
                <a:spcPts val="0"/>
              </a:spcBef>
              <a:spcAft>
                <a:spcPts val="0"/>
              </a:spcAft>
              <a:buClr>
                <a:srgbClr val="000000"/>
              </a:buClr>
              <a:buSzPts val="1800"/>
              <a:buFont typeface="Lora"/>
              <a:buChar char="-"/>
            </a:pPr>
            <a:r>
              <a:rPr lang="ja">
                <a:solidFill>
                  <a:srgbClr val="000000"/>
                </a:solidFill>
                <a:latin typeface="Lora"/>
                <a:ea typeface="Lora"/>
                <a:cs typeface="Lora"/>
                <a:sym typeface="Lora"/>
              </a:rPr>
              <a:t>Apprendre comment intégrer l’IC dans un cours de LM</a:t>
            </a:r>
            <a:endParaRPr>
              <a:solidFill>
                <a:srgbClr val="000000"/>
              </a:solidFill>
              <a:latin typeface="Lora"/>
              <a:ea typeface="Lora"/>
              <a:cs typeface="Lora"/>
              <a:sym typeface="Lora"/>
            </a:endParaRPr>
          </a:p>
          <a:p>
            <a:pPr indent="0" lvl="0" marL="0" rtl="0" algn="l">
              <a:spcBef>
                <a:spcPts val="0"/>
              </a:spcBef>
              <a:spcAft>
                <a:spcPts val="1600"/>
              </a:spcAft>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311700" y="1462125"/>
            <a:ext cx="8520600" cy="15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Activité 3 : </a:t>
            </a:r>
            <a:endParaRPr>
              <a:solidFill>
                <a:srgbClr val="000000"/>
              </a:solidFill>
            </a:endParaRPr>
          </a:p>
          <a:p>
            <a:pPr indent="0" lvl="0" marL="0" rtl="0" algn="ctr">
              <a:spcBef>
                <a:spcPts val="0"/>
              </a:spcBef>
              <a:spcAft>
                <a:spcPts val="0"/>
              </a:spcAft>
              <a:buNone/>
            </a:pPr>
            <a:r>
              <a:rPr lang="ja">
                <a:solidFill>
                  <a:schemeClr val="accent3"/>
                </a:solidFill>
              </a:rPr>
              <a:t>Exemples d’exercices </a:t>
            </a:r>
            <a:endParaRPr>
              <a:solidFill>
                <a:schemeClr val="accent3"/>
              </a:solidFill>
            </a:endParaRPr>
          </a:p>
        </p:txBody>
      </p:sp>
      <p:sp>
        <p:nvSpPr>
          <p:cNvPr id="199" name="Google Shape;199;p32"/>
          <p:cNvSpPr txBox="1"/>
          <p:nvPr>
            <p:ph idx="1" type="body"/>
          </p:nvPr>
        </p:nvSpPr>
        <p:spPr>
          <a:xfrm>
            <a:off x="0" y="2878500"/>
            <a:ext cx="9144000" cy="1394700"/>
          </a:xfrm>
          <a:prstGeom prst="rect">
            <a:avLst/>
          </a:prstGeom>
        </p:spPr>
        <p:txBody>
          <a:bodyPr anchorCtr="0" anchor="t" bIns="91425" lIns="91425" spcFirstLastPara="1" rIns="91425" wrap="square" tIns="91425">
            <a:noAutofit/>
          </a:bodyPr>
          <a:lstStyle/>
          <a:p>
            <a:pPr indent="0" lvl="0" marL="0" rtl="0" algn="ctr">
              <a:lnSpc>
                <a:spcPct val="106666"/>
              </a:lnSpc>
              <a:spcBef>
                <a:spcPts val="0"/>
              </a:spcBef>
              <a:spcAft>
                <a:spcPts val="0"/>
              </a:spcAft>
              <a:buNone/>
            </a:pPr>
            <a:r>
              <a:rPr lang="ja" sz="2400">
                <a:solidFill>
                  <a:srgbClr val="000000"/>
                </a:solidFill>
              </a:rPr>
              <a:t>Exemples d’exercices et de leçon sur padlet : </a:t>
            </a:r>
            <a:endParaRPr sz="2400">
              <a:solidFill>
                <a:srgbClr val="000000"/>
              </a:solidFill>
            </a:endParaRPr>
          </a:p>
          <a:p>
            <a:pPr indent="0" lvl="0" marL="0" rtl="0" algn="ctr">
              <a:lnSpc>
                <a:spcPct val="106666"/>
              </a:lnSpc>
              <a:spcBef>
                <a:spcPts val="800"/>
              </a:spcBef>
              <a:spcAft>
                <a:spcPts val="0"/>
              </a:spcAft>
              <a:buClr>
                <a:schemeClr val="dk1"/>
              </a:buClr>
              <a:buSzPts val="1100"/>
              <a:buFont typeface="Arial"/>
              <a:buNone/>
            </a:pPr>
            <a:r>
              <a:rPr lang="ja" sz="2400" u="sng">
                <a:solidFill>
                  <a:srgbClr val="1155CC"/>
                </a:solidFill>
                <a:hlinkClick r:id="rId3"/>
              </a:rPr>
              <a:t>https://padlet.com/languesRomanes/hfjdv4t7jjrb</a:t>
            </a:r>
            <a:r>
              <a:rPr lang="ja" sz="3000">
                <a:solidFill>
                  <a:schemeClr val="dk1"/>
                </a:solidFill>
              </a:rPr>
              <a:t> </a:t>
            </a:r>
            <a:endParaRPr sz="3000"/>
          </a:p>
          <a:p>
            <a:pPr indent="0" lvl="0" marL="0" rtl="0" algn="ctr">
              <a:spcBef>
                <a:spcPts val="8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311700" y="2049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solidFill>
                  <a:srgbClr val="000000"/>
                </a:solidFill>
              </a:rPr>
              <a:t>Padlet : l’ensemble des exercices </a:t>
            </a:r>
            <a:endParaRPr>
              <a:solidFill>
                <a:srgbClr val="000000"/>
              </a:solidFill>
            </a:endParaRPr>
          </a:p>
        </p:txBody>
      </p:sp>
      <p:sp>
        <p:nvSpPr>
          <p:cNvPr id="205" name="Google Shape;205;p3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6" name="Google Shape;206;p33"/>
          <p:cNvPicPr preferRelativeResize="0"/>
          <p:nvPr/>
        </p:nvPicPr>
        <p:blipFill rotWithShape="1">
          <a:blip r:embed="rId3">
            <a:alphaModFix/>
          </a:blip>
          <a:srcRect b="7439" l="0" r="0" t="14582"/>
          <a:stretch/>
        </p:blipFill>
        <p:spPr>
          <a:xfrm>
            <a:off x="0" y="912325"/>
            <a:ext cx="9144000" cy="40106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311700" y="1228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Exercices </a:t>
            </a:r>
            <a:endParaRPr>
              <a:solidFill>
                <a:srgbClr val="000000"/>
              </a:solidFill>
            </a:endParaRPr>
          </a:p>
        </p:txBody>
      </p:sp>
      <p:sp>
        <p:nvSpPr>
          <p:cNvPr id="212" name="Google Shape;212;p34"/>
          <p:cNvSpPr txBox="1"/>
          <p:nvPr>
            <p:ph idx="1" type="body"/>
          </p:nvPr>
        </p:nvSpPr>
        <p:spPr>
          <a:xfrm>
            <a:off x="311700" y="1075900"/>
            <a:ext cx="8762400" cy="3861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ja" sz="2400">
                <a:solidFill>
                  <a:srgbClr val="000000"/>
                </a:solidFill>
              </a:rPr>
              <a:t>Introduction: Photos d’un sapin de noël avec “Joyeux Noël” dans différentes langues (1)</a:t>
            </a:r>
            <a:br>
              <a:rPr lang="ja" sz="2400">
                <a:solidFill>
                  <a:srgbClr val="000000"/>
                </a:solidFill>
              </a:rPr>
            </a:br>
            <a:endParaRPr sz="1200">
              <a:solidFill>
                <a:srgbClr val="000000"/>
              </a:solidFill>
            </a:endParaRPr>
          </a:p>
          <a:p>
            <a:pPr indent="-381000" lvl="0" marL="457200" rtl="0" algn="l">
              <a:spcBef>
                <a:spcPts val="0"/>
              </a:spcBef>
              <a:spcAft>
                <a:spcPts val="0"/>
              </a:spcAft>
              <a:buClr>
                <a:srgbClr val="000000"/>
              </a:buClr>
              <a:buSzPts val="2400"/>
              <a:buAutoNum type="arabicPeriod"/>
            </a:pPr>
            <a:r>
              <a:rPr lang="ja" sz="2400">
                <a:solidFill>
                  <a:srgbClr val="000000"/>
                </a:solidFill>
              </a:rPr>
              <a:t>Exercices à partir de la vidéo (2)</a:t>
            </a:r>
            <a:endParaRPr sz="2400">
              <a:solidFill>
                <a:srgbClr val="000000"/>
              </a:solidFill>
            </a:endParaRPr>
          </a:p>
          <a:p>
            <a:pPr indent="-381000" lvl="0" marL="914400" rtl="0" algn="l">
              <a:spcBef>
                <a:spcPts val="0"/>
              </a:spcBef>
              <a:spcAft>
                <a:spcPts val="0"/>
              </a:spcAft>
              <a:buClr>
                <a:srgbClr val="000000"/>
              </a:buClr>
              <a:buSzPts val="2400"/>
              <a:buChar char="-"/>
            </a:pPr>
            <a:r>
              <a:rPr lang="ja" sz="2400">
                <a:solidFill>
                  <a:srgbClr val="000000"/>
                </a:solidFill>
              </a:rPr>
              <a:t>prononciation (3), phonétique (4), étymologie (5)</a:t>
            </a:r>
            <a:br>
              <a:rPr lang="ja" sz="2400">
                <a:solidFill>
                  <a:srgbClr val="000000"/>
                </a:solidFill>
              </a:rPr>
            </a:br>
            <a:endParaRPr sz="1200">
              <a:solidFill>
                <a:srgbClr val="000000"/>
              </a:solidFill>
            </a:endParaRPr>
          </a:p>
          <a:p>
            <a:pPr indent="-381000" lvl="0" marL="457200" rtl="0" algn="l">
              <a:spcBef>
                <a:spcPts val="0"/>
              </a:spcBef>
              <a:spcAft>
                <a:spcPts val="0"/>
              </a:spcAft>
              <a:buClr>
                <a:srgbClr val="000000"/>
              </a:buClr>
              <a:buSzPts val="2400"/>
              <a:buAutoNum type="arabicPeriod"/>
            </a:pPr>
            <a:r>
              <a:rPr lang="ja" sz="2400">
                <a:solidFill>
                  <a:srgbClr val="000000"/>
                </a:solidFill>
              </a:rPr>
              <a:t>Exercices à partir d’un texte (6)</a:t>
            </a:r>
            <a:endParaRPr sz="2400">
              <a:solidFill>
                <a:srgbClr val="000000"/>
              </a:solidFill>
            </a:endParaRPr>
          </a:p>
          <a:p>
            <a:pPr indent="-381000" lvl="0" marL="914400" rtl="0" algn="l">
              <a:spcBef>
                <a:spcPts val="0"/>
              </a:spcBef>
              <a:spcAft>
                <a:spcPts val="0"/>
              </a:spcAft>
              <a:buClr>
                <a:srgbClr val="000000"/>
              </a:buClr>
              <a:buSzPts val="2400"/>
              <a:buChar char="-"/>
            </a:pPr>
            <a:r>
              <a:rPr lang="ja" sz="2400">
                <a:solidFill>
                  <a:srgbClr val="000000"/>
                </a:solidFill>
              </a:rPr>
              <a:t>éléments grammaticaux à classer (7), </a:t>
            </a:r>
            <a:br>
              <a:rPr lang="ja" sz="2400">
                <a:solidFill>
                  <a:srgbClr val="000000"/>
                </a:solidFill>
              </a:rPr>
            </a:br>
            <a:r>
              <a:rPr lang="ja" sz="2400">
                <a:solidFill>
                  <a:srgbClr val="000000"/>
                </a:solidFill>
              </a:rPr>
              <a:t>mots </a:t>
            </a:r>
            <a:r>
              <a:rPr lang="ja" sz="2400">
                <a:solidFill>
                  <a:srgbClr val="000000"/>
                </a:solidFill>
              </a:rPr>
              <a:t>transparents</a:t>
            </a:r>
            <a:r>
              <a:rPr lang="ja" sz="2400">
                <a:solidFill>
                  <a:srgbClr val="000000"/>
                </a:solidFill>
              </a:rPr>
              <a:t> (8), compréhension écrite (9)</a:t>
            </a:r>
            <a:endParaRPr sz="2400">
              <a:solidFill>
                <a:srgbClr val="000000"/>
              </a:solidFill>
            </a:endParaRPr>
          </a:p>
          <a:p>
            <a:pPr indent="0" lvl="0" marL="0" rtl="0" algn="l">
              <a:spcBef>
                <a:spcPts val="1600"/>
              </a:spcBef>
              <a:spcAft>
                <a:spcPts val="1600"/>
              </a:spcAft>
              <a:buNone/>
            </a:pPr>
            <a:r>
              <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1848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solidFill>
                  <a:srgbClr val="000000"/>
                </a:solidFill>
              </a:rPr>
              <a:t>Pour commencer… </a:t>
            </a:r>
            <a:endParaRPr>
              <a:solidFill>
                <a:srgbClr val="000000"/>
              </a:solidFill>
            </a:endParaRPr>
          </a:p>
        </p:txBody>
      </p:sp>
      <p:sp>
        <p:nvSpPr>
          <p:cNvPr id="218" name="Google Shape;218;p35"/>
          <p:cNvSpPr txBox="1"/>
          <p:nvPr>
            <p:ph idx="1" type="body"/>
          </p:nvPr>
        </p:nvSpPr>
        <p:spPr>
          <a:xfrm>
            <a:off x="4908050" y="1266325"/>
            <a:ext cx="39243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Introduction</a:t>
            </a:r>
            <a:endParaRPr/>
          </a:p>
          <a:p>
            <a:pPr indent="-342900" lvl="0" marL="457200" rtl="0" algn="l">
              <a:spcBef>
                <a:spcPts val="1600"/>
              </a:spcBef>
              <a:spcAft>
                <a:spcPts val="0"/>
              </a:spcAft>
              <a:buSzPts val="1800"/>
              <a:buChar char="-"/>
            </a:pPr>
            <a:r>
              <a:rPr lang="ja"/>
              <a:t>du thème : “Noël”</a:t>
            </a:r>
            <a:endParaRPr/>
          </a:p>
          <a:p>
            <a:pPr indent="-342900" lvl="0" marL="457200" rtl="0" algn="l">
              <a:spcBef>
                <a:spcPts val="0"/>
              </a:spcBef>
              <a:spcAft>
                <a:spcPts val="0"/>
              </a:spcAft>
              <a:buSzPts val="1800"/>
              <a:buChar char="-"/>
            </a:pPr>
            <a:r>
              <a:rPr lang="ja"/>
              <a:t>de l’intercompréhension </a:t>
            </a:r>
            <a:br>
              <a:rPr lang="ja"/>
            </a:br>
            <a:r>
              <a:rPr lang="ja"/>
              <a:t>(Joyeux Noël dans plusieurs langues)</a:t>
            </a:r>
            <a:endParaRPr/>
          </a:p>
        </p:txBody>
      </p:sp>
      <p:pic>
        <p:nvPicPr>
          <p:cNvPr id="219" name="Google Shape;219;p35"/>
          <p:cNvPicPr preferRelativeResize="0"/>
          <p:nvPr/>
        </p:nvPicPr>
        <p:blipFill>
          <a:blip r:embed="rId3">
            <a:alphaModFix/>
          </a:blip>
          <a:stretch>
            <a:fillRect/>
          </a:stretch>
        </p:blipFill>
        <p:spPr>
          <a:xfrm>
            <a:off x="647701" y="955514"/>
            <a:ext cx="3924298" cy="3924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311700" y="1235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latin typeface="Open Sans"/>
                <a:ea typeface="Open Sans"/>
                <a:cs typeface="Open Sans"/>
                <a:sym typeface="Open Sans"/>
              </a:rPr>
              <a:t>Elément déclencheur</a:t>
            </a:r>
            <a:endParaRPr>
              <a:solidFill>
                <a:srgbClr val="000000"/>
              </a:solidFill>
              <a:latin typeface="Open Sans"/>
              <a:ea typeface="Open Sans"/>
              <a:cs typeface="Open Sans"/>
              <a:sym typeface="Open Sans"/>
            </a:endParaRPr>
          </a:p>
        </p:txBody>
      </p:sp>
      <p:sp>
        <p:nvSpPr>
          <p:cNvPr id="225" name="Google Shape;225;p36"/>
          <p:cNvSpPr txBox="1"/>
          <p:nvPr>
            <p:ph idx="1" type="body"/>
          </p:nvPr>
        </p:nvSpPr>
        <p:spPr>
          <a:xfrm>
            <a:off x="5194975" y="1366800"/>
            <a:ext cx="38673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a:t>Vidéo de vocabulaire en espagnol</a:t>
            </a:r>
            <a:endParaRPr/>
          </a:p>
          <a:p>
            <a:pPr indent="-342900" lvl="0" marL="457200" rtl="0" algn="l">
              <a:spcBef>
                <a:spcPts val="0"/>
              </a:spcBef>
              <a:spcAft>
                <a:spcPts val="0"/>
              </a:spcAft>
              <a:buSzPts val="1800"/>
              <a:buChar char="-"/>
            </a:pPr>
            <a:r>
              <a:rPr lang="ja"/>
              <a:t>Guidée par des images</a:t>
            </a:r>
            <a:endParaRPr/>
          </a:p>
          <a:p>
            <a:pPr indent="-342900" lvl="0" marL="457200" rtl="0" algn="l">
              <a:spcBef>
                <a:spcPts val="0"/>
              </a:spcBef>
              <a:spcAft>
                <a:spcPts val="0"/>
              </a:spcAft>
              <a:buSzPts val="1800"/>
              <a:buChar char="-"/>
            </a:pPr>
            <a:r>
              <a:rPr lang="ja"/>
              <a:t>Connaître des mots</a:t>
            </a:r>
            <a:endParaRPr/>
          </a:p>
          <a:p>
            <a:pPr indent="-342900" lvl="0" marL="457200" rtl="0" algn="l">
              <a:spcBef>
                <a:spcPts val="0"/>
              </a:spcBef>
              <a:spcAft>
                <a:spcPts val="0"/>
              </a:spcAft>
              <a:buSzPts val="1800"/>
              <a:buChar char="-"/>
            </a:pPr>
            <a:r>
              <a:rPr lang="ja"/>
              <a:t>Découvrir des différences phonétiques entre l’espagnol et le français</a:t>
            </a:r>
            <a:endParaRPr/>
          </a:p>
        </p:txBody>
      </p:sp>
      <p:pic>
        <p:nvPicPr>
          <p:cNvPr id="226" name="Google Shape;226;p36"/>
          <p:cNvPicPr preferRelativeResize="0"/>
          <p:nvPr/>
        </p:nvPicPr>
        <p:blipFill>
          <a:blip r:embed="rId3">
            <a:alphaModFix/>
          </a:blip>
          <a:stretch>
            <a:fillRect/>
          </a:stretch>
        </p:blipFill>
        <p:spPr>
          <a:xfrm>
            <a:off x="143300" y="1178450"/>
            <a:ext cx="4953926" cy="2786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311700" y="0"/>
            <a:ext cx="8520600" cy="61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Document support</a:t>
            </a:r>
            <a:endParaRPr>
              <a:solidFill>
                <a:srgbClr val="000000"/>
              </a:solidFill>
            </a:endParaRPr>
          </a:p>
        </p:txBody>
      </p:sp>
      <p:sp>
        <p:nvSpPr>
          <p:cNvPr id="232" name="Google Shape;232;p37"/>
          <p:cNvSpPr txBox="1"/>
          <p:nvPr>
            <p:ph idx="1" type="body"/>
          </p:nvPr>
        </p:nvSpPr>
        <p:spPr>
          <a:xfrm>
            <a:off x="0" y="526900"/>
            <a:ext cx="9144000" cy="43476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b="1" lang="ja">
                <a:solidFill>
                  <a:srgbClr val="FF0000"/>
                </a:solidFill>
              </a:rPr>
              <a:t>24 de diciembre - El día de nochebuena</a:t>
            </a:r>
            <a:endParaRPr>
              <a:solidFill>
                <a:srgbClr val="000000"/>
              </a:solidFill>
            </a:endParaRPr>
          </a:p>
          <a:p>
            <a:pPr indent="0" lvl="0" marL="0" rtl="0" algn="ctr">
              <a:spcBef>
                <a:spcPts val="1200"/>
              </a:spcBef>
              <a:spcAft>
                <a:spcPts val="0"/>
              </a:spcAft>
              <a:buNone/>
            </a:pPr>
            <a:r>
              <a:rPr lang="ja">
                <a:solidFill>
                  <a:srgbClr val="000000"/>
                </a:solidFill>
              </a:rPr>
              <a:t>El día 24 de diciembre se celebra la Nochebuena,que es la víspera del nacimiento de Jesús. </a:t>
            </a:r>
            <a:endParaRPr>
              <a:solidFill>
                <a:srgbClr val="000000"/>
              </a:solidFill>
            </a:endParaRPr>
          </a:p>
          <a:p>
            <a:pPr indent="0" lvl="0" marL="0" rtl="0" algn="ctr">
              <a:spcBef>
                <a:spcPts val="1200"/>
              </a:spcBef>
              <a:spcAft>
                <a:spcPts val="0"/>
              </a:spcAft>
              <a:buNone/>
            </a:pPr>
            <a:r>
              <a:rPr lang="ja">
                <a:solidFill>
                  <a:srgbClr val="000000"/>
                </a:solidFill>
              </a:rPr>
              <a:t>Durante este día, toda la familia se reúne para cenar. </a:t>
            </a:r>
            <a:endParaRPr>
              <a:solidFill>
                <a:srgbClr val="000000"/>
              </a:solidFill>
            </a:endParaRPr>
          </a:p>
          <a:p>
            <a:pPr indent="0" lvl="0" marL="0" rtl="0" algn="ctr">
              <a:spcBef>
                <a:spcPts val="1200"/>
              </a:spcBef>
              <a:spcAft>
                <a:spcPts val="0"/>
              </a:spcAft>
              <a:buNone/>
            </a:pPr>
            <a:r>
              <a:rPr lang="ja">
                <a:solidFill>
                  <a:srgbClr val="000000"/>
                </a:solidFill>
              </a:rPr>
              <a:t>La típica cena de Nochebuena varía dependiendo de cada región y las tradiciones familiares: cochinillo, pavo, cordero, mariscos, dorada, lubina, besugo, etc. </a:t>
            </a:r>
            <a:endParaRPr>
              <a:solidFill>
                <a:srgbClr val="000000"/>
              </a:solidFill>
            </a:endParaRPr>
          </a:p>
          <a:p>
            <a:pPr indent="0" lvl="0" marL="0" rtl="0" algn="ctr">
              <a:spcBef>
                <a:spcPts val="1200"/>
              </a:spcBef>
              <a:spcAft>
                <a:spcPts val="0"/>
              </a:spcAft>
              <a:buNone/>
            </a:pPr>
            <a:r>
              <a:rPr lang="ja">
                <a:solidFill>
                  <a:srgbClr val="000000"/>
                </a:solidFill>
              </a:rPr>
              <a:t>Después de cenar se suelen cantar villancicos y comer muchos dulces navideños: turrones, mazapanes, polvorones, bombones, etc.</a:t>
            </a:r>
            <a:endParaRPr>
              <a:solidFill>
                <a:srgbClr val="000000"/>
              </a:solidFill>
            </a:endParaRPr>
          </a:p>
          <a:p>
            <a:pPr indent="0" lvl="0" marL="0" rtl="0" algn="ctr">
              <a:spcBef>
                <a:spcPts val="1200"/>
              </a:spcBef>
              <a:spcAft>
                <a:spcPts val="0"/>
              </a:spcAft>
              <a:buNone/>
            </a:pPr>
            <a:r>
              <a:rPr lang="ja">
                <a:solidFill>
                  <a:srgbClr val="000000"/>
                </a:solidFill>
              </a:rPr>
              <a:t> A las 12 de la noche se celebra la tradicional “Misa de Gallo”. </a:t>
            </a:r>
            <a:endParaRPr>
              <a:solidFill>
                <a:srgbClr val="000000"/>
              </a:solidFill>
            </a:endParaRPr>
          </a:p>
          <a:p>
            <a:pPr indent="0" lvl="0" marL="0" rtl="0" algn="ctr">
              <a:spcBef>
                <a:spcPts val="1200"/>
              </a:spcBef>
              <a:spcAft>
                <a:spcPts val="1200"/>
              </a:spcAft>
              <a:buNone/>
            </a:pPr>
            <a:r>
              <a:rPr lang="ja">
                <a:solidFill>
                  <a:srgbClr val="000000"/>
                </a:solidFill>
              </a:rPr>
              <a:t>Los españoles más religiosos van a la iglesia para asistir a esta misa.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8"/>
          <p:cNvSpPr txBox="1"/>
          <p:nvPr>
            <p:ph type="title"/>
          </p:nvPr>
        </p:nvSpPr>
        <p:spPr>
          <a:xfrm>
            <a:off x="311700" y="1837500"/>
            <a:ext cx="8520600" cy="146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Activité 4 : </a:t>
            </a:r>
            <a:endParaRPr>
              <a:solidFill>
                <a:srgbClr val="000000"/>
              </a:solidFill>
            </a:endParaRPr>
          </a:p>
          <a:p>
            <a:pPr indent="0" lvl="0" marL="0" rtl="0" algn="ctr">
              <a:spcBef>
                <a:spcPts val="0"/>
              </a:spcBef>
              <a:spcAft>
                <a:spcPts val="0"/>
              </a:spcAft>
              <a:buNone/>
            </a:pPr>
            <a:r>
              <a:rPr lang="ja">
                <a:solidFill>
                  <a:schemeClr val="accent3"/>
                </a:solidFill>
              </a:rPr>
              <a:t>Mise en pratique</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311700" y="20010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À</a:t>
            </a:r>
            <a:r>
              <a:rPr lang="ja">
                <a:solidFill>
                  <a:srgbClr val="000000"/>
                </a:solidFill>
              </a:rPr>
              <a:t> vous! </a:t>
            </a:r>
            <a:endParaRPr>
              <a:solidFill>
                <a:srgbClr val="000000"/>
              </a:solidFill>
            </a:endParaRPr>
          </a:p>
        </p:txBody>
      </p:sp>
      <p:sp>
        <p:nvSpPr>
          <p:cNvPr id="243" name="Google Shape;243;p39"/>
          <p:cNvSpPr txBox="1"/>
          <p:nvPr>
            <p:ph idx="1" type="body"/>
          </p:nvPr>
        </p:nvSpPr>
        <p:spPr>
          <a:xfrm>
            <a:off x="311700" y="907500"/>
            <a:ext cx="8520600" cy="387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sz="2400">
                <a:solidFill>
                  <a:srgbClr val="000000"/>
                </a:solidFill>
              </a:rPr>
              <a:t>Concevoir des activités d’IC qui peuvent être introduites dans le cours de langue maternelle </a:t>
            </a:r>
            <a:endParaRPr sz="2400">
              <a:solidFill>
                <a:srgbClr val="000000"/>
              </a:solidFill>
            </a:endParaRPr>
          </a:p>
          <a:p>
            <a:pPr indent="0" lvl="0" marL="0" rtl="0" algn="l">
              <a:spcBef>
                <a:spcPts val="1600"/>
              </a:spcBef>
              <a:spcAft>
                <a:spcPts val="0"/>
              </a:spcAft>
              <a:buNone/>
            </a:pPr>
            <a:r>
              <a:rPr b="1" lang="ja" sz="2400" u="sng">
                <a:solidFill>
                  <a:schemeClr val="accent3"/>
                </a:solidFill>
              </a:rPr>
              <a:t>Consignes: </a:t>
            </a:r>
            <a:endParaRPr b="1" sz="2400" u="sng">
              <a:solidFill>
                <a:schemeClr val="accent3"/>
              </a:solidFill>
            </a:endParaRPr>
          </a:p>
          <a:p>
            <a:pPr indent="-381000" lvl="0" marL="457200" rtl="0" algn="l">
              <a:spcBef>
                <a:spcPts val="1600"/>
              </a:spcBef>
              <a:spcAft>
                <a:spcPts val="0"/>
              </a:spcAft>
              <a:buClr>
                <a:srgbClr val="000000"/>
              </a:buClr>
              <a:buSzPts val="2400"/>
              <a:buAutoNum type="arabicPeriod"/>
            </a:pPr>
            <a:r>
              <a:rPr lang="ja" sz="2400">
                <a:solidFill>
                  <a:srgbClr val="000000"/>
                </a:solidFill>
              </a:rPr>
              <a:t>Former un groupe de 3 ou 4 personnes. </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ja" sz="2400">
                <a:solidFill>
                  <a:srgbClr val="000000"/>
                </a:solidFill>
              </a:rPr>
              <a:t>Créer une fiche pédagogique à thème (aux choix) à partir d’une chanson, d’une vidéo ou d’un jeu. </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ja" sz="2400">
                <a:solidFill>
                  <a:srgbClr val="000000"/>
                </a:solidFill>
              </a:rPr>
              <a:t>Votre séance doit comporter au maximum 4 activités.</a:t>
            </a:r>
            <a:endParaRPr sz="2400">
              <a:solidFill>
                <a:srgbClr val="000000"/>
              </a:solidFill>
            </a:endParaRPr>
          </a:p>
          <a:p>
            <a:pPr indent="0" lvl="0" marL="0" rtl="0" algn="l">
              <a:spcBef>
                <a:spcPts val="1600"/>
              </a:spcBef>
              <a:spcAft>
                <a:spcPts val="1600"/>
              </a:spcAft>
              <a:buNone/>
            </a:pPr>
            <a:r>
              <a:t/>
            </a:r>
            <a:endParaRPr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275550"/>
            <a:ext cx="8520600" cy="788100"/>
          </a:xfrm>
          <a:prstGeom prst="rect">
            <a:avLst/>
          </a:prstGeom>
        </p:spPr>
        <p:txBody>
          <a:bodyPr anchorCtr="0" anchor="t" bIns="91425" lIns="91425" spcFirstLastPara="1" rIns="91425" wrap="square" tIns="91425">
            <a:noAutofit/>
          </a:bodyPr>
          <a:lstStyle/>
          <a:p>
            <a:pPr indent="0" lvl="0" marL="0" rtl="0" algn="ctr">
              <a:lnSpc>
                <a:spcPct val="110000"/>
              </a:lnSpc>
              <a:spcBef>
                <a:spcPts val="0"/>
              </a:spcBef>
              <a:spcAft>
                <a:spcPts val="1700"/>
              </a:spcAft>
              <a:buClr>
                <a:schemeClr val="dk1"/>
              </a:buClr>
              <a:buSzPts val="1100"/>
              <a:buFont typeface="Arial"/>
              <a:buNone/>
            </a:pPr>
            <a:r>
              <a:rPr lang="ja">
                <a:solidFill>
                  <a:srgbClr val="000000"/>
                </a:solidFill>
              </a:rPr>
              <a:t>Méthodes et techniques de travail</a:t>
            </a:r>
            <a:endParaRPr>
              <a:solidFill>
                <a:srgbClr val="000000"/>
              </a:solidFill>
            </a:endParaRPr>
          </a:p>
        </p:txBody>
      </p:sp>
      <p:sp>
        <p:nvSpPr>
          <p:cNvPr id="78" name="Google Shape;78;p15"/>
          <p:cNvSpPr txBox="1"/>
          <p:nvPr>
            <p:ph idx="1" type="body"/>
          </p:nvPr>
        </p:nvSpPr>
        <p:spPr>
          <a:xfrm>
            <a:off x="311700" y="757500"/>
            <a:ext cx="8520600" cy="3890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Font typeface="Verdana"/>
              <a:buChar char="-"/>
            </a:pPr>
            <a:r>
              <a:rPr b="1" lang="ja" sz="2200">
                <a:solidFill>
                  <a:schemeClr val="accent3"/>
                </a:solidFill>
                <a:highlight>
                  <a:srgbClr val="FFFFFF"/>
                </a:highlight>
              </a:rPr>
              <a:t>Mode de travail :</a:t>
            </a:r>
            <a:r>
              <a:rPr b="1" lang="ja" sz="2400">
                <a:solidFill>
                  <a:schemeClr val="dk1"/>
                </a:solidFill>
                <a:highlight>
                  <a:srgbClr val="FFFFFF"/>
                </a:highlight>
              </a:rPr>
              <a:t> </a:t>
            </a:r>
            <a:r>
              <a:rPr lang="ja" sz="2000">
                <a:solidFill>
                  <a:srgbClr val="000000"/>
                </a:solidFill>
                <a:highlight>
                  <a:srgbClr val="FFFFFF"/>
                </a:highlight>
                <a:latin typeface="Lora"/>
                <a:ea typeface="Lora"/>
                <a:cs typeface="Lora"/>
                <a:sym typeface="Lora"/>
              </a:rPr>
              <a:t>Travail individuel et collectif</a:t>
            </a:r>
            <a:endParaRPr sz="2000">
              <a:solidFill>
                <a:srgbClr val="000000"/>
              </a:solidFill>
              <a:highlight>
                <a:srgbClr val="FFFFFF"/>
              </a:highlight>
              <a:latin typeface="Lora"/>
              <a:ea typeface="Lora"/>
              <a:cs typeface="Lora"/>
              <a:sym typeface="Lora"/>
            </a:endParaRPr>
          </a:p>
          <a:p>
            <a:pPr indent="-381000" lvl="0" marL="457200" rtl="0" algn="l">
              <a:spcBef>
                <a:spcPts val="0"/>
              </a:spcBef>
              <a:spcAft>
                <a:spcPts val="0"/>
              </a:spcAft>
              <a:buClr>
                <a:srgbClr val="000000"/>
              </a:buClr>
              <a:buSzPts val="2400"/>
              <a:buFont typeface="Verdana"/>
              <a:buChar char="-"/>
            </a:pPr>
            <a:r>
              <a:rPr b="1" lang="ja" sz="2200">
                <a:solidFill>
                  <a:schemeClr val="accent3"/>
                </a:solidFill>
                <a:highlight>
                  <a:srgbClr val="FFFFFF"/>
                </a:highlight>
              </a:rPr>
              <a:t>Lieu</a:t>
            </a:r>
            <a:r>
              <a:rPr lang="ja" sz="2200">
                <a:solidFill>
                  <a:schemeClr val="accent3"/>
                </a:solidFill>
                <a:highlight>
                  <a:srgbClr val="FFFFFF"/>
                </a:highlight>
              </a:rPr>
              <a:t> :</a:t>
            </a:r>
            <a:r>
              <a:rPr lang="ja" sz="2400">
                <a:solidFill>
                  <a:schemeClr val="dk1"/>
                </a:solidFill>
                <a:highlight>
                  <a:srgbClr val="FFFFFF"/>
                </a:highlight>
              </a:rPr>
              <a:t> </a:t>
            </a:r>
            <a:r>
              <a:rPr lang="ja" sz="2000">
                <a:solidFill>
                  <a:srgbClr val="000000"/>
                </a:solidFill>
                <a:highlight>
                  <a:srgbClr val="FFFFFF"/>
                </a:highlight>
                <a:latin typeface="Lora"/>
                <a:ea typeface="Lora"/>
                <a:cs typeface="Lora"/>
                <a:sym typeface="Lora"/>
              </a:rPr>
              <a:t>En classe</a:t>
            </a:r>
            <a:r>
              <a:rPr lang="ja" sz="2400">
                <a:solidFill>
                  <a:srgbClr val="000000"/>
                </a:solidFill>
                <a:highlight>
                  <a:srgbClr val="FFFFFF"/>
                </a:highlight>
              </a:rPr>
              <a:t> </a:t>
            </a:r>
            <a:endParaRPr sz="2400">
              <a:solidFill>
                <a:srgbClr val="000000"/>
              </a:solidFill>
              <a:highlight>
                <a:srgbClr val="FFFFFF"/>
              </a:highlight>
            </a:endParaRPr>
          </a:p>
          <a:p>
            <a:pPr indent="-381000" lvl="0" marL="457200" rtl="0" algn="l">
              <a:spcBef>
                <a:spcPts val="0"/>
              </a:spcBef>
              <a:spcAft>
                <a:spcPts val="0"/>
              </a:spcAft>
              <a:buClr>
                <a:srgbClr val="000000"/>
              </a:buClr>
              <a:buSzPts val="2400"/>
              <a:buFont typeface="Verdana"/>
              <a:buChar char="-"/>
            </a:pPr>
            <a:r>
              <a:rPr b="1" lang="ja" sz="2200">
                <a:solidFill>
                  <a:schemeClr val="accent3"/>
                </a:solidFill>
                <a:highlight>
                  <a:srgbClr val="FFFFFF"/>
                </a:highlight>
              </a:rPr>
              <a:t>Ressources authentiques et fabriqués: </a:t>
            </a:r>
            <a:br>
              <a:rPr b="1" lang="ja" sz="2400">
                <a:highlight>
                  <a:srgbClr val="FFFFFF"/>
                </a:highlight>
              </a:rPr>
            </a:br>
            <a:r>
              <a:rPr lang="ja" sz="2000">
                <a:solidFill>
                  <a:srgbClr val="000000"/>
                </a:solidFill>
                <a:highlight>
                  <a:srgbClr val="FFFFFF"/>
                </a:highlight>
                <a:latin typeface="Lora"/>
                <a:ea typeface="Lora"/>
                <a:cs typeface="Lora"/>
                <a:sym typeface="Lora"/>
              </a:rPr>
              <a:t>audio, vidéo, sites Internet</a:t>
            </a:r>
            <a:endParaRPr sz="2000">
              <a:solidFill>
                <a:srgbClr val="000000"/>
              </a:solidFill>
              <a:highlight>
                <a:srgbClr val="FFFFFF"/>
              </a:highlight>
              <a:latin typeface="Lora"/>
              <a:ea typeface="Lora"/>
              <a:cs typeface="Lora"/>
              <a:sym typeface="Lora"/>
            </a:endParaRPr>
          </a:p>
          <a:p>
            <a:pPr indent="-381000" lvl="0" marL="457200" rtl="0" algn="l">
              <a:spcBef>
                <a:spcPts val="0"/>
              </a:spcBef>
              <a:spcAft>
                <a:spcPts val="0"/>
              </a:spcAft>
              <a:buClr>
                <a:srgbClr val="000000"/>
              </a:buClr>
              <a:buSzPts val="2400"/>
              <a:buChar char="-"/>
            </a:pPr>
            <a:r>
              <a:rPr b="1" lang="ja" sz="2200">
                <a:solidFill>
                  <a:schemeClr val="accent3"/>
                </a:solidFill>
                <a:highlight>
                  <a:srgbClr val="FFFFFF"/>
                </a:highlight>
              </a:rPr>
              <a:t>Durée:</a:t>
            </a:r>
            <a:r>
              <a:rPr lang="ja" sz="2400">
                <a:solidFill>
                  <a:srgbClr val="000000"/>
                </a:solidFill>
                <a:highlight>
                  <a:srgbClr val="FFFFFF"/>
                </a:highlight>
              </a:rPr>
              <a:t> </a:t>
            </a:r>
            <a:r>
              <a:rPr lang="ja" sz="2000">
                <a:solidFill>
                  <a:srgbClr val="000000"/>
                </a:solidFill>
                <a:highlight>
                  <a:srgbClr val="FFFFFF"/>
                </a:highlight>
                <a:latin typeface="Lora"/>
                <a:ea typeface="Lora"/>
                <a:cs typeface="Lora"/>
                <a:sym typeface="Lora"/>
              </a:rPr>
              <a:t>2h de cours</a:t>
            </a:r>
            <a:endParaRPr sz="2000">
              <a:solidFill>
                <a:srgbClr val="000000"/>
              </a:solidFill>
              <a:highlight>
                <a:srgbClr val="FFFFFF"/>
              </a:highlight>
              <a:latin typeface="Lora"/>
              <a:ea typeface="Lora"/>
              <a:cs typeface="Lora"/>
              <a:sym typeface="Lora"/>
            </a:endParaRPr>
          </a:p>
          <a:p>
            <a:pPr indent="-381000" lvl="0" marL="457200" rtl="0" algn="l">
              <a:spcBef>
                <a:spcPts val="0"/>
              </a:spcBef>
              <a:spcAft>
                <a:spcPts val="0"/>
              </a:spcAft>
              <a:buClr>
                <a:srgbClr val="000000"/>
              </a:buClr>
              <a:buSzPts val="2400"/>
              <a:buFont typeface="Verdana"/>
              <a:buChar char="-"/>
            </a:pPr>
            <a:r>
              <a:rPr b="1" lang="ja" sz="2200">
                <a:solidFill>
                  <a:schemeClr val="accent3"/>
                </a:solidFill>
                <a:highlight>
                  <a:srgbClr val="FFFFFF"/>
                </a:highlight>
              </a:rPr>
              <a:t>Public cible :</a:t>
            </a:r>
            <a:br>
              <a:rPr b="1" lang="ja" sz="2400">
                <a:solidFill>
                  <a:srgbClr val="494947"/>
                </a:solidFill>
                <a:highlight>
                  <a:srgbClr val="FFFFFF"/>
                </a:highlight>
              </a:rPr>
            </a:br>
            <a:r>
              <a:rPr lang="ja" sz="2400">
                <a:solidFill>
                  <a:srgbClr val="494947"/>
                </a:solidFill>
                <a:highlight>
                  <a:srgbClr val="FFFFFF"/>
                </a:highlight>
              </a:rPr>
              <a:t> </a:t>
            </a:r>
            <a:r>
              <a:rPr lang="ja" sz="2000">
                <a:solidFill>
                  <a:srgbClr val="494947"/>
                </a:solidFill>
              </a:rPr>
              <a:t>des futurs enseignants du français langue maternelle (en master)</a:t>
            </a:r>
            <a:endParaRPr b="1" sz="2000">
              <a:solidFill>
                <a:srgbClr val="494947"/>
              </a:solidFill>
              <a:highlight>
                <a:srgbClr val="FFFFFF"/>
              </a:highlight>
            </a:endParaRPr>
          </a:p>
          <a:p>
            <a:pPr indent="-381000" lvl="0" marL="457200" rtl="0" algn="l">
              <a:spcBef>
                <a:spcPts val="0"/>
              </a:spcBef>
              <a:spcAft>
                <a:spcPts val="0"/>
              </a:spcAft>
              <a:buClr>
                <a:srgbClr val="000000"/>
              </a:buClr>
              <a:buSzPts val="2400"/>
              <a:buChar char="-"/>
            </a:pPr>
            <a:r>
              <a:rPr b="1" lang="ja" sz="2200">
                <a:solidFill>
                  <a:schemeClr val="accent3"/>
                </a:solidFill>
                <a:highlight>
                  <a:srgbClr val="FFFFFF"/>
                </a:highlight>
              </a:rPr>
              <a:t>Tâche finale :</a:t>
            </a:r>
            <a:r>
              <a:rPr b="1" lang="ja" sz="2200">
                <a:solidFill>
                  <a:srgbClr val="000000"/>
                </a:solidFill>
                <a:highlight>
                  <a:srgbClr val="FFFFFF"/>
                </a:highlight>
              </a:rPr>
              <a:t> </a:t>
            </a:r>
            <a:r>
              <a:rPr lang="ja" sz="2000">
                <a:solidFill>
                  <a:srgbClr val="000000"/>
                </a:solidFill>
                <a:highlight>
                  <a:srgbClr val="FFFFFF"/>
                </a:highlight>
                <a:latin typeface="Lora"/>
                <a:ea typeface="Lora"/>
                <a:cs typeface="Lora"/>
                <a:sym typeface="Lora"/>
              </a:rPr>
              <a:t>Dossier en groupe “</a:t>
            </a:r>
            <a:r>
              <a:rPr lang="ja" sz="2000">
                <a:solidFill>
                  <a:srgbClr val="000000"/>
                </a:solidFill>
                <a:latin typeface="Lora"/>
                <a:ea typeface="Lora"/>
                <a:cs typeface="Lora"/>
                <a:sym typeface="Lora"/>
              </a:rPr>
              <a:t>La construction d’une unité didactique sur l’IC en prenant une ou plusieurs activités langagières</a:t>
            </a:r>
            <a:endParaRPr sz="2000">
              <a:solidFill>
                <a:srgbClr val="000000"/>
              </a:solidFill>
              <a:highlight>
                <a:srgbClr val="FFFFFF"/>
              </a:highlight>
              <a:latin typeface="Lora"/>
              <a:ea typeface="Lora"/>
              <a:cs typeface="Lora"/>
              <a:sym typeface="Lora"/>
            </a:endParaRPr>
          </a:p>
          <a:p>
            <a:pPr indent="0" lvl="0" marL="0" rtl="0" algn="l">
              <a:spcBef>
                <a:spcPts val="1600"/>
              </a:spcBef>
              <a:spcAft>
                <a:spcPts val="1600"/>
              </a:spcAft>
              <a:buNone/>
            </a:pPr>
            <a:r>
              <a:t/>
            </a:r>
            <a:endParaRPr sz="2400">
              <a:solidFill>
                <a:srgbClr val="494947"/>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1228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Activités Langagières</a:t>
            </a:r>
            <a:endParaRPr>
              <a:solidFill>
                <a:srgbClr val="000000"/>
              </a:solidFill>
            </a:endParaRPr>
          </a:p>
        </p:txBody>
      </p:sp>
      <p:sp>
        <p:nvSpPr>
          <p:cNvPr id="84" name="Google Shape;84;p16"/>
          <p:cNvSpPr txBox="1"/>
          <p:nvPr>
            <p:ph idx="1" type="body"/>
          </p:nvPr>
        </p:nvSpPr>
        <p:spPr>
          <a:xfrm>
            <a:off x="311700" y="1075900"/>
            <a:ext cx="8762400" cy="3861600"/>
          </a:xfrm>
          <a:prstGeom prst="rect">
            <a:avLst/>
          </a:prstGeom>
        </p:spPr>
        <p:txBody>
          <a:bodyPr anchorCtr="0" anchor="t" bIns="91425" lIns="91425" spcFirstLastPara="1" rIns="91425" wrap="square" tIns="91425">
            <a:noAutofit/>
          </a:bodyPr>
          <a:lstStyle/>
          <a:p>
            <a:pPr indent="-381000" lvl="0" marL="914400" rtl="0" algn="l">
              <a:spcBef>
                <a:spcPts val="0"/>
              </a:spcBef>
              <a:spcAft>
                <a:spcPts val="0"/>
              </a:spcAft>
              <a:buClr>
                <a:srgbClr val="000000"/>
              </a:buClr>
              <a:buSzPts val="2400"/>
              <a:buChar char="-"/>
            </a:pPr>
            <a:r>
              <a:rPr lang="ja" sz="2400">
                <a:solidFill>
                  <a:srgbClr val="000000"/>
                </a:solidFill>
              </a:rPr>
              <a:t>Compréhension orale</a:t>
            </a:r>
            <a:endParaRPr sz="2400">
              <a:solidFill>
                <a:srgbClr val="000000"/>
              </a:solidFill>
            </a:endParaRPr>
          </a:p>
          <a:p>
            <a:pPr indent="-381000" lvl="0" marL="914400" rtl="0" algn="l">
              <a:spcBef>
                <a:spcPts val="0"/>
              </a:spcBef>
              <a:spcAft>
                <a:spcPts val="0"/>
              </a:spcAft>
              <a:buClr>
                <a:srgbClr val="000000"/>
              </a:buClr>
              <a:buSzPts val="2400"/>
              <a:buChar char="-"/>
            </a:pPr>
            <a:r>
              <a:rPr lang="ja" sz="2400">
                <a:solidFill>
                  <a:srgbClr val="000000"/>
                </a:solidFill>
              </a:rPr>
              <a:t>Production orale</a:t>
            </a:r>
            <a:endParaRPr sz="2400">
              <a:solidFill>
                <a:srgbClr val="000000"/>
              </a:solidFill>
            </a:endParaRPr>
          </a:p>
          <a:p>
            <a:pPr indent="-381000" lvl="0" marL="914400" rtl="0" algn="l">
              <a:spcBef>
                <a:spcPts val="0"/>
              </a:spcBef>
              <a:spcAft>
                <a:spcPts val="0"/>
              </a:spcAft>
              <a:buClr>
                <a:srgbClr val="000000"/>
              </a:buClr>
              <a:buSzPts val="2400"/>
              <a:buChar char="-"/>
            </a:pPr>
            <a:r>
              <a:rPr lang="ja" sz="2400">
                <a:solidFill>
                  <a:srgbClr val="000000"/>
                </a:solidFill>
              </a:rPr>
              <a:t>Compréhension écrite</a:t>
            </a:r>
            <a:endParaRPr sz="2400">
              <a:solidFill>
                <a:srgbClr val="000000"/>
              </a:solidFill>
            </a:endParaRPr>
          </a:p>
          <a:p>
            <a:pPr indent="-381000" lvl="0" marL="914400" rtl="0" algn="l">
              <a:spcBef>
                <a:spcPts val="0"/>
              </a:spcBef>
              <a:spcAft>
                <a:spcPts val="0"/>
              </a:spcAft>
              <a:buClr>
                <a:srgbClr val="000000"/>
              </a:buClr>
              <a:buSzPts val="2400"/>
              <a:buChar char="-"/>
            </a:pPr>
            <a:r>
              <a:rPr lang="ja" sz="2400">
                <a:solidFill>
                  <a:srgbClr val="000000"/>
                </a:solidFill>
              </a:rPr>
              <a:t>Production écrite</a:t>
            </a:r>
            <a:endParaRPr sz="2400">
              <a:solidFill>
                <a:srgbClr val="000000"/>
              </a:solidFill>
            </a:endParaRPr>
          </a:p>
          <a:p>
            <a:pPr indent="0" lvl="0" marL="0" rtl="0" algn="l">
              <a:spcBef>
                <a:spcPts val="1600"/>
              </a:spcBef>
              <a:spcAft>
                <a:spcPts val="160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116350"/>
            <a:ext cx="85206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Plan du cours</a:t>
            </a:r>
            <a:endParaRPr>
              <a:solidFill>
                <a:srgbClr val="000000"/>
              </a:solidFill>
            </a:endParaRPr>
          </a:p>
        </p:txBody>
      </p:sp>
      <p:sp>
        <p:nvSpPr>
          <p:cNvPr id="90" name="Google Shape;90;p17"/>
          <p:cNvSpPr txBox="1"/>
          <p:nvPr>
            <p:ph idx="1" type="body"/>
          </p:nvPr>
        </p:nvSpPr>
        <p:spPr>
          <a:xfrm>
            <a:off x="311700" y="647100"/>
            <a:ext cx="8520600" cy="384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ja" sz="2400" u="sng">
                <a:solidFill>
                  <a:schemeClr val="accent3"/>
                </a:solidFill>
              </a:rPr>
              <a:t>Activité 1</a:t>
            </a:r>
            <a:r>
              <a:rPr b="1" lang="ja" sz="2400">
                <a:solidFill>
                  <a:schemeClr val="accent3"/>
                </a:solidFill>
              </a:rPr>
              <a:t> : </a:t>
            </a:r>
            <a:br>
              <a:rPr lang="ja" sz="2400"/>
            </a:br>
            <a:r>
              <a:rPr lang="ja" sz="2400"/>
              <a:t>	</a:t>
            </a:r>
            <a:r>
              <a:rPr lang="ja" sz="2400">
                <a:solidFill>
                  <a:srgbClr val="000000"/>
                </a:solidFill>
              </a:rPr>
              <a:t>Place de l’intercompréhension dans l’enseignement </a:t>
            </a:r>
            <a:br>
              <a:rPr lang="ja" sz="2400">
                <a:solidFill>
                  <a:srgbClr val="000000"/>
                </a:solidFill>
              </a:rPr>
            </a:br>
            <a:r>
              <a:rPr lang="ja" sz="2400">
                <a:solidFill>
                  <a:srgbClr val="000000"/>
                </a:solidFill>
              </a:rPr>
              <a:t>	des langues</a:t>
            </a:r>
            <a:endParaRPr sz="2400">
              <a:solidFill>
                <a:srgbClr val="000000"/>
              </a:solidFill>
            </a:endParaRPr>
          </a:p>
          <a:p>
            <a:pPr indent="0" lvl="0" marL="0" rtl="0" algn="l">
              <a:spcBef>
                <a:spcPts val="1600"/>
              </a:spcBef>
              <a:spcAft>
                <a:spcPts val="0"/>
              </a:spcAft>
              <a:buNone/>
            </a:pPr>
            <a:r>
              <a:rPr b="1" lang="ja" sz="2400" u="sng">
                <a:solidFill>
                  <a:schemeClr val="accent3"/>
                </a:solidFill>
              </a:rPr>
              <a:t>Activité 2</a:t>
            </a:r>
            <a:r>
              <a:rPr b="1" lang="ja" sz="2400">
                <a:solidFill>
                  <a:schemeClr val="accent3"/>
                </a:solidFill>
              </a:rPr>
              <a:t> : </a:t>
            </a:r>
            <a:br>
              <a:rPr lang="ja" sz="2400"/>
            </a:br>
            <a:r>
              <a:rPr lang="ja" sz="2400"/>
              <a:t>	</a:t>
            </a:r>
            <a:r>
              <a:rPr lang="ja" sz="2400">
                <a:solidFill>
                  <a:srgbClr val="000000"/>
                </a:solidFill>
              </a:rPr>
              <a:t>Présentation des sites</a:t>
            </a:r>
            <a:endParaRPr sz="2400">
              <a:solidFill>
                <a:srgbClr val="000000"/>
              </a:solidFill>
            </a:endParaRPr>
          </a:p>
          <a:p>
            <a:pPr indent="0" lvl="0" marL="0" rtl="0" algn="l">
              <a:spcBef>
                <a:spcPts val="1600"/>
              </a:spcBef>
              <a:spcAft>
                <a:spcPts val="0"/>
              </a:spcAft>
              <a:buNone/>
            </a:pPr>
            <a:r>
              <a:rPr b="1" lang="ja" sz="2400" u="sng">
                <a:solidFill>
                  <a:schemeClr val="accent3"/>
                </a:solidFill>
              </a:rPr>
              <a:t>Activité 3</a:t>
            </a:r>
            <a:r>
              <a:rPr b="1" lang="ja" sz="2400">
                <a:solidFill>
                  <a:schemeClr val="accent3"/>
                </a:solidFill>
              </a:rPr>
              <a:t> : </a:t>
            </a:r>
            <a:br>
              <a:rPr lang="ja" sz="2400"/>
            </a:br>
            <a:r>
              <a:rPr lang="ja" sz="2400"/>
              <a:t>	</a:t>
            </a:r>
            <a:r>
              <a:rPr lang="ja" sz="2400">
                <a:solidFill>
                  <a:srgbClr val="000000"/>
                </a:solidFill>
              </a:rPr>
              <a:t>Exemples d’exercices</a:t>
            </a:r>
            <a:endParaRPr sz="2400">
              <a:solidFill>
                <a:srgbClr val="000000"/>
              </a:solidFill>
            </a:endParaRPr>
          </a:p>
          <a:p>
            <a:pPr indent="0" lvl="0" marL="0" rtl="0" algn="l">
              <a:spcBef>
                <a:spcPts val="1600"/>
              </a:spcBef>
              <a:spcAft>
                <a:spcPts val="1600"/>
              </a:spcAft>
              <a:buNone/>
            </a:pPr>
            <a:r>
              <a:rPr b="1" lang="ja" sz="2400" u="sng">
                <a:solidFill>
                  <a:schemeClr val="accent3"/>
                </a:solidFill>
              </a:rPr>
              <a:t>Activité 4</a:t>
            </a:r>
            <a:r>
              <a:rPr b="1" lang="ja" sz="2400">
                <a:solidFill>
                  <a:schemeClr val="accent3"/>
                </a:solidFill>
              </a:rPr>
              <a:t> : </a:t>
            </a:r>
            <a:br>
              <a:rPr lang="ja" sz="2400"/>
            </a:br>
            <a:r>
              <a:rPr lang="ja" sz="2400"/>
              <a:t>	</a:t>
            </a:r>
            <a:r>
              <a:rPr lang="ja" sz="2400">
                <a:solidFill>
                  <a:srgbClr val="000000"/>
                </a:solidFill>
              </a:rPr>
              <a:t>Mise en pratique </a:t>
            </a:r>
            <a:endParaRPr sz="24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418850" y="1527300"/>
            <a:ext cx="8520600" cy="208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Activité 1 :</a:t>
            </a:r>
            <a:endParaRPr>
              <a:solidFill>
                <a:srgbClr val="000000"/>
              </a:solidFill>
            </a:endParaRPr>
          </a:p>
          <a:p>
            <a:pPr indent="0" lvl="0" marL="0" rtl="0" algn="ctr">
              <a:spcBef>
                <a:spcPts val="0"/>
              </a:spcBef>
              <a:spcAft>
                <a:spcPts val="0"/>
              </a:spcAft>
              <a:buNone/>
            </a:pPr>
            <a:r>
              <a:rPr lang="ja">
                <a:solidFill>
                  <a:schemeClr val="accent3"/>
                </a:solidFill>
              </a:rPr>
              <a:t>Place de l’Intercompréhension dans l’enseignement des langues</a:t>
            </a:r>
            <a:endParaRPr>
              <a:solidFill>
                <a:schemeClr val="accent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144475"/>
            <a:ext cx="8520600" cy="79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Qu’est-ce que l’intercompréhension ?</a:t>
            </a:r>
            <a:endParaRPr>
              <a:solidFill>
                <a:srgbClr val="000000"/>
              </a:solidFill>
            </a:endParaRPr>
          </a:p>
        </p:txBody>
      </p:sp>
      <p:sp>
        <p:nvSpPr>
          <p:cNvPr id="101" name="Google Shape;101;p19"/>
          <p:cNvSpPr txBox="1"/>
          <p:nvPr>
            <p:ph idx="1" type="body"/>
          </p:nvPr>
        </p:nvSpPr>
        <p:spPr>
          <a:xfrm>
            <a:off x="227775" y="9397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ja" sz="2400">
                <a:solidFill>
                  <a:srgbClr val="000000"/>
                </a:solidFill>
              </a:rPr>
              <a:t>Exemple</a:t>
            </a:r>
            <a:r>
              <a:rPr lang="ja" sz="2400"/>
              <a:t> : </a:t>
            </a:r>
            <a:endParaRPr sz="2400"/>
          </a:p>
          <a:p>
            <a:pPr indent="457200" lvl="0" marL="0" rtl="0" algn="l">
              <a:spcBef>
                <a:spcPts val="0"/>
              </a:spcBef>
              <a:spcAft>
                <a:spcPts val="0"/>
              </a:spcAft>
              <a:buNone/>
            </a:pPr>
            <a:r>
              <a:t/>
            </a:r>
            <a:endParaRPr sz="2400"/>
          </a:p>
          <a:p>
            <a:pPr indent="457200" lvl="0" marL="0" rtl="0" algn="l">
              <a:spcBef>
                <a:spcPts val="0"/>
              </a:spcBef>
              <a:spcAft>
                <a:spcPts val="0"/>
              </a:spcAft>
              <a:buNone/>
            </a:pPr>
            <a:r>
              <a:t/>
            </a:r>
            <a:endParaRPr sz="2400"/>
          </a:p>
          <a:p>
            <a:pPr indent="457200" lvl="0" marL="0" rtl="0" algn="l">
              <a:spcBef>
                <a:spcPts val="0"/>
              </a:spcBef>
              <a:spcAft>
                <a:spcPts val="0"/>
              </a:spcAft>
              <a:buNone/>
            </a:pPr>
            <a:r>
              <a:t/>
            </a:r>
            <a:endParaRPr sz="2400"/>
          </a:p>
          <a:p>
            <a:pPr indent="457200" lvl="0" marL="0" rtl="0" algn="l">
              <a:spcBef>
                <a:spcPts val="0"/>
              </a:spcBef>
              <a:spcAft>
                <a:spcPts val="0"/>
              </a:spcAft>
              <a:buNone/>
            </a:pPr>
            <a:r>
              <a:t/>
            </a:r>
            <a:endParaRPr sz="2400"/>
          </a:p>
          <a:p>
            <a:pPr indent="457200" lvl="0" marL="0" rtl="0" algn="l">
              <a:spcBef>
                <a:spcPts val="0"/>
              </a:spcBef>
              <a:spcAft>
                <a:spcPts val="0"/>
              </a:spcAft>
              <a:buNone/>
            </a:pPr>
            <a:r>
              <a:rPr lang="ja" sz="2400">
                <a:solidFill>
                  <a:srgbClr val="000000"/>
                </a:solidFill>
              </a:rPr>
              <a:t>Arrivez-vous à comprendre ? </a:t>
            </a:r>
            <a:endParaRPr sz="2400">
              <a:solidFill>
                <a:srgbClr val="000000"/>
              </a:solidFill>
            </a:endParaRPr>
          </a:p>
        </p:txBody>
      </p:sp>
      <p:pic>
        <p:nvPicPr>
          <p:cNvPr id="102" name="Google Shape;102;p19"/>
          <p:cNvPicPr preferRelativeResize="0"/>
          <p:nvPr/>
        </p:nvPicPr>
        <p:blipFill rotWithShape="1">
          <a:blip r:embed="rId3">
            <a:alphaModFix/>
          </a:blip>
          <a:srcRect b="21182" l="0" r="0" t="22985"/>
          <a:stretch/>
        </p:blipFill>
        <p:spPr>
          <a:xfrm>
            <a:off x="3356125" y="3566775"/>
            <a:ext cx="2263900" cy="1263950"/>
          </a:xfrm>
          <a:prstGeom prst="rect">
            <a:avLst/>
          </a:prstGeom>
          <a:noFill/>
          <a:ln>
            <a:noFill/>
          </a:ln>
        </p:spPr>
      </p:pic>
      <p:sp>
        <p:nvSpPr>
          <p:cNvPr id="103" name="Google Shape;103;p19"/>
          <p:cNvSpPr/>
          <p:nvPr/>
        </p:nvSpPr>
        <p:spPr>
          <a:xfrm>
            <a:off x="488025" y="1530800"/>
            <a:ext cx="3898800" cy="1263900"/>
          </a:xfrm>
          <a:prstGeom prst="wedgeRoundRectCallout">
            <a:avLst>
              <a:gd fmla="val -199" name="adj1"/>
              <a:gd fmla="val 82815" name="adj2"/>
              <a:gd fmla="val 0" name="adj3"/>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ja" sz="2400">
                <a:solidFill>
                  <a:schemeClr val="accent3"/>
                </a:solidFill>
                <a:latin typeface="Open Sans"/>
                <a:ea typeface="Open Sans"/>
                <a:cs typeface="Open Sans"/>
                <a:sym typeface="Open Sans"/>
              </a:rPr>
              <a:t>Es importante pensar </a:t>
            </a:r>
            <a:endParaRPr b="1" sz="2400">
              <a:solidFill>
                <a:schemeClr val="accent3"/>
              </a:solidFill>
              <a:latin typeface="Open Sans"/>
              <a:ea typeface="Open Sans"/>
              <a:cs typeface="Open Sans"/>
              <a:sym typeface="Open Sans"/>
            </a:endParaRPr>
          </a:p>
          <a:p>
            <a:pPr indent="0" lvl="0" marL="0" rtl="0" algn="l">
              <a:lnSpc>
                <a:spcPct val="115000"/>
              </a:lnSpc>
              <a:spcBef>
                <a:spcPts val="0"/>
              </a:spcBef>
              <a:spcAft>
                <a:spcPts val="0"/>
              </a:spcAft>
              <a:buNone/>
            </a:pPr>
            <a:r>
              <a:rPr b="1" lang="ja" sz="2400">
                <a:solidFill>
                  <a:schemeClr val="accent3"/>
                </a:solidFill>
                <a:latin typeface="Open Sans"/>
                <a:ea typeface="Open Sans"/>
                <a:cs typeface="Open Sans"/>
                <a:sym typeface="Open Sans"/>
              </a:rPr>
              <a:t>en el futuro !</a:t>
            </a:r>
            <a:endParaRPr b="1">
              <a:solidFill>
                <a:schemeClr val="accent3"/>
              </a:solidFill>
            </a:endParaRPr>
          </a:p>
        </p:txBody>
      </p:sp>
      <p:sp>
        <p:nvSpPr>
          <p:cNvPr id="104" name="Google Shape;104;p19"/>
          <p:cNvSpPr/>
          <p:nvPr/>
        </p:nvSpPr>
        <p:spPr>
          <a:xfrm>
            <a:off x="4772075" y="1530800"/>
            <a:ext cx="3976200" cy="1120200"/>
          </a:xfrm>
          <a:prstGeom prst="wedgeRoundRectCallout">
            <a:avLst>
              <a:gd fmla="val -39127" name="adj1"/>
              <a:gd fmla="val 102065" name="adj2"/>
              <a:gd fmla="val 0" name="adj3"/>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ja" sz="2400">
                <a:solidFill>
                  <a:schemeClr val="accent3"/>
                </a:solidFill>
                <a:latin typeface="Open Sans"/>
                <a:ea typeface="Open Sans"/>
                <a:cs typeface="Open Sans"/>
                <a:sym typeface="Open Sans"/>
              </a:rPr>
              <a:t>Sim, é importante pensar no futuro</a:t>
            </a:r>
            <a:endParaRPr b="1">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116925"/>
            <a:ext cx="85206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a:solidFill>
                  <a:srgbClr val="000000"/>
                </a:solidFill>
              </a:rPr>
              <a:t>L</a:t>
            </a:r>
            <a:r>
              <a:rPr lang="ja">
                <a:solidFill>
                  <a:srgbClr val="000000"/>
                </a:solidFill>
              </a:rPr>
              <a:t>’intercompréhension</a:t>
            </a:r>
            <a:endParaRPr>
              <a:solidFill>
                <a:srgbClr val="000000"/>
              </a:solidFill>
            </a:endParaRPr>
          </a:p>
        </p:txBody>
      </p:sp>
      <p:sp>
        <p:nvSpPr>
          <p:cNvPr id="110" name="Google Shape;110;p20"/>
          <p:cNvSpPr txBox="1"/>
          <p:nvPr>
            <p:ph idx="1" type="body"/>
          </p:nvPr>
        </p:nvSpPr>
        <p:spPr>
          <a:xfrm>
            <a:off x="311700" y="948225"/>
            <a:ext cx="8520600" cy="674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ja" sz="2200"/>
              <a:t>Compréhension mutuelle grâce à la proximité des langues</a:t>
            </a:r>
            <a:r>
              <a:rPr lang="ja" sz="2400"/>
              <a:t> </a:t>
            </a:r>
            <a:endParaRPr sz="2400"/>
          </a:p>
        </p:txBody>
      </p:sp>
      <p:sp>
        <p:nvSpPr>
          <p:cNvPr id="111" name="Google Shape;111;p20"/>
          <p:cNvSpPr txBox="1"/>
          <p:nvPr>
            <p:ph type="title"/>
          </p:nvPr>
        </p:nvSpPr>
        <p:spPr>
          <a:xfrm>
            <a:off x="311700" y="1754200"/>
            <a:ext cx="85206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000000"/>
                </a:solidFill>
              </a:rPr>
              <a:t>Appliquée à l’enseignement des langues</a:t>
            </a:r>
            <a:r>
              <a:rPr lang="ja"/>
              <a:t> </a:t>
            </a:r>
            <a:endParaRPr/>
          </a:p>
        </p:txBody>
      </p:sp>
      <p:sp>
        <p:nvSpPr>
          <p:cNvPr id="112" name="Google Shape;112;p20"/>
          <p:cNvSpPr txBox="1"/>
          <p:nvPr>
            <p:ph idx="1" type="body"/>
          </p:nvPr>
        </p:nvSpPr>
        <p:spPr>
          <a:xfrm>
            <a:off x="311700" y="2560175"/>
            <a:ext cx="8520600" cy="216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Objectifs : </a:t>
            </a:r>
            <a:endParaRPr sz="2400"/>
          </a:p>
          <a:p>
            <a:pPr indent="-368300" lvl="0" marL="457200" rtl="0" algn="l">
              <a:spcBef>
                <a:spcPts val="1600"/>
              </a:spcBef>
              <a:spcAft>
                <a:spcPts val="0"/>
              </a:spcAft>
              <a:buSzPts val="2200"/>
              <a:buChar char="-"/>
            </a:pPr>
            <a:r>
              <a:rPr lang="ja" sz="2200"/>
              <a:t>De développer chez les apprenants des stratégies de compréhension.</a:t>
            </a:r>
            <a:endParaRPr sz="2200"/>
          </a:p>
          <a:p>
            <a:pPr indent="-368300" lvl="0" marL="457200" rtl="0" algn="l">
              <a:spcBef>
                <a:spcPts val="0"/>
              </a:spcBef>
              <a:spcAft>
                <a:spcPts val="0"/>
              </a:spcAft>
              <a:buSzPts val="2200"/>
              <a:buChar char="-"/>
            </a:pPr>
            <a:r>
              <a:rPr lang="ja" sz="2200"/>
              <a:t>Immersion rapide et comparative dans les langues.</a:t>
            </a:r>
            <a:endParaRPr sz="2200"/>
          </a:p>
          <a:p>
            <a:pPr indent="0" lvl="0" marL="0" rtl="0" algn="l">
              <a:spcBef>
                <a:spcPts val="1600"/>
              </a:spcBef>
              <a:spcAft>
                <a:spcPts val="1600"/>
              </a:spcAft>
              <a:buNone/>
            </a:pPr>
            <a:r>
              <a:t/>
            </a:r>
            <a:endParaRPr sz="2200"/>
          </a:p>
        </p:txBody>
      </p:sp>
      <p:cxnSp>
        <p:nvCxnSpPr>
          <p:cNvPr id="113" name="Google Shape;113;p20"/>
          <p:cNvCxnSpPr/>
          <p:nvPr/>
        </p:nvCxnSpPr>
        <p:spPr>
          <a:xfrm>
            <a:off x="278100" y="1738900"/>
            <a:ext cx="8587800" cy="3060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a:solidFill>
                  <a:srgbClr val="000000"/>
                </a:solidFill>
              </a:rPr>
              <a:t>P</a:t>
            </a:r>
            <a:r>
              <a:rPr lang="ja">
                <a:solidFill>
                  <a:srgbClr val="000000"/>
                </a:solidFill>
              </a:rPr>
              <a:t>ourquoi l’IC pour l’enseignement du FLM?</a:t>
            </a:r>
            <a:endParaRPr>
              <a:solidFill>
                <a:srgbClr val="000000"/>
              </a:solidFill>
            </a:endParaRPr>
          </a:p>
        </p:txBody>
      </p:sp>
      <p:sp>
        <p:nvSpPr>
          <p:cNvPr id="119" name="Google Shape;119;p21"/>
          <p:cNvSpPr txBox="1"/>
          <p:nvPr>
            <p:ph idx="1" type="body"/>
          </p:nvPr>
        </p:nvSpPr>
        <p:spPr>
          <a:xfrm>
            <a:off x="0" y="706900"/>
            <a:ext cx="9144000" cy="4436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ja" sz="2400"/>
              <a:t>P</a:t>
            </a:r>
            <a:r>
              <a:rPr lang="ja" sz="2400"/>
              <a:t>our améliorer notre culture des mots français</a:t>
            </a:r>
            <a:br>
              <a:rPr lang="ja" sz="2400"/>
            </a:br>
            <a:r>
              <a:rPr lang="ja"/>
              <a:t>ex : la ressemblance étymologique avec les autres langues</a:t>
            </a:r>
            <a:endParaRPr/>
          </a:p>
          <a:p>
            <a:pPr indent="0" lvl="0" marL="457200" rtl="0" algn="l">
              <a:spcBef>
                <a:spcPts val="1600"/>
              </a:spcBef>
              <a:spcAft>
                <a:spcPts val="0"/>
              </a:spcAft>
              <a:buNone/>
            </a:pPr>
            <a:r>
              <a:t/>
            </a:r>
            <a:endParaRPr sz="1000"/>
          </a:p>
          <a:p>
            <a:pPr indent="-381000" lvl="0" marL="457200" rtl="0" algn="l">
              <a:spcBef>
                <a:spcPts val="1600"/>
              </a:spcBef>
              <a:spcAft>
                <a:spcPts val="0"/>
              </a:spcAft>
              <a:buSzPts val="2400"/>
              <a:buChar char="-"/>
            </a:pPr>
            <a:r>
              <a:rPr lang="ja" sz="2400"/>
              <a:t>Pour mieux comprendre l’utilité de la grammaire et son fonctionnement</a:t>
            </a:r>
            <a:br>
              <a:rPr lang="ja" sz="2400"/>
            </a:br>
            <a:r>
              <a:rPr lang="ja"/>
              <a:t>ex : la ressemblance dans les classification grammaticales </a:t>
            </a:r>
            <a:endParaRPr/>
          </a:p>
          <a:p>
            <a:pPr indent="0" lvl="0" marL="457200" rtl="0" algn="l">
              <a:spcBef>
                <a:spcPts val="1600"/>
              </a:spcBef>
              <a:spcAft>
                <a:spcPts val="0"/>
              </a:spcAft>
              <a:buNone/>
            </a:pPr>
            <a:r>
              <a:t/>
            </a:r>
            <a:endParaRPr sz="1000"/>
          </a:p>
          <a:p>
            <a:pPr indent="-381000" lvl="0" marL="457200" rtl="0" algn="l">
              <a:spcBef>
                <a:spcPts val="1600"/>
              </a:spcBef>
              <a:spcAft>
                <a:spcPts val="0"/>
              </a:spcAft>
              <a:buSzPts val="2400"/>
              <a:buChar char="-"/>
            </a:pPr>
            <a:r>
              <a:rPr lang="ja" sz="2400"/>
              <a:t>Pour une meilleur compréhension des particularités du système phonétique du français</a:t>
            </a:r>
            <a:br>
              <a:rPr lang="ja" sz="2400"/>
            </a:br>
            <a:r>
              <a:rPr lang="ja"/>
              <a:t>ex : les comparaisons des systèmes phonétiques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