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9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9F38025-182F-40C9-A821-F717305DE04C}">
  <a:tblStyle styleId="{19F38025-182F-40C9-A821-F717305DE04C}" styleName="Table_0"/>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768"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4765730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95" name="Shape 95"/>
          <p:cNvSpPr>
            <a:spLocks noGrp="1" noRot="1" noChangeAspect="1"/>
          </p:cNvSpPr>
          <p:nvPr>
            <p:ph type="sldImg" idx="2"/>
          </p:nvPr>
        </p:nvSpPr>
        <p:spPr>
          <a:xfrm>
            <a:off x="108374" y="685175"/>
            <a:ext cx="6641399"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171" name="Shape 171"/>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2" name="Shape 172"/>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190" name="Shape 190"/>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198" name="Shape 198"/>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207" name="Shape 207"/>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08" name="Shape 208"/>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214" name="Shape 214"/>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5" name="Shape 215"/>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222" name="Shape 222"/>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3" name="Shape 223"/>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235" name="Shape 235"/>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4" name="Shape 244"/>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marL="0" marR="0" lvl="0" indent="0" algn="l" rtl="0">
              <a:spcBef>
                <a:spcPts val="0"/>
              </a:spcBef>
              <a:buFont typeface="Arial"/>
              <a:buNone/>
            </a:pPr>
            <a:endParaRPr/>
          </a:p>
        </p:txBody>
      </p:sp>
      <p:sp>
        <p:nvSpPr>
          <p:cNvPr id="245" name="Shape 245"/>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03" name="Shape 103"/>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06" name="Shape 3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23" name="Shape 323"/>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Shape 328"/>
          <p:cNvSpPr txBox="1">
            <a:spLocks noGrp="1"/>
          </p:cNvSpPr>
          <p:nvPr>
            <p:ph type="body" idx="1"/>
          </p:nvPr>
        </p:nvSpPr>
        <p:spPr>
          <a:xfrm>
            <a:off x="685638" y="4343149"/>
            <a:ext cx="5486699" cy="4115100"/>
          </a:xfrm>
          <a:prstGeom prst="rect">
            <a:avLst/>
          </a:prstGeom>
        </p:spPr>
        <p:txBody>
          <a:bodyPr lIns="91425" tIns="91425" rIns="91425" bIns="91425" anchor="ctr" anchorCtr="0">
            <a:noAutofit/>
          </a:bodyPr>
          <a:lstStyle/>
          <a:p>
            <a:pPr>
              <a:spcBef>
                <a:spcPts val="0"/>
              </a:spcBef>
              <a:buNone/>
            </a:pPr>
            <a:endParaRPr/>
          </a:p>
        </p:txBody>
      </p:sp>
      <p:sp>
        <p:nvSpPr>
          <p:cNvPr id="329" name="Shape 3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1" name="Shape 351"/>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it" sz="1800" b="0" i="0" u="none" strike="noStrike" cap="none" baseline="0"/>
              <a:t>Apresentar lista de projetos da bibliografia</a:t>
            </a:r>
          </a:p>
        </p:txBody>
      </p:sp>
      <p:sp>
        <p:nvSpPr>
          <p:cNvPr id="352" name="Shape 352"/>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63" name="Shape 363"/>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70" name="Shape 370"/>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76" name="Shape 376"/>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88" name="Shape 388"/>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395" name="Shape 395"/>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37" name="Shape 437"/>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43" name="Shape 443"/>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49" name="Shape 449"/>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61" name="Shape 461"/>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67" name="Shape 467"/>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73" name="Shape 473"/>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479" name="Shape 479"/>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486" name="Shape 486"/>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17" name="Shape 117"/>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Shape 494"/>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495" name="Shape 495"/>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3" name="Shape 503"/>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514" name="Shape 514"/>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523" name="Shape 523"/>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1" name="Shape 531"/>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9" name="Shape 539"/>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txBox="1">
            <a:spLocks noGrp="1"/>
          </p:cNvSpPr>
          <p:nvPr>
            <p:ph type="body" idx="1"/>
          </p:nvPr>
        </p:nvSpPr>
        <p:spPr>
          <a:xfrm>
            <a:off x="685801" y="4343405"/>
            <a:ext cx="5486410" cy="4114805"/>
          </a:xfrm>
          <a:prstGeom prst="rect">
            <a:avLst/>
          </a:prstGeom>
        </p:spPr>
        <p:txBody>
          <a:bodyPr lIns="91425" tIns="91425" rIns="91425" bIns="91425" anchor="ctr" anchorCtr="0">
            <a:noAutofit/>
          </a:bodyPr>
          <a:lstStyle/>
          <a:p>
            <a:pPr>
              <a:spcBef>
                <a:spcPts val="0"/>
              </a:spcBef>
              <a:buNone/>
            </a:pPr>
            <a:endParaRPr/>
          </a:p>
        </p:txBody>
      </p:sp>
      <p:sp>
        <p:nvSpPr>
          <p:cNvPr id="545" name="Shape 545"/>
          <p:cNvSpPr>
            <a:spLocks noGrp="1" noRot="1" noChangeAspect="1"/>
          </p:cNvSpPr>
          <p:nvPr>
            <p:ph type="sldImg" idx="2"/>
          </p:nvPr>
        </p:nvSpPr>
        <p:spPr>
          <a:xfrm>
            <a:off x="28024" y="685837"/>
            <a:ext cx="6801965"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685801" y="4343405"/>
            <a:ext cx="5486410" cy="4114805"/>
          </a:xfrm>
          <a:prstGeom prst="rect">
            <a:avLst/>
          </a:prstGeom>
        </p:spPr>
        <p:txBody>
          <a:bodyPr lIns="91425" tIns="91425" rIns="91425" bIns="91425" anchor="ctr" anchorCtr="0">
            <a:noAutofit/>
          </a:bodyPr>
          <a:lstStyle/>
          <a:p>
            <a:pPr>
              <a:spcBef>
                <a:spcPts val="0"/>
              </a:spcBef>
              <a:buNone/>
            </a:pPr>
            <a:endParaRPr/>
          </a:p>
        </p:txBody>
      </p:sp>
      <p:sp>
        <p:nvSpPr>
          <p:cNvPr id="551" name="Shape 551"/>
          <p:cNvSpPr>
            <a:spLocks noGrp="1" noRot="1" noChangeAspect="1"/>
          </p:cNvSpPr>
          <p:nvPr>
            <p:ph type="sldImg" idx="2"/>
          </p:nvPr>
        </p:nvSpPr>
        <p:spPr>
          <a:xfrm>
            <a:off x="28024" y="685837"/>
            <a:ext cx="6801965"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txBox="1">
            <a:spLocks noGrp="1"/>
          </p:cNvSpPr>
          <p:nvPr>
            <p:ph type="body" idx="1"/>
          </p:nvPr>
        </p:nvSpPr>
        <p:spPr>
          <a:xfrm>
            <a:off x="685801" y="4343405"/>
            <a:ext cx="5486410" cy="4114805"/>
          </a:xfrm>
          <a:prstGeom prst="rect">
            <a:avLst/>
          </a:prstGeom>
        </p:spPr>
        <p:txBody>
          <a:bodyPr lIns="91425" tIns="91425" rIns="91425" bIns="91425" anchor="ctr" anchorCtr="0">
            <a:noAutofit/>
          </a:bodyPr>
          <a:lstStyle/>
          <a:p>
            <a:pPr>
              <a:spcBef>
                <a:spcPts val="0"/>
              </a:spcBef>
              <a:buNone/>
            </a:pPr>
            <a:endParaRPr/>
          </a:p>
        </p:txBody>
      </p:sp>
      <p:sp>
        <p:nvSpPr>
          <p:cNvPr id="557" name="Shape 557"/>
          <p:cNvSpPr>
            <a:spLocks noGrp="1" noRot="1" noChangeAspect="1"/>
          </p:cNvSpPr>
          <p:nvPr>
            <p:ph type="sldImg" idx="2"/>
          </p:nvPr>
        </p:nvSpPr>
        <p:spPr>
          <a:xfrm>
            <a:off x="28024" y="685837"/>
            <a:ext cx="6801965"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txBox="1">
            <a:spLocks noGrp="1"/>
          </p:cNvSpPr>
          <p:nvPr>
            <p:ph type="body" idx="1"/>
          </p:nvPr>
        </p:nvSpPr>
        <p:spPr>
          <a:xfrm>
            <a:off x="685801" y="4343405"/>
            <a:ext cx="5486410" cy="4114805"/>
          </a:xfrm>
          <a:prstGeom prst="rect">
            <a:avLst/>
          </a:prstGeom>
        </p:spPr>
        <p:txBody>
          <a:bodyPr lIns="91425" tIns="91425" rIns="91425" bIns="91425" anchor="ctr" anchorCtr="0">
            <a:noAutofit/>
          </a:bodyPr>
          <a:lstStyle/>
          <a:p>
            <a:pPr>
              <a:spcBef>
                <a:spcPts val="0"/>
              </a:spcBef>
              <a:buNone/>
            </a:pPr>
            <a:endParaRPr/>
          </a:p>
        </p:txBody>
      </p:sp>
      <p:sp>
        <p:nvSpPr>
          <p:cNvPr id="564" name="Shape 564"/>
          <p:cNvSpPr>
            <a:spLocks noGrp="1" noRot="1" noChangeAspect="1"/>
          </p:cNvSpPr>
          <p:nvPr>
            <p:ph type="sldImg" idx="2"/>
          </p:nvPr>
        </p:nvSpPr>
        <p:spPr>
          <a:xfrm>
            <a:off x="28024" y="685837"/>
            <a:ext cx="6801965"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24" name="Shape 124"/>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685801" y="4343405"/>
            <a:ext cx="5486410" cy="4114805"/>
          </a:xfrm>
          <a:prstGeom prst="rect">
            <a:avLst/>
          </a:prstGeom>
        </p:spPr>
        <p:txBody>
          <a:bodyPr lIns="91425" tIns="91425" rIns="91425" bIns="91425" anchor="ctr" anchorCtr="0">
            <a:noAutofit/>
          </a:bodyPr>
          <a:lstStyle/>
          <a:p>
            <a:pPr>
              <a:spcBef>
                <a:spcPts val="0"/>
              </a:spcBef>
              <a:buNone/>
            </a:pPr>
            <a:endParaRPr/>
          </a:p>
        </p:txBody>
      </p:sp>
      <p:sp>
        <p:nvSpPr>
          <p:cNvPr id="570" name="Shape 570"/>
          <p:cNvSpPr>
            <a:spLocks noGrp="1" noRot="1" noChangeAspect="1"/>
          </p:cNvSpPr>
          <p:nvPr>
            <p:ph type="sldImg" idx="2"/>
          </p:nvPr>
        </p:nvSpPr>
        <p:spPr>
          <a:xfrm>
            <a:off x="28024" y="685837"/>
            <a:ext cx="6801965"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Shape 57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76" name="Shape 5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Shape 586"/>
          <p:cNvSpPr txBox="1">
            <a:spLocks noGrp="1"/>
          </p:cNvSpPr>
          <p:nvPr>
            <p:ph type="body" idx="1"/>
          </p:nvPr>
        </p:nvSpPr>
        <p:spPr>
          <a:xfrm>
            <a:off x="685800" y="4343406"/>
            <a:ext cx="5486359" cy="4114807"/>
          </a:xfrm>
          <a:prstGeom prst="rect">
            <a:avLst/>
          </a:prstGeom>
        </p:spPr>
        <p:txBody>
          <a:bodyPr lIns="91425" tIns="91425" rIns="91425" bIns="91425" anchor="ctr" anchorCtr="0">
            <a:noAutofit/>
          </a:bodyPr>
          <a:lstStyle/>
          <a:p>
            <a:pPr>
              <a:spcBef>
                <a:spcPts val="0"/>
              </a:spcBef>
              <a:buNone/>
            </a:pPr>
            <a:endParaRPr/>
          </a:p>
        </p:txBody>
      </p:sp>
      <p:sp>
        <p:nvSpPr>
          <p:cNvPr id="587" name="Shape 587"/>
          <p:cNvSpPr>
            <a:spLocks noGrp="1" noRot="1" noChangeAspect="1"/>
          </p:cNvSpPr>
          <p:nvPr>
            <p:ph type="sldImg" idx="2"/>
          </p:nvPr>
        </p:nvSpPr>
        <p:spPr>
          <a:xfrm>
            <a:off x="108378" y="685175"/>
            <a:ext cx="6641218" cy="34301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Shape 597"/>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598" name="Shape 598"/>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Shape 60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05" name="Shape 6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Shape 61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1" name="Shape 6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17" name="Shape 6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Shape 662"/>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663" name="Shape 663"/>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Shape 674"/>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675" name="Shape 675"/>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Shape 679"/>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80" name="Shape 6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131" name="Shape 131"/>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2" name="Shape 132"/>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Shape 685"/>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86" name="Shape 6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2" name="Shape 6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Shape 69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98" name="Shape 6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Shape 704"/>
          <p:cNvSpPr txBox="1"/>
          <p:nvPr/>
        </p:nvSpPr>
        <p:spPr>
          <a:xfrm>
            <a:off x="3886200" y="8686800"/>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200" b="0" i="0" u="none" strike="noStrike" cap="none" baseline="0">
                <a:solidFill>
                  <a:srgbClr val="000000"/>
                </a:solidFill>
                <a:latin typeface="Arial"/>
                <a:ea typeface="Arial"/>
                <a:cs typeface="Arial"/>
                <a:sym typeface="Arial"/>
              </a:rPr>
              <a:t>*</a:t>
            </a:r>
          </a:p>
        </p:txBody>
      </p:sp>
      <p:sp>
        <p:nvSpPr>
          <p:cNvPr id="705" name="Shape 70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706" name="Shape 706"/>
          <p:cNvSpPr txBox="1">
            <a:spLocks noGrp="1"/>
          </p:cNvSpPr>
          <p:nvPr>
            <p:ph type="body" idx="1"/>
          </p:nvPr>
        </p:nvSpPr>
        <p:spPr>
          <a:xfrm>
            <a:off x="914400" y="4343400"/>
            <a:ext cx="5029199" cy="4114800"/>
          </a:xfrm>
          <a:prstGeom prst="rect">
            <a:avLst/>
          </a:prstGeom>
          <a:noFill/>
          <a:ln>
            <a:noFill/>
          </a:ln>
        </p:spPr>
        <p:txBody>
          <a:bodyPr lIns="90000" tIns="46800" rIns="90000" bIns="46800" anchor="ctr" anchorCtr="0">
            <a:noAutofit/>
          </a:bodyPr>
          <a:lstStyle/>
          <a:p>
            <a:pPr>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2" name="Shape 7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19" name="Shape 7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Shape 726"/>
          <p:cNvSpPr txBox="1"/>
          <p:nvPr/>
        </p:nvSpPr>
        <p:spPr>
          <a:xfrm>
            <a:off x="3886200" y="8686800"/>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200" b="0" i="0" u="none" strike="noStrike" cap="none" baseline="0">
                <a:solidFill>
                  <a:srgbClr val="000000"/>
                </a:solidFill>
                <a:latin typeface="Arial"/>
                <a:ea typeface="Arial"/>
                <a:cs typeface="Arial"/>
                <a:sym typeface="Arial"/>
              </a:rPr>
              <a:t>*</a:t>
            </a:r>
          </a:p>
        </p:txBody>
      </p:sp>
      <p:sp>
        <p:nvSpPr>
          <p:cNvPr id="727" name="Shape 727"/>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728" name="Shape 728"/>
          <p:cNvSpPr txBox="1">
            <a:spLocks noGrp="1"/>
          </p:cNvSpPr>
          <p:nvPr>
            <p:ph type="body" idx="1"/>
          </p:nvPr>
        </p:nvSpPr>
        <p:spPr>
          <a:xfrm>
            <a:off x="914400" y="4343400"/>
            <a:ext cx="5029199" cy="4114800"/>
          </a:xfrm>
          <a:prstGeom prst="rect">
            <a:avLst/>
          </a:prstGeom>
          <a:noFill/>
          <a:ln>
            <a:noFill/>
          </a:ln>
        </p:spPr>
        <p:txBody>
          <a:bodyPr lIns="90000" tIns="46800" rIns="90000" bIns="46800" anchor="ctr" anchorCtr="0">
            <a:noAutofit/>
          </a:bodyPr>
          <a:lstStyle/>
          <a:p>
            <a:pPr>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Shape 734"/>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35" name="Shape 7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1" name="Shape 7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Shape 74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48" name="Shape 7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142" name="Shape 142"/>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3" name="Shape 143"/>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Shape 75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54" name="Shape 7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Shape 759"/>
          <p:cNvSpPr txBox="1"/>
          <p:nvPr/>
        </p:nvSpPr>
        <p:spPr>
          <a:xfrm>
            <a:off x="3886200" y="8686800"/>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200" b="0" i="0" u="none" strike="noStrike" cap="none" baseline="0">
                <a:solidFill>
                  <a:srgbClr val="000000"/>
                </a:solidFill>
                <a:latin typeface="Arial"/>
                <a:ea typeface="Arial"/>
                <a:cs typeface="Arial"/>
                <a:sym typeface="Arial"/>
              </a:rPr>
              <a:t>*</a:t>
            </a:r>
          </a:p>
        </p:txBody>
      </p:sp>
      <p:sp>
        <p:nvSpPr>
          <p:cNvPr id="760" name="Shape 760"/>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761" name="Shape 761"/>
          <p:cNvSpPr txBox="1">
            <a:spLocks noGrp="1"/>
          </p:cNvSpPr>
          <p:nvPr>
            <p:ph type="body" idx="1"/>
          </p:nvPr>
        </p:nvSpPr>
        <p:spPr>
          <a:xfrm>
            <a:off x="914400" y="4343400"/>
            <a:ext cx="5029199" cy="4114800"/>
          </a:xfrm>
          <a:prstGeom prst="rect">
            <a:avLst/>
          </a:prstGeom>
          <a:noFill/>
          <a:ln>
            <a:noFill/>
          </a:ln>
        </p:spPr>
        <p:txBody>
          <a:bodyPr lIns="90000" tIns="46800" rIns="90000" bIns="46800" anchor="ctr" anchorCtr="0">
            <a:noAutofit/>
          </a:bodyPr>
          <a:lstStyle/>
          <a:p>
            <a:pPr>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7" name="Shape 7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p:nvPr/>
        </p:nvSpPr>
        <p:spPr>
          <a:xfrm>
            <a:off x="3886200" y="8686800"/>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200" b="0" i="0" u="none" strike="noStrike" cap="none" baseline="0">
                <a:solidFill>
                  <a:srgbClr val="000000"/>
                </a:solidFill>
                <a:latin typeface="Arial"/>
                <a:ea typeface="Arial"/>
                <a:cs typeface="Arial"/>
                <a:sym typeface="Arial"/>
              </a:rPr>
              <a:t>*</a:t>
            </a:r>
          </a:p>
        </p:txBody>
      </p:sp>
      <p:sp>
        <p:nvSpPr>
          <p:cNvPr id="775" name="Shape 775"/>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776" name="Shape 776"/>
          <p:cNvSpPr txBox="1">
            <a:spLocks noGrp="1"/>
          </p:cNvSpPr>
          <p:nvPr>
            <p:ph type="body" idx="1"/>
          </p:nvPr>
        </p:nvSpPr>
        <p:spPr>
          <a:xfrm>
            <a:off x="914400" y="4343400"/>
            <a:ext cx="5029199" cy="4114800"/>
          </a:xfrm>
          <a:prstGeom prst="rect">
            <a:avLst/>
          </a:prstGeom>
          <a:noFill/>
          <a:ln>
            <a:noFill/>
          </a:ln>
        </p:spPr>
        <p:txBody>
          <a:bodyPr lIns="90000" tIns="46800" rIns="90000" bIns="46800" anchor="ctr" anchorCtr="0">
            <a:noAutofit/>
          </a:bodyPr>
          <a:lstStyle/>
          <a:p>
            <a:pPr>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Shape 782"/>
          <p:cNvSpPr txBox="1"/>
          <p:nvPr/>
        </p:nvSpPr>
        <p:spPr>
          <a:xfrm>
            <a:off x="3886200" y="8686800"/>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200" b="0" i="0" u="none" strike="noStrike" cap="none" baseline="0">
                <a:solidFill>
                  <a:srgbClr val="000000"/>
                </a:solidFill>
                <a:latin typeface="Arial"/>
                <a:ea typeface="Arial"/>
                <a:cs typeface="Arial"/>
                <a:sym typeface="Arial"/>
              </a:rPr>
              <a:t>*</a:t>
            </a:r>
          </a:p>
        </p:txBody>
      </p:sp>
      <p:sp>
        <p:nvSpPr>
          <p:cNvPr id="783" name="Shape 783"/>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784" name="Shape 784"/>
          <p:cNvSpPr txBox="1">
            <a:spLocks noGrp="1"/>
          </p:cNvSpPr>
          <p:nvPr>
            <p:ph type="body" idx="1"/>
          </p:nvPr>
        </p:nvSpPr>
        <p:spPr>
          <a:xfrm>
            <a:off x="914400" y="4343400"/>
            <a:ext cx="5029199" cy="4114800"/>
          </a:xfrm>
          <a:prstGeom prst="rect">
            <a:avLst/>
          </a:prstGeom>
          <a:noFill/>
          <a:ln>
            <a:noFill/>
          </a:ln>
        </p:spPr>
        <p:txBody>
          <a:bodyPr lIns="90000" tIns="46800" rIns="90000" bIns="46800" anchor="ctr" anchorCtr="0">
            <a:noAutofit/>
          </a:bodyPr>
          <a:lstStyle/>
          <a:p>
            <a:pPr>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Shape 790"/>
          <p:cNvSpPr txBox="1"/>
          <p:nvPr/>
        </p:nvSpPr>
        <p:spPr>
          <a:xfrm>
            <a:off x="3886200" y="8686800"/>
            <a:ext cx="2970211" cy="455612"/>
          </a:xfrm>
          <a:prstGeom prst="rect">
            <a:avLst/>
          </a:prstGeom>
          <a:noFill/>
          <a:ln>
            <a:noFill/>
          </a:ln>
        </p:spPr>
        <p:txBody>
          <a:bodyPr lIns="90000" tIns="46800" rIns="90000" bIns="468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200" b="0" i="0" u="none" strike="noStrike" cap="none" baseline="0">
                <a:solidFill>
                  <a:srgbClr val="000000"/>
                </a:solidFill>
                <a:latin typeface="Arial"/>
                <a:ea typeface="Arial"/>
                <a:cs typeface="Arial"/>
                <a:sym typeface="Arial"/>
              </a:rPr>
              <a:t>*</a:t>
            </a:r>
          </a:p>
        </p:txBody>
      </p:sp>
      <p:sp>
        <p:nvSpPr>
          <p:cNvPr id="791" name="Shape 791"/>
          <p:cNvSpPr>
            <a:spLocks noGrp="1" noRot="1" noChangeAspect="1"/>
          </p:cNvSpPr>
          <p:nvPr>
            <p:ph type="sldImg" idx="2"/>
          </p:nvPr>
        </p:nvSpPr>
        <p:spPr>
          <a:xfrm>
            <a:off x="380999"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a:solidFill>
              <a:srgbClr val="000000"/>
            </a:solidFill>
            <a:prstDash val="solid"/>
            <a:miter/>
            <a:headEnd type="none" w="med" len="med"/>
            <a:tailEnd type="none" w="med" len="med"/>
          </a:ln>
        </p:spPr>
      </p:sp>
      <p:sp>
        <p:nvSpPr>
          <p:cNvPr id="792" name="Shape 792"/>
          <p:cNvSpPr txBox="1">
            <a:spLocks noGrp="1"/>
          </p:cNvSpPr>
          <p:nvPr>
            <p:ph type="body" idx="1"/>
          </p:nvPr>
        </p:nvSpPr>
        <p:spPr>
          <a:xfrm>
            <a:off x="914400" y="4343400"/>
            <a:ext cx="5029199" cy="4114800"/>
          </a:xfrm>
          <a:prstGeom prst="rect">
            <a:avLst/>
          </a:prstGeom>
          <a:noFill/>
          <a:ln>
            <a:noFill/>
          </a:ln>
        </p:spPr>
        <p:txBody>
          <a:bodyPr lIns="90000" tIns="46800" rIns="90000" bIns="46800" anchor="ctr" anchorCtr="0">
            <a:noAutofit/>
          </a:bodyPr>
          <a:lstStyle/>
          <a:p>
            <a:pPr>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1"/>
        <p:cNvGrpSpPr/>
        <p:nvPr/>
      </p:nvGrpSpPr>
      <p:grpSpPr>
        <a:xfrm>
          <a:off x="0" y="0"/>
          <a:ext cx="0" cy="0"/>
          <a:chOff x="0" y="0"/>
          <a:chExt cx="0" cy="0"/>
        </a:xfrm>
      </p:grpSpPr>
      <p:sp>
        <p:nvSpPr>
          <p:cNvPr id="802" name="Shape 802"/>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a:spcBef>
                <a:spcPts val="0"/>
              </a:spcBef>
              <a:buNone/>
            </a:pPr>
            <a:endParaRPr/>
          </a:p>
        </p:txBody>
      </p:sp>
      <p:sp>
        <p:nvSpPr>
          <p:cNvPr id="803" name="Shape 803"/>
          <p:cNvSpPr>
            <a:spLocks noGrp="1" noRot="1" noChangeAspect="1"/>
          </p:cNvSpPr>
          <p:nvPr>
            <p:ph type="sldImg" idx="2"/>
          </p:nvPr>
        </p:nvSpPr>
        <p:spPr>
          <a:xfrm>
            <a:off x="108378" y="685175"/>
            <a:ext cx="6641100"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Shape 809"/>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10" name="Shape 810"/>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Shape 821"/>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22" name="Shape 8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Shape 827"/>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28" name="Shape 8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txBox="1"/>
          <p:nvPr/>
        </p:nvSpPr>
        <p:spPr>
          <a:xfrm>
            <a:off x="3883649" y="8684835"/>
            <a:ext cx="2972730" cy="457711"/>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Arial"/>
              <a:buNone/>
            </a:pPr>
            <a:r>
              <a:rPr lang="it" sz="1800" b="0" i="0" u="none" strike="noStrike" cap="none" baseline="0">
                <a:solidFill>
                  <a:srgbClr val="000000"/>
                </a:solidFill>
                <a:latin typeface="Arial"/>
                <a:ea typeface="Arial"/>
                <a:cs typeface="Arial"/>
                <a:sym typeface="Arial"/>
              </a:rPr>
              <a:t>*</a:t>
            </a:r>
          </a:p>
        </p:txBody>
      </p:sp>
      <p:sp>
        <p:nvSpPr>
          <p:cNvPr id="154" name="Shape 154"/>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5" name="Shape 155"/>
          <p:cNvSpPr txBox="1">
            <a:spLocks noGrp="1"/>
          </p:cNvSpPr>
          <p:nvPr>
            <p:ph type="body" idx="1"/>
          </p:nvPr>
        </p:nvSpPr>
        <p:spPr>
          <a:xfrm>
            <a:off x="685638" y="4343149"/>
            <a:ext cx="5486736" cy="4115024"/>
          </a:xfrm>
          <a:prstGeom prst="rect">
            <a:avLst/>
          </a:prstGeom>
          <a:noFill/>
          <a:ln>
            <a:noFill/>
          </a:ln>
        </p:spPr>
        <p:txBody>
          <a:bodyPr lIns="91425" tIns="45700" rIns="91425" bIns="45700" anchor="t" anchorCtr="0">
            <a:noAutofit/>
          </a:bodyPr>
          <a:lstStyle/>
          <a:p>
            <a:pPr>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38" name="Shape 838"/>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Shape 846"/>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47" name="Shape 847"/>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57" name="Shape 857"/>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67" name="Shape 867"/>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887" name="Shape 887"/>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912" name="Shape 912"/>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936" name="Shape 936"/>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960" name="Shape 960"/>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Shape 981"/>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982" name="Shape 982"/>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Shape 988"/>
          <p:cNvSpPr txBox="1">
            <a:spLocks noGrp="1"/>
          </p:cNvSpPr>
          <p:nvPr>
            <p:ph type="body" idx="1"/>
          </p:nvPr>
        </p:nvSpPr>
        <p:spPr>
          <a:xfrm>
            <a:off x="685479" y="4343368"/>
            <a:ext cx="5487040" cy="4115467"/>
          </a:xfrm>
          <a:prstGeom prst="rect">
            <a:avLst/>
          </a:prstGeom>
        </p:spPr>
        <p:txBody>
          <a:bodyPr lIns="91425" tIns="91425" rIns="91425" bIns="91425" anchor="ctr" anchorCtr="0">
            <a:noAutofit/>
          </a:bodyPr>
          <a:lstStyle/>
          <a:p>
            <a:pPr>
              <a:spcBef>
                <a:spcPts val="0"/>
              </a:spcBef>
              <a:buNone/>
            </a:pPr>
            <a:endParaRPr/>
          </a:p>
        </p:txBody>
      </p:sp>
      <p:sp>
        <p:nvSpPr>
          <p:cNvPr id="989" name="Shape 989"/>
          <p:cNvSpPr>
            <a:spLocks noGrp="1" noRot="1" noChangeAspect="1"/>
          </p:cNvSpPr>
          <p:nvPr>
            <p:ph type="sldImg" idx="2"/>
          </p:nvPr>
        </p:nvSpPr>
        <p:spPr>
          <a:xfrm>
            <a:off x="108374" y="685175"/>
            <a:ext cx="6641251" cy="3430291"/>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txBox="1">
            <a:spLocks noGrp="1"/>
          </p:cNvSpPr>
          <p:nvPr>
            <p:ph type="body" idx="1"/>
          </p:nvPr>
        </p:nvSpPr>
        <p:spPr>
          <a:xfrm>
            <a:off x="685638" y="4343149"/>
            <a:ext cx="5486736" cy="4115024"/>
          </a:xfrm>
          <a:prstGeom prst="rect">
            <a:avLst/>
          </a:prstGeom>
        </p:spPr>
        <p:txBody>
          <a:bodyPr lIns="91425" tIns="91425" rIns="91425" bIns="91425" anchor="ctr" anchorCtr="0">
            <a:noAutofit/>
          </a:bodyPr>
          <a:lstStyle/>
          <a:p>
            <a:pPr>
              <a:spcBef>
                <a:spcPts val="0"/>
              </a:spcBef>
              <a:buNone/>
            </a:pPr>
            <a:endParaRPr/>
          </a:p>
        </p:txBody>
      </p:sp>
      <p:sp>
        <p:nvSpPr>
          <p:cNvPr id="163" name="Shape 163"/>
          <p:cNvSpPr>
            <a:spLocks noGrp="1" noRot="1" noChangeAspect="1"/>
          </p:cNvSpPr>
          <p:nvPr>
            <p:ph type="sldImg" idx="2"/>
          </p:nvPr>
        </p:nvSpPr>
        <p:spPr>
          <a:xfrm>
            <a:off x="28024" y="685836"/>
            <a:ext cx="6801964" cy="3429186"/>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Shape 995"/>
          <p:cNvSpPr txBox="1">
            <a:spLocks noGrp="1"/>
          </p:cNvSpPr>
          <p:nvPr>
            <p:ph type="body" idx="1"/>
          </p:nvPr>
        </p:nvSpPr>
        <p:spPr>
          <a:xfrm>
            <a:off x="685479" y="4343368"/>
            <a:ext cx="5486999" cy="4115399"/>
          </a:xfrm>
          <a:prstGeom prst="rect">
            <a:avLst/>
          </a:prstGeom>
        </p:spPr>
        <p:txBody>
          <a:bodyPr lIns="91425" tIns="91425" rIns="91425" bIns="91425" anchor="ctr" anchorCtr="0">
            <a:noAutofit/>
          </a:bodyPr>
          <a:lstStyle/>
          <a:p>
            <a:pPr>
              <a:spcBef>
                <a:spcPts val="0"/>
              </a:spcBef>
              <a:buNone/>
            </a:pPr>
            <a:endParaRPr/>
          </a:p>
        </p:txBody>
      </p:sp>
      <p:sp>
        <p:nvSpPr>
          <p:cNvPr id="996" name="Shape 996"/>
          <p:cNvSpPr>
            <a:spLocks noGrp="1" noRot="1" noChangeAspect="1"/>
          </p:cNvSpPr>
          <p:nvPr>
            <p:ph type="sldImg" idx="2"/>
          </p:nvPr>
        </p:nvSpPr>
        <p:spPr>
          <a:xfrm>
            <a:off x="108374" y="685175"/>
            <a:ext cx="6641399"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Shape 1009"/>
          <p:cNvSpPr txBox="1">
            <a:spLocks noGrp="1"/>
          </p:cNvSpPr>
          <p:nvPr>
            <p:ph type="body" idx="1"/>
          </p:nvPr>
        </p:nvSpPr>
        <p:spPr>
          <a:xfrm>
            <a:off x="685800" y="4343406"/>
            <a:ext cx="5486399" cy="4114800"/>
          </a:xfrm>
          <a:prstGeom prst="rect">
            <a:avLst/>
          </a:prstGeom>
        </p:spPr>
        <p:txBody>
          <a:bodyPr lIns="91425" tIns="91425" rIns="91425" bIns="91425" anchor="ctr" anchorCtr="0">
            <a:noAutofit/>
          </a:bodyPr>
          <a:lstStyle/>
          <a:p>
            <a:pPr lvl="0" rtl="0">
              <a:spcBef>
                <a:spcPts val="0"/>
              </a:spcBef>
              <a:buNone/>
            </a:pPr>
            <a:endParaRPr/>
          </a:p>
        </p:txBody>
      </p:sp>
      <p:sp>
        <p:nvSpPr>
          <p:cNvPr id="1010" name="Shape 1010"/>
          <p:cNvSpPr>
            <a:spLocks noGrp="1" noRot="1" noChangeAspect="1"/>
          </p:cNvSpPr>
          <p:nvPr>
            <p:ph type="sldImg" idx="2"/>
          </p:nvPr>
        </p:nvSpPr>
        <p:spPr>
          <a:xfrm>
            <a:off x="108374" y="685175"/>
            <a:ext cx="6641399" cy="34301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iapositivo de título">
    <p:spTree>
      <p:nvGrpSpPr>
        <p:cNvPr id="1" name="Shape 6"/>
        <p:cNvGrpSpPr/>
        <p:nvPr/>
      </p:nvGrpSpPr>
      <p:grpSpPr>
        <a:xfrm>
          <a:off x="0" y="0"/>
          <a:ext cx="0" cy="0"/>
          <a:chOff x="0" y="0"/>
          <a:chExt cx="0" cy="0"/>
        </a:xfrm>
      </p:grpSpPr>
      <p:sp>
        <p:nvSpPr>
          <p:cNvPr id="7" name="Shape 7"/>
          <p:cNvSpPr/>
          <p:nvPr/>
        </p:nvSpPr>
        <p:spPr>
          <a:xfrm>
            <a:off x="-3175" y="857250"/>
            <a:ext cx="9147175" cy="300037"/>
          </a:xfrm>
          <a:prstGeom prst="rect">
            <a:avLst/>
          </a:prstGeom>
          <a:solidFill>
            <a:srgbClr val="7F7F7F"/>
          </a:solidFill>
          <a:ln>
            <a:noFill/>
          </a:ln>
        </p:spPr>
        <p:txBody>
          <a:bodyPr lIns="91425" tIns="45700" rIns="91425" bIns="45700" anchor="t" anchorCtr="0">
            <a:noAutofit/>
          </a:bodyPr>
          <a:lstStyle/>
          <a:p>
            <a:pPr marL="0" marR="0" lvl="0" indent="0" algn="l" rtl="0">
              <a:spcBef>
                <a:spcPts val="0"/>
              </a:spcBef>
              <a:spcAft>
                <a:spcPts val="0"/>
              </a:spcAft>
              <a:buNone/>
            </a:pPr>
            <a:endParaRPr sz="2000" b="0" i="0" u="none" strike="noStrike" cap="none" baseline="0">
              <a:solidFill>
                <a:srgbClr val="FFFFFF"/>
              </a:solidFill>
              <a:latin typeface="Arial"/>
              <a:ea typeface="Arial"/>
              <a:cs typeface="Arial"/>
              <a:sym typeface="Arial"/>
            </a:endParaRPr>
          </a:p>
        </p:txBody>
      </p:sp>
      <p:sp>
        <p:nvSpPr>
          <p:cNvPr id="8" name="Shape 8"/>
          <p:cNvSpPr/>
          <p:nvPr/>
        </p:nvSpPr>
        <p:spPr>
          <a:xfrm>
            <a:off x="-17463" y="1156097"/>
            <a:ext cx="9161463" cy="300037"/>
          </a:xfrm>
          <a:prstGeom prst="rect">
            <a:avLst/>
          </a:prstGeom>
          <a:solidFill>
            <a:srgbClr val="3F3F3F"/>
          </a:solid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2000" b="0" i="0" u="none" strike="noStrike" cap="none" baseline="0">
                <a:solidFill>
                  <a:schemeClr val="lt1"/>
                </a:solidFill>
                <a:latin typeface="Arial"/>
                <a:ea typeface="Arial"/>
                <a:cs typeface="Arial"/>
                <a:sym typeface="Arial"/>
              </a:rPr>
              <a:t>	</a:t>
            </a:r>
          </a:p>
        </p:txBody>
      </p:sp>
      <p:sp>
        <p:nvSpPr>
          <p:cNvPr id="9" name="Shape 9"/>
          <p:cNvSpPr/>
          <p:nvPr/>
        </p:nvSpPr>
        <p:spPr>
          <a:xfrm>
            <a:off x="-7937" y="1485900"/>
            <a:ext cx="9144001" cy="3357562"/>
          </a:xfrm>
          <a:prstGeom prst="rect">
            <a:avLst/>
          </a:prstGeom>
          <a:solidFill>
            <a:schemeClr val="lt1">
              <a:alpha val="36862"/>
            </a:schemeClr>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3F3F3F"/>
              </a:solidFill>
              <a:latin typeface="Arial"/>
              <a:ea typeface="Arial"/>
              <a:cs typeface="Arial"/>
              <a:sym typeface="Arial"/>
            </a:endParaRPr>
          </a:p>
        </p:txBody>
      </p:sp>
      <p:sp>
        <p:nvSpPr>
          <p:cNvPr id="10" name="Shape 10"/>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 name="Shape 11"/>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ctr"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ítulo e texto vertical">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457200" y="205978"/>
            <a:ext cx="8229600" cy="85725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66" name="Shape 66"/>
          <p:cNvSpPr txBox="1">
            <a:spLocks noGrp="1"/>
          </p:cNvSpPr>
          <p:nvPr>
            <p:ph type="body" idx="1"/>
          </p:nvPr>
        </p:nvSpPr>
        <p:spPr>
          <a:xfrm rot="5400000">
            <a:off x="2874763" y="-1217414"/>
            <a:ext cx="3394472"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67" name="Shape 67"/>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ítulo vertical e texto">
    <p:spTree>
      <p:nvGrpSpPr>
        <p:cNvPr id="1" name="Shape 70"/>
        <p:cNvGrpSpPr/>
        <p:nvPr/>
      </p:nvGrpSpPr>
      <p:grpSpPr>
        <a:xfrm>
          <a:off x="0" y="0"/>
          <a:ext cx="0" cy="0"/>
          <a:chOff x="0" y="0"/>
          <a:chExt cx="0" cy="0"/>
        </a:xfrm>
      </p:grpSpPr>
      <p:sp>
        <p:nvSpPr>
          <p:cNvPr id="71" name="Shape 71"/>
          <p:cNvSpPr txBox="1">
            <a:spLocks noGrp="1"/>
          </p:cNvSpPr>
          <p:nvPr>
            <p:ph type="title"/>
          </p:nvPr>
        </p:nvSpPr>
        <p:spPr>
          <a:xfrm rot="5400000">
            <a:off x="5463777" y="1371600"/>
            <a:ext cx="4388643" cy="205740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72" name="Shape 72"/>
          <p:cNvSpPr txBox="1">
            <a:spLocks noGrp="1"/>
          </p:cNvSpPr>
          <p:nvPr>
            <p:ph type="body" idx="1"/>
          </p:nvPr>
        </p:nvSpPr>
        <p:spPr>
          <a:xfrm rot="5400000">
            <a:off x="1272778" y="-609599"/>
            <a:ext cx="4388643"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73" name="Shape 73"/>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4" name="Shape 74"/>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o de título 1">
    <p:spTree>
      <p:nvGrpSpPr>
        <p:cNvPr id="1" name="Shape 76"/>
        <p:cNvGrpSpPr/>
        <p:nvPr/>
      </p:nvGrpSpPr>
      <p:grpSpPr>
        <a:xfrm>
          <a:off x="0" y="0"/>
          <a:ext cx="0" cy="0"/>
          <a:chOff x="0" y="0"/>
          <a:chExt cx="0" cy="0"/>
        </a:xfrm>
      </p:grpSpPr>
      <p:sp>
        <p:nvSpPr>
          <p:cNvPr id="77" name="Shape 77"/>
          <p:cNvSpPr txBox="1">
            <a:spLocks noGrp="1"/>
          </p:cNvSpPr>
          <p:nvPr>
            <p:ph type="ctrTitle"/>
          </p:nvPr>
        </p:nvSpPr>
        <p:spPr>
          <a:xfrm>
            <a:off x="315912" y="350043"/>
            <a:ext cx="6781800" cy="1600199"/>
          </a:xfrm>
          <a:prstGeom prst="rect">
            <a:avLst/>
          </a:prstGeom>
          <a:noFill/>
          <a:ln>
            <a:noFill/>
          </a:ln>
        </p:spPr>
        <p:txBody>
          <a:bodyPr lIns="91425" tIns="91425" rIns="91425" bIns="91425" anchor="b" anchorCtr="0"/>
          <a:lstStyle>
            <a:lvl1pPr marL="0" marR="0" indent="0" algn="r"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78" name="Shape 78"/>
          <p:cNvSpPr txBox="1">
            <a:spLocks noGrp="1"/>
          </p:cNvSpPr>
          <p:nvPr>
            <p:ph type="subTitle" idx="1"/>
          </p:nvPr>
        </p:nvSpPr>
        <p:spPr>
          <a:xfrm>
            <a:off x="849312" y="2287191"/>
            <a:ext cx="6248399" cy="1771800"/>
          </a:xfrm>
          <a:prstGeom prst="rect">
            <a:avLst/>
          </a:prstGeom>
          <a:noFill/>
          <a:ln>
            <a:noFill/>
          </a:ln>
        </p:spPr>
        <p:txBody>
          <a:bodyPr lIns="91425" tIns="91425" rIns="91425" bIns="91425" anchor="t" anchorCtr="0"/>
          <a:lstStyle>
            <a:lvl1pPr marL="0" marR="0" indent="0" algn="r" rtl="0">
              <a:spcBef>
                <a:spcPts val="640"/>
              </a:spcBef>
              <a:spcAft>
                <a:spcPts val="0"/>
              </a:spcAft>
              <a:buClr>
                <a:schemeClr val="lt2"/>
              </a:buClr>
              <a:buFont typeface="Noto Symbol"/>
              <a:buNone/>
              <a:defRPr/>
            </a:lvl1pPr>
            <a:lvl2pPr marL="692150" marR="0" indent="-233680" algn="l" rtl="0">
              <a:spcBef>
                <a:spcPts val="520"/>
              </a:spcBef>
              <a:spcAft>
                <a:spcPts val="0"/>
              </a:spcAft>
              <a:buClr>
                <a:schemeClr val="accent2"/>
              </a:buClr>
              <a:buFont typeface="Noto Symbol"/>
              <a:buChar char="●"/>
              <a:defRPr/>
            </a:lvl2pPr>
            <a:lvl3pPr marL="987425" marR="0" indent="-199390" algn="l" rtl="0">
              <a:spcBef>
                <a:spcPts val="460"/>
              </a:spcBef>
              <a:spcAft>
                <a:spcPts val="0"/>
              </a:spcAft>
              <a:buClr>
                <a:schemeClr val="accent1"/>
              </a:buClr>
              <a:buFont typeface="Noto Symbol"/>
              <a:buChar char="●"/>
              <a:defRPr/>
            </a:lvl3pPr>
            <a:lvl4pPr marL="1281112" marR="0" indent="-207962" algn="l" rtl="0">
              <a:spcBef>
                <a:spcPts val="400"/>
              </a:spcBef>
              <a:spcAft>
                <a:spcPts val="0"/>
              </a:spcAft>
              <a:buClr>
                <a:schemeClr val="lt2"/>
              </a:buClr>
              <a:buFont typeface="Noto Symbol"/>
              <a:buChar char="▪"/>
              <a:defRPr/>
            </a:lvl4pPr>
            <a:lvl5pPr marL="1598612" marR="0" indent="-214312" algn="l" rtl="0">
              <a:spcBef>
                <a:spcPts val="400"/>
              </a:spcBef>
              <a:spcAft>
                <a:spcPts val="0"/>
              </a:spcAft>
              <a:buClr>
                <a:schemeClr val="folHlink"/>
              </a:buClr>
              <a:buFont typeface="Noto Symbol"/>
              <a:buChar char="▪"/>
              <a:defRPr/>
            </a:lvl5pPr>
            <a:lvl6pPr marL="2055812" marR="0" indent="-214312" algn="l" rtl="0">
              <a:spcBef>
                <a:spcPts val="400"/>
              </a:spcBef>
              <a:spcAft>
                <a:spcPts val="0"/>
              </a:spcAft>
              <a:buClr>
                <a:schemeClr val="folHlink"/>
              </a:buClr>
              <a:buFont typeface="Noto Symbol"/>
              <a:buChar char="▪"/>
              <a:defRPr/>
            </a:lvl6pPr>
            <a:lvl7pPr marL="2513012" marR="0" indent="-214312" algn="l" rtl="0">
              <a:spcBef>
                <a:spcPts val="400"/>
              </a:spcBef>
              <a:spcAft>
                <a:spcPts val="0"/>
              </a:spcAft>
              <a:buClr>
                <a:schemeClr val="folHlink"/>
              </a:buClr>
              <a:buFont typeface="Noto Symbol"/>
              <a:buChar char="▪"/>
              <a:defRPr/>
            </a:lvl7pPr>
            <a:lvl8pPr marL="2970212" marR="0" indent="-214312" algn="l" rtl="0">
              <a:spcBef>
                <a:spcPts val="400"/>
              </a:spcBef>
              <a:spcAft>
                <a:spcPts val="0"/>
              </a:spcAft>
              <a:buClr>
                <a:schemeClr val="folHlink"/>
              </a:buClr>
              <a:buFont typeface="Noto Symbol"/>
              <a:buChar char="▪"/>
              <a:defRPr/>
            </a:lvl8pPr>
            <a:lvl9pPr marL="3427412" marR="0" indent="-214312" algn="l" rtl="0">
              <a:spcBef>
                <a:spcPts val="400"/>
              </a:spcBef>
              <a:spcAft>
                <a:spcPts val="0"/>
              </a:spcAft>
              <a:buClr>
                <a:schemeClr val="folHlink"/>
              </a:buClr>
              <a:buFont typeface="Noto Symbol"/>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1447800" y="628650"/>
            <a:ext cx="7313700" cy="570299"/>
          </a:xfrm>
          <a:prstGeom prst="rect">
            <a:avLst/>
          </a:prstGeom>
          <a:noFill/>
          <a:ln>
            <a:noFill/>
          </a:ln>
        </p:spPr>
        <p:txBody>
          <a:bodyPr lIns="91425" tIns="91425" rIns="91425" bIns="91425" anchor="ctr" anchorCtr="0"/>
          <a:lstStyle>
            <a:lvl1pPr algn="r" rtl="0">
              <a:spcBef>
                <a:spcPts val="0"/>
              </a:spcBef>
              <a:spcAft>
                <a:spcPts val="0"/>
              </a:spcAft>
              <a:defRPr/>
            </a:lvl1pPr>
            <a:lvl2pPr marL="742950" indent="-285750" algn="r" rtl="0">
              <a:spcBef>
                <a:spcPts val="0"/>
              </a:spcBef>
              <a:spcAft>
                <a:spcPts val="0"/>
              </a:spcAft>
              <a:defRPr/>
            </a:lvl2pPr>
            <a:lvl3pPr marL="1143000" indent="-228600" algn="r" rtl="0">
              <a:spcBef>
                <a:spcPts val="0"/>
              </a:spcBef>
              <a:spcAft>
                <a:spcPts val="0"/>
              </a:spcAft>
              <a:defRPr/>
            </a:lvl3pPr>
            <a:lvl4pPr marL="1600200" indent="-228600" algn="r" rtl="0">
              <a:spcBef>
                <a:spcPts val="0"/>
              </a:spcBef>
              <a:spcAft>
                <a:spcPts val="0"/>
              </a:spcAft>
              <a:defRPr/>
            </a:lvl4pPr>
            <a:lvl5pPr marL="2057400" indent="-228600" algn="r" rtl="0">
              <a:spcBef>
                <a:spcPts val="0"/>
              </a:spcBef>
              <a:spcAft>
                <a:spcPts val="0"/>
              </a:spcAft>
              <a:defRPr/>
            </a:lvl5pPr>
            <a:lvl6pPr marL="2514600" indent="-228600" algn="r" rtl="0">
              <a:spcBef>
                <a:spcPts val="0"/>
              </a:spcBef>
              <a:spcAft>
                <a:spcPts val="0"/>
              </a:spcAft>
              <a:defRPr/>
            </a:lvl6pPr>
            <a:lvl7pPr marL="2971800" indent="-228600" algn="r" rtl="0">
              <a:spcBef>
                <a:spcPts val="0"/>
              </a:spcBef>
              <a:spcAft>
                <a:spcPts val="0"/>
              </a:spcAft>
              <a:defRPr/>
            </a:lvl7pPr>
            <a:lvl8pPr marL="3429000" indent="-228600" algn="r" rtl="0">
              <a:spcBef>
                <a:spcPts val="0"/>
              </a:spcBef>
              <a:spcAft>
                <a:spcPts val="0"/>
              </a:spcAft>
              <a:defRPr/>
            </a:lvl8pPr>
            <a:lvl9pPr marL="3886200" indent="-228600" algn="r" rtl="0">
              <a:spcBef>
                <a:spcPts val="0"/>
              </a:spcBef>
              <a:spcAft>
                <a:spcPts val="0"/>
              </a:spcAft>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e objecto">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05978"/>
            <a:ext cx="8229600" cy="85725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15" name="Shape 15"/>
          <p:cNvSpPr txBox="1">
            <a:spLocks noGrp="1"/>
          </p:cNvSpPr>
          <p:nvPr>
            <p:ph type="body" idx="1"/>
          </p:nvPr>
        </p:nvSpPr>
        <p:spPr>
          <a:xfrm>
            <a:off x="457200" y="1200150"/>
            <a:ext cx="8229600" cy="3394472"/>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a:lvl1pPr>
            <a:lvl2pPr marL="742950" indent="-107950" algn="l" rtl="0">
              <a:spcBef>
                <a:spcPts val="560"/>
              </a:spcBef>
              <a:spcAft>
                <a:spcPts val="0"/>
              </a:spcAft>
              <a:buClr>
                <a:schemeClr val="dk1"/>
              </a:buClr>
              <a:buFont typeface="Arial"/>
              <a:buChar char="–"/>
              <a:defRPr/>
            </a:lvl2pPr>
            <a:lvl3pPr marL="1143000" indent="-76200" algn="l" rtl="0">
              <a:spcBef>
                <a:spcPts val="480"/>
              </a:spcBef>
              <a:spcAft>
                <a:spcPts val="0"/>
              </a:spcAft>
              <a:buClr>
                <a:schemeClr val="dk1"/>
              </a:buClr>
              <a:buFont typeface="Arial"/>
              <a:buChar char="•"/>
              <a:defRPr/>
            </a:lvl3pPr>
            <a:lvl4pPr marL="1600200" indent="-101600" algn="l" rtl="0">
              <a:spcBef>
                <a:spcPts val="400"/>
              </a:spcBef>
              <a:spcAft>
                <a:spcPts val="0"/>
              </a:spcAft>
              <a:buClr>
                <a:schemeClr val="dk1"/>
              </a:buClr>
              <a:buFont typeface="Arial"/>
              <a:buChar char="–"/>
              <a:defRPr/>
            </a:lvl4pPr>
            <a:lvl5pPr marL="2057400" indent="-101600" algn="l" rtl="0">
              <a:spcBef>
                <a:spcPts val="400"/>
              </a:spcBef>
              <a:spcAft>
                <a:spcPts val="0"/>
              </a:spcAft>
              <a:buClr>
                <a:schemeClr val="dk1"/>
              </a:buClr>
              <a:buFont typeface="Arial"/>
              <a:buChar char="»"/>
              <a:defRPr/>
            </a:lvl5pPr>
            <a:lvl6pPr marL="2514600" indent="-101600" algn="l" rtl="0">
              <a:spcBef>
                <a:spcPts val="400"/>
              </a:spcBef>
              <a:buClr>
                <a:schemeClr val="dk1"/>
              </a:buClr>
              <a:buFont typeface="Arial"/>
              <a:buChar char="•"/>
              <a:defRPr/>
            </a:lvl6pPr>
            <a:lvl7pPr marL="2971800" indent="-101600" algn="l" rtl="0">
              <a:spcBef>
                <a:spcPts val="400"/>
              </a:spcBef>
              <a:buClr>
                <a:schemeClr val="dk1"/>
              </a:buClr>
              <a:buFont typeface="Arial"/>
              <a:buChar char="•"/>
              <a:defRPr/>
            </a:lvl7pPr>
            <a:lvl8pPr marL="3429000" indent="-101600" algn="l" rtl="0">
              <a:spcBef>
                <a:spcPts val="400"/>
              </a:spcBef>
              <a:buClr>
                <a:schemeClr val="dk1"/>
              </a:buClr>
              <a:buFont typeface="Arial"/>
              <a:buChar char="•"/>
              <a:defRPr/>
            </a:lvl8pPr>
            <a:lvl9pPr marL="3886200" indent="-101600" algn="l" rtl="0">
              <a:spcBef>
                <a:spcPts val="400"/>
              </a:spcBef>
              <a:buClr>
                <a:schemeClr val="dk1"/>
              </a:buClr>
              <a:buFont typeface="Arial"/>
              <a:buChar char="•"/>
              <a:defRPr/>
            </a:lvl9pPr>
          </a:lstStyle>
          <a:p>
            <a:endParaRPr/>
          </a:p>
        </p:txBody>
      </p:sp>
      <p:sp>
        <p:nvSpPr>
          <p:cNvPr id="16" name="Shape 16"/>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Cabeçalho da Secção">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722312" y="3305175"/>
            <a:ext cx="7772400" cy="1021556"/>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1"/>
          </p:nvPr>
        </p:nvSpPr>
        <p:spPr>
          <a:xfrm>
            <a:off x="722312" y="2180034"/>
            <a:ext cx="7772400" cy="1125140"/>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2" name="Shape 22"/>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200" y="205978"/>
            <a:ext cx="8229600" cy="85725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27" name="Shape 27"/>
          <p:cNvSpPr txBox="1">
            <a:spLocks noGrp="1"/>
          </p:cNvSpPr>
          <p:nvPr>
            <p:ph type="body" idx="1"/>
          </p:nvPr>
        </p:nvSpPr>
        <p:spPr>
          <a:xfrm>
            <a:off x="457200" y="1200150"/>
            <a:ext cx="4038599" cy="33944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648200" y="1200150"/>
            <a:ext cx="4038599" cy="339447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ação">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05978"/>
            <a:ext cx="8229600" cy="85725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151334"/>
            <a:ext cx="4040187" cy="479821"/>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5" name="Shape 35"/>
          <p:cNvSpPr txBox="1">
            <a:spLocks noGrp="1"/>
          </p:cNvSpPr>
          <p:nvPr>
            <p:ph type="body" idx="2"/>
          </p:nvPr>
        </p:nvSpPr>
        <p:spPr>
          <a:xfrm>
            <a:off x="457200" y="1631156"/>
            <a:ext cx="4040187" cy="2963465"/>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body" idx="3"/>
          </p:nvPr>
        </p:nvSpPr>
        <p:spPr>
          <a:xfrm>
            <a:off x="4645025" y="1151334"/>
            <a:ext cx="4041774" cy="479821"/>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7" name="Shape 37"/>
          <p:cNvSpPr txBox="1">
            <a:spLocks noGrp="1"/>
          </p:cNvSpPr>
          <p:nvPr>
            <p:ph type="body" idx="4"/>
          </p:nvPr>
        </p:nvSpPr>
        <p:spPr>
          <a:xfrm>
            <a:off x="4645025" y="1631156"/>
            <a:ext cx="4041774" cy="2963465"/>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8" name="Shape 38"/>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9" name="Shape 39"/>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0" name="Shape 40"/>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Só título">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205978"/>
            <a:ext cx="8229600" cy="857250"/>
          </a:xfrm>
          <a:prstGeom prst="rect">
            <a:avLst/>
          </a:prstGeom>
          <a:noFill/>
          <a:ln>
            <a:noFill/>
          </a:ln>
        </p:spPr>
        <p:txBody>
          <a:bodyPr lIns="91425" tIns="91425" rIns="91425" bIns="91425" anchor="t"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57200" algn="ctr" rtl="0">
              <a:spcBef>
                <a:spcPts val="0"/>
              </a:spcBef>
              <a:spcAft>
                <a:spcPts val="0"/>
              </a:spcAft>
              <a:defRPr/>
            </a:lvl6pPr>
            <a:lvl7pPr marL="914400" algn="ctr" rtl="0">
              <a:spcBef>
                <a:spcPts val="0"/>
              </a:spcBef>
              <a:spcAft>
                <a:spcPts val="0"/>
              </a:spcAft>
              <a:defRPr/>
            </a:lvl7pPr>
            <a:lvl8pPr marL="1371600" algn="ctr" rtl="0">
              <a:spcBef>
                <a:spcPts val="0"/>
              </a:spcBef>
              <a:spcAft>
                <a:spcPts val="0"/>
              </a:spcAft>
              <a:defRPr/>
            </a:lvl8pPr>
            <a:lvl9pPr marL="1828800" algn="ctr" rtl="0">
              <a:spcBef>
                <a:spcPts val="0"/>
              </a:spcBef>
              <a:spcAft>
                <a:spcPts val="0"/>
              </a:spcAft>
              <a:defRPr/>
            </a:lvl9pPr>
          </a:lstStyle>
          <a:p>
            <a:endParaRPr/>
          </a:p>
        </p:txBody>
      </p:sp>
      <p:sp>
        <p:nvSpPr>
          <p:cNvPr id="43" name="Shape 43"/>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4" name="Shape 44"/>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5" name="Shape 45"/>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Shape 46"/>
        <p:cNvGrpSpPr/>
        <p:nvPr/>
      </p:nvGrpSpPr>
      <p:grpSpPr>
        <a:xfrm>
          <a:off x="0" y="0"/>
          <a:ext cx="0" cy="0"/>
          <a:chOff x="0" y="0"/>
          <a:chExt cx="0" cy="0"/>
        </a:xfrm>
      </p:grpSpPr>
      <p:sp>
        <p:nvSpPr>
          <p:cNvPr id="47" name="Shape 47"/>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9" name="Shape 49"/>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údo com Legenda">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4787"/>
            <a:ext cx="3008313" cy="8715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2" name="Shape 52"/>
          <p:cNvSpPr txBox="1">
            <a:spLocks noGrp="1"/>
          </p:cNvSpPr>
          <p:nvPr>
            <p:ph type="body" idx="1"/>
          </p:nvPr>
        </p:nvSpPr>
        <p:spPr>
          <a:xfrm>
            <a:off x="3575050" y="204787"/>
            <a:ext cx="5111750" cy="438983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body" idx="2"/>
          </p:nvPr>
        </p:nvSpPr>
        <p:spPr>
          <a:xfrm>
            <a:off x="457200" y="1076325"/>
            <a:ext cx="3008313" cy="3518297"/>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54" name="Shape 54"/>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m com Legenda">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1792288" y="3600450"/>
            <a:ext cx="5486399" cy="425053"/>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a:spLocks noGrp="1"/>
          </p:cNvSpPr>
          <p:nvPr>
            <p:ph type="pic" idx="2"/>
          </p:nvPr>
        </p:nvSpPr>
        <p:spPr>
          <a:xfrm>
            <a:off x="1792288" y="459581"/>
            <a:ext cx="5486399" cy="3086099"/>
          </a:xfrm>
          <a:prstGeom prst="rect">
            <a:avLst/>
          </a:prstGeom>
          <a:noFill/>
          <a:ln>
            <a:noFill/>
          </a:ln>
        </p:spPr>
      </p:sp>
      <p:sp>
        <p:nvSpPr>
          <p:cNvPr id="60" name="Shape 60"/>
          <p:cNvSpPr txBox="1">
            <a:spLocks noGrp="1"/>
          </p:cNvSpPr>
          <p:nvPr>
            <p:ph type="body" idx="1"/>
          </p:nvPr>
        </p:nvSpPr>
        <p:spPr>
          <a:xfrm>
            <a:off x="1792288" y="4025503"/>
            <a:ext cx="5486399" cy="603646"/>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4767262"/>
            <a:ext cx="2133599"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4767262"/>
            <a:ext cx="2895600" cy="273843"/>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4767262"/>
            <a:ext cx="2133599" cy="273843"/>
          </a:xfrm>
          <a:prstGeom prst="rect">
            <a:avLst/>
          </a:prstGeom>
          <a:noFill/>
          <a:ln>
            <a:noFill/>
          </a:ln>
        </p:spPr>
        <p:txBody>
          <a:bodyPr lIns="91425" tIns="91425" rIns="91425" bIns="91425" anchor="t"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pic>
        <p:nvPicPr>
          <p:cNvPr id="5" name="Shape 5"/>
          <p:cNvPicPr preferRelativeResize="0"/>
          <p:nvPr/>
        </p:nvPicPr>
        <p:blipFill rotWithShape="1">
          <a:blip r:embed="rId15">
            <a:alphaModFix/>
          </a:blip>
          <a:srcRect l="22134" t="10369"/>
          <a:stretch/>
        </p:blipFill>
        <p:spPr>
          <a:xfrm>
            <a:off x="0" y="0"/>
            <a:ext cx="5346700" cy="46101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helenasa@ua.p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helenasa@ua.pt"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www.google.fr/url?sa=t&amp;rct=j&amp;q=&amp;esrc=s&amp;source=web&amp;cd=1&amp;ved=0ahUKEwjo5-Dmg6TLAhVJrxoKHSlhBD0QFggdMAA&amp;url=http%3A%2F%2Fcarap.ecml.at%2FPortals%2F11%2Fdocuments%2FC4pub2007F_20080228_FINAL.pdf&amp;usg=AFQjCNGTmqL2H4PuG_6eRrBHgtqP8eCEfw&amp;cad=rja"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www.galanet.eu/"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redinter.eu" TargetMode="External"/><Relationship Id="rId3" Type="http://schemas.openxmlformats.org/officeDocument/2006/relationships/image" Target="../media/image3.jpg"/><Relationship Id="rId7" Type="http://schemas.openxmlformats.org/officeDocument/2006/relationships/hyperlink" Target="http://www.redinter.eu/"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www.galapro.eu.sessions/" TargetMode="External"/><Relationship Id="rId5" Type="http://schemas.openxmlformats.org/officeDocument/2006/relationships/hyperlink" Target="http://www.galapro.eu/" TargetMode="External"/><Relationship Id="rId4" Type="http://schemas.openxmlformats.org/officeDocument/2006/relationships/hyperlink" Target="http://www.galanet.eu/" TargetMode="External"/><Relationship Id="rId9" Type="http://schemas.openxmlformats.org/officeDocument/2006/relationships/hyperlink" Target="http://miriadi.n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www.galanet.eu/"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hyperlink" Target="http://www.galanet.e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generation5.fr/"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hyperlink" Target="mailto:contact@generation5.f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galanet.eu/"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www.galanet.eu/"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3" Type="http://schemas.openxmlformats.org/officeDocument/2006/relationships/hyperlink" Target="http://lingalog.net/dokuwiki/intercomprehension/ilr/correspondances"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docs.google.com/file/d/0B4qTM8OC-lg2RXlvX3docE1XNVE/edit" TargetMode="External"/><Relationship Id="rId7" Type="http://schemas.openxmlformats.org/officeDocument/2006/relationships/hyperlink" Target="https://docs.google.com/file/d/0B4qTM8OC-lg2OFRqeWlIZ3BtTmM/edit"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hyperlink" Target="https://docs.google.com/file/d/0B4qTM8OC-lg2Sk5hYnFsa09Gb2c/edit" TargetMode="External"/><Relationship Id="rId5" Type="http://schemas.openxmlformats.org/officeDocument/2006/relationships/hyperlink" Target="https://docs.google.com/file/d/0B4qTM8OC-lg2dUFBcmNfQ1J0TVE/edit" TargetMode="External"/><Relationship Id="rId4" Type="http://schemas.openxmlformats.org/officeDocument/2006/relationships/hyperlink" Target="https://docs.google.com/file/d/0B4qTM8OC-lg2YVlNTGZ2aW1YYTg/edit"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www.galanet.eu/" TargetMode="External"/><Relationship Id="rId4" Type="http://schemas.openxmlformats.org/officeDocument/2006/relationships/hyperlink" Target="http://www.galapro.eu/"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4.png"/></Relationships>
</file>

<file path=ppt/slides/_rels/slide8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hyperlink" Target="http://miriadi.net/elgg/groups/profile/178/lot-04-referentiels" TargetMode="External"/><Relationship Id="rId4" Type="http://schemas.openxmlformats.org/officeDocument/2006/relationships/hyperlink" Target="http://miriadi.net/elgg/pages/view/11014/sessione-galapro-autunno-inverno-2014"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p:nvPr/>
        </p:nvSpPr>
        <p:spPr>
          <a:xfrm>
            <a:off x="-8466" y="0"/>
            <a:ext cx="9144000" cy="5143499"/>
          </a:xfrm>
          <a:prstGeom prst="rect">
            <a:avLst/>
          </a:prstGeom>
          <a:solidFill>
            <a:schemeClr val="lt1"/>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it" sz="1800">
                <a:solidFill>
                  <a:srgbClr val="3F3F3F"/>
                </a:solidFill>
                <a:latin typeface="Calibri"/>
                <a:ea typeface="Calibri"/>
                <a:cs typeface="Calibri"/>
                <a:sym typeface="Calibri"/>
              </a:rPr>
              <a:t> </a:t>
            </a:r>
          </a:p>
        </p:txBody>
      </p:sp>
      <p:pic>
        <p:nvPicPr>
          <p:cNvPr id="83" name="Shape 83"/>
          <p:cNvPicPr preferRelativeResize="0"/>
          <p:nvPr/>
        </p:nvPicPr>
        <p:blipFill rotWithShape="1">
          <a:blip r:embed="rId3">
            <a:alphaModFix/>
          </a:blip>
          <a:srcRect l="22136" t="10370"/>
          <a:stretch/>
        </p:blipFill>
        <p:spPr>
          <a:xfrm>
            <a:off x="0" y="-59449"/>
            <a:ext cx="5084100" cy="4637399"/>
          </a:xfrm>
          <a:prstGeom prst="rect">
            <a:avLst/>
          </a:prstGeom>
          <a:noFill/>
          <a:ln>
            <a:noFill/>
          </a:ln>
        </p:spPr>
      </p:pic>
      <p:sp>
        <p:nvSpPr>
          <p:cNvPr id="84" name="Shape 84"/>
          <p:cNvSpPr/>
          <p:nvPr/>
        </p:nvSpPr>
        <p:spPr>
          <a:xfrm>
            <a:off x="1747800" y="2607375"/>
            <a:ext cx="7396199" cy="378300"/>
          </a:xfrm>
          <a:prstGeom prst="rect">
            <a:avLst/>
          </a:prstGeom>
          <a:solidFill>
            <a:srgbClr val="7F7F7F"/>
          </a:solidFill>
          <a:ln>
            <a:noFill/>
          </a:ln>
        </p:spPr>
        <p:txBody>
          <a:bodyPr lIns="91425" tIns="45700" rIns="91425" bIns="45700" anchor="t" anchorCtr="0">
            <a:noAutofit/>
          </a:bodyPr>
          <a:lstStyle/>
          <a:p>
            <a:pPr marL="0" marR="0" lvl="0" indent="0" algn="l" rtl="0">
              <a:spcBef>
                <a:spcPts val="0"/>
              </a:spcBef>
              <a:buSzPct val="25000"/>
              <a:buNone/>
            </a:pPr>
            <a:r>
              <a:rPr lang="it" sz="1800">
                <a:solidFill>
                  <a:srgbClr val="FFFFFF"/>
                </a:solidFill>
              </a:rPr>
              <a:t>De la Galasaga à Miriadi              </a:t>
            </a:r>
            <a:r>
              <a:rPr lang="it" sz="1800" b="1">
                <a:solidFill>
                  <a:srgbClr val="FFFFFF"/>
                </a:solidFill>
              </a:rPr>
              <a:t>                         </a:t>
            </a:r>
          </a:p>
          <a:p>
            <a:pPr marL="0" marR="0" lvl="0" indent="0" algn="l" rtl="0">
              <a:spcBef>
                <a:spcPts val="0"/>
              </a:spcBef>
              <a:buNone/>
            </a:pPr>
            <a:endParaRPr sz="1200" b="1">
              <a:solidFill>
                <a:srgbClr val="FFFFFF"/>
              </a:solidFill>
            </a:endParaRPr>
          </a:p>
        </p:txBody>
      </p:sp>
      <p:sp>
        <p:nvSpPr>
          <p:cNvPr id="85" name="Shape 85"/>
          <p:cNvSpPr/>
          <p:nvPr/>
        </p:nvSpPr>
        <p:spPr>
          <a:xfrm>
            <a:off x="1747800" y="2238025"/>
            <a:ext cx="7396199" cy="392399"/>
          </a:xfrm>
          <a:prstGeom prst="rect">
            <a:avLst/>
          </a:prstGeom>
          <a:solidFill>
            <a:srgbClr val="3F3F3F"/>
          </a:solidFill>
          <a:ln>
            <a:noFill/>
          </a:ln>
        </p:spPr>
        <p:txBody>
          <a:bodyPr lIns="91425" tIns="45700" rIns="91425" bIns="45700" anchor="t" anchorCtr="0">
            <a:noAutofit/>
          </a:bodyPr>
          <a:lstStyle/>
          <a:p>
            <a:pPr marL="0" marR="0" lvl="0" indent="0" algn="l" rtl="0">
              <a:spcBef>
                <a:spcPts val="0"/>
              </a:spcBef>
              <a:buSzPct val="25000"/>
              <a:buNone/>
            </a:pPr>
            <a:r>
              <a:rPr lang="it" sz="2400">
                <a:solidFill>
                  <a:schemeClr val="lt1"/>
                </a:solidFill>
              </a:rPr>
              <a:t>L’intercompréhension en ligne</a:t>
            </a:r>
          </a:p>
        </p:txBody>
      </p:sp>
      <p:pic>
        <p:nvPicPr>
          <p:cNvPr id="86" name="Shape 86"/>
          <p:cNvPicPr preferRelativeResize="0"/>
          <p:nvPr/>
        </p:nvPicPr>
        <p:blipFill rotWithShape="1">
          <a:blip r:embed="rId4">
            <a:alphaModFix/>
          </a:blip>
          <a:srcRect/>
          <a:stretch/>
        </p:blipFill>
        <p:spPr>
          <a:xfrm>
            <a:off x="3581400" y="1160375"/>
            <a:ext cx="5410200" cy="948300"/>
          </a:xfrm>
          <a:prstGeom prst="rect">
            <a:avLst/>
          </a:prstGeom>
          <a:noFill/>
          <a:ln>
            <a:noFill/>
          </a:ln>
        </p:spPr>
      </p:pic>
      <p:sp>
        <p:nvSpPr>
          <p:cNvPr id="87" name="Shape 87"/>
          <p:cNvSpPr/>
          <p:nvPr/>
        </p:nvSpPr>
        <p:spPr>
          <a:xfrm>
            <a:off x="3617500" y="3161012"/>
            <a:ext cx="6885000" cy="1058999"/>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buNone/>
            </a:pPr>
            <a:endParaRPr sz="1200" b="1">
              <a:solidFill>
                <a:srgbClr val="FF6600"/>
              </a:solidFill>
            </a:endParaRPr>
          </a:p>
          <a:p>
            <a:pPr marL="0" marR="0" lvl="0" indent="0" algn="l" rtl="0">
              <a:lnSpc>
                <a:spcPct val="115000"/>
              </a:lnSpc>
              <a:spcBef>
                <a:spcPts val="0"/>
              </a:spcBef>
              <a:buSzPct val="25000"/>
              <a:buNone/>
            </a:pPr>
            <a:r>
              <a:rPr lang="it" sz="1800" b="1">
                <a:solidFill>
                  <a:srgbClr val="FF6600"/>
                </a:solidFill>
                <a:latin typeface="Calibri"/>
                <a:ea typeface="Calibri"/>
                <a:cs typeface="Calibri"/>
                <a:sym typeface="Calibri"/>
              </a:rPr>
              <a:t>Sandra Garbarino - sandra.garbarino@univ-lyon2.fr</a:t>
            </a:r>
          </a:p>
          <a:p>
            <a:pPr marL="0" marR="0" lvl="0" indent="0" algn="l" rtl="0">
              <a:lnSpc>
                <a:spcPct val="115000"/>
              </a:lnSpc>
              <a:spcBef>
                <a:spcPts val="0"/>
              </a:spcBef>
              <a:buSzPct val="25000"/>
              <a:buNone/>
            </a:pPr>
            <a:r>
              <a:rPr lang="it" sz="1200" b="1">
                <a:solidFill>
                  <a:srgbClr val="FF6600"/>
                </a:solidFill>
              </a:rPr>
              <a:t>(UNIVERSITE DE LYON, FRANCE)</a:t>
            </a:r>
          </a:p>
          <a:p>
            <a:pPr marL="0" marR="0" lvl="0" indent="0" algn="ctr" rtl="0">
              <a:lnSpc>
                <a:spcPct val="115000"/>
              </a:lnSpc>
              <a:spcBef>
                <a:spcPts val="0"/>
              </a:spcBef>
              <a:buNone/>
            </a:pPr>
            <a:endParaRPr sz="1200">
              <a:solidFill>
                <a:srgbClr val="9900FF"/>
              </a:solidFill>
            </a:endParaRPr>
          </a:p>
          <a:p>
            <a:pPr marL="0" marR="0" lvl="0" indent="0" algn="ctr" rtl="0">
              <a:lnSpc>
                <a:spcPct val="115000"/>
              </a:lnSpc>
              <a:spcBef>
                <a:spcPts val="0"/>
              </a:spcBef>
              <a:buNone/>
            </a:pPr>
            <a:endParaRPr sz="1200" b="0" i="0" u="none" strike="noStrike" cap="none" baseline="0">
              <a:solidFill>
                <a:srgbClr val="9900FF"/>
              </a:solidFill>
              <a:latin typeface="Arial"/>
              <a:ea typeface="Arial"/>
              <a:cs typeface="Arial"/>
              <a:sym typeface="Arial"/>
            </a:endParaRPr>
          </a:p>
        </p:txBody>
      </p:sp>
      <p:pic>
        <p:nvPicPr>
          <p:cNvPr id="88" name="Shape 88"/>
          <p:cNvPicPr preferRelativeResize="0"/>
          <p:nvPr/>
        </p:nvPicPr>
        <p:blipFill rotWithShape="1">
          <a:blip r:embed="rId5">
            <a:alphaModFix/>
          </a:blip>
          <a:srcRect/>
          <a:stretch/>
        </p:blipFill>
        <p:spPr>
          <a:xfrm>
            <a:off x="3316575" y="4750599"/>
            <a:ext cx="2216700" cy="378300"/>
          </a:xfrm>
          <a:prstGeom prst="rect">
            <a:avLst/>
          </a:prstGeom>
          <a:noFill/>
          <a:ln>
            <a:noFill/>
          </a:ln>
        </p:spPr>
      </p:pic>
      <p:sp>
        <p:nvSpPr>
          <p:cNvPr id="89" name="Shape 89"/>
          <p:cNvSpPr txBox="1"/>
          <p:nvPr/>
        </p:nvSpPr>
        <p:spPr>
          <a:xfrm>
            <a:off x="5842975" y="4789750"/>
            <a:ext cx="3252600" cy="300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pic>
        <p:nvPicPr>
          <p:cNvPr id="90" name="Shape 90"/>
          <p:cNvPicPr preferRelativeResize="0"/>
          <p:nvPr/>
        </p:nvPicPr>
        <p:blipFill>
          <a:blip r:embed="rId6">
            <a:alphaModFix/>
          </a:blip>
          <a:stretch>
            <a:fillRect/>
          </a:stretch>
        </p:blipFill>
        <p:spPr>
          <a:xfrm>
            <a:off x="92275" y="4195200"/>
            <a:ext cx="1033963" cy="948299"/>
          </a:xfrm>
          <a:prstGeom prst="rect">
            <a:avLst/>
          </a:prstGeom>
          <a:noFill/>
          <a:ln>
            <a:noFill/>
          </a:ln>
        </p:spPr>
      </p:pic>
      <p:sp>
        <p:nvSpPr>
          <p:cNvPr id="91" name="Shape 91"/>
          <p:cNvSpPr txBox="1"/>
          <p:nvPr/>
        </p:nvSpPr>
        <p:spPr>
          <a:xfrm>
            <a:off x="-8475" y="-600600"/>
            <a:ext cx="3000000" cy="3000000"/>
          </a:xfrm>
          <a:prstGeom prst="rect">
            <a:avLst/>
          </a:prstGeom>
          <a:noFill/>
          <a:ln>
            <a:noFill/>
          </a:ln>
        </p:spPr>
        <p:txBody>
          <a:bodyPr lIns="91425" tIns="91425" rIns="91425" bIns="91425" anchor="ctr" anchorCtr="0">
            <a:noAutofit/>
          </a:bodyPr>
          <a:lstStyle/>
          <a:p>
            <a:pPr lvl="0" rtl="0">
              <a:spcBef>
                <a:spcPts val="0"/>
              </a:spcBef>
              <a:buNone/>
            </a:pPr>
            <a:r>
              <a:rPr lang="it"/>
              <a:t> </a:t>
            </a:r>
          </a:p>
        </p:txBody>
      </p:sp>
      <p:pic>
        <p:nvPicPr>
          <p:cNvPr id="92" name="Shape 92"/>
          <p:cNvPicPr preferRelativeResize="0"/>
          <p:nvPr/>
        </p:nvPicPr>
        <p:blipFill>
          <a:blip r:embed="rId7">
            <a:alphaModFix/>
          </a:blip>
          <a:stretch>
            <a:fillRect/>
          </a:stretch>
        </p:blipFill>
        <p:spPr>
          <a:xfrm>
            <a:off x="1399487" y="4441950"/>
            <a:ext cx="755512" cy="70155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p:nvPr/>
        </p:nvSpPr>
        <p:spPr>
          <a:xfrm>
            <a:off x="69199" y="183700"/>
            <a:ext cx="3929700" cy="277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1800" b="1" i="0" u="none" strike="noStrike" cap="none" baseline="0">
                <a:latin typeface="Arial"/>
                <a:ea typeface="Arial"/>
                <a:cs typeface="Arial"/>
                <a:sym typeface="Arial"/>
              </a:rPr>
              <a:t>CONGRESSOS INTERNACIONAIS</a:t>
            </a:r>
          </a:p>
        </p:txBody>
      </p:sp>
      <p:pic>
        <p:nvPicPr>
          <p:cNvPr id="166" name="Shape 166"/>
          <p:cNvPicPr preferRelativeResize="0"/>
          <p:nvPr/>
        </p:nvPicPr>
        <p:blipFill rotWithShape="1">
          <a:blip r:embed="rId3">
            <a:alphaModFix/>
          </a:blip>
          <a:srcRect l="31546" t="35436" r="15324" b="15345"/>
          <a:stretch/>
        </p:blipFill>
        <p:spPr>
          <a:xfrm>
            <a:off x="3998912" y="534590"/>
            <a:ext cx="5321299" cy="4196952"/>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167" name="Shape 167"/>
          <p:cNvPicPr preferRelativeResize="0"/>
          <p:nvPr/>
        </p:nvPicPr>
        <p:blipFill rotWithShape="1">
          <a:blip r:embed="rId4">
            <a:alphaModFix/>
          </a:blip>
          <a:srcRect/>
          <a:stretch/>
        </p:blipFill>
        <p:spPr>
          <a:xfrm>
            <a:off x="-231775" y="1938337"/>
            <a:ext cx="5462586" cy="3662362"/>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168" name="Shape 168"/>
          <p:cNvPicPr preferRelativeResize="0"/>
          <p:nvPr/>
        </p:nvPicPr>
        <p:blipFill rotWithShape="1">
          <a:blip r:embed="rId5">
            <a:alphaModFix/>
          </a:blip>
          <a:srcRect/>
          <a:stretch/>
        </p:blipFill>
        <p:spPr>
          <a:xfrm>
            <a:off x="1804986" y="3588543"/>
            <a:ext cx="6718299" cy="119776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396875" y="-398859"/>
            <a:ext cx="7543800" cy="97155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a:t>Seminários, </a:t>
            </a:r>
            <a:r>
              <a:rPr lang="it" sz="2000" b="1" i="0" u="none" strike="noStrike" cap="none" baseline="0">
                <a:latin typeface="Arial"/>
                <a:ea typeface="Arial"/>
                <a:cs typeface="Arial"/>
                <a:sym typeface="Arial"/>
              </a:rPr>
              <a:t>FORMAÇÕES</a:t>
            </a:r>
          </a:p>
        </p:txBody>
      </p:sp>
      <p:pic>
        <p:nvPicPr>
          <p:cNvPr id="175" name="Shape 175"/>
          <p:cNvPicPr preferRelativeResize="0"/>
          <p:nvPr/>
        </p:nvPicPr>
        <p:blipFill rotWithShape="1">
          <a:blip r:embed="rId3">
            <a:alphaModFix/>
          </a:blip>
          <a:srcRect/>
          <a:stretch/>
        </p:blipFill>
        <p:spPr>
          <a:xfrm>
            <a:off x="1547812" y="897731"/>
            <a:ext cx="6245224" cy="1651396"/>
          </a:xfrm>
          <a:prstGeom prst="rect">
            <a:avLst/>
          </a:prstGeom>
          <a:noFill/>
          <a:ln>
            <a:noFill/>
          </a:ln>
        </p:spPr>
      </p:pic>
      <p:grpSp>
        <p:nvGrpSpPr>
          <p:cNvPr id="176" name="Shape 176"/>
          <p:cNvGrpSpPr/>
          <p:nvPr/>
        </p:nvGrpSpPr>
        <p:grpSpPr>
          <a:xfrm>
            <a:off x="268287" y="1491852"/>
            <a:ext cx="3492500" cy="3533775"/>
            <a:chOff x="0" y="0"/>
            <a:chExt cx="2147483647" cy="2147483647"/>
          </a:xfrm>
        </p:grpSpPr>
        <p:sp>
          <p:nvSpPr>
            <p:cNvPr id="177" name="Shape 177"/>
            <p:cNvSpPr txBox="1"/>
            <p:nvPr/>
          </p:nvSpPr>
          <p:spPr>
            <a:xfrm>
              <a:off x="43925170" y="0"/>
              <a:ext cx="2081106943" cy="2133735928"/>
            </a:xfrm>
            <a:prstGeom prst="rect">
              <a:avLst/>
            </a:prstGeom>
            <a:solidFill>
              <a:schemeClr val="accent1"/>
            </a:solidFill>
            <a:ln w="25400" cap="flat">
              <a:solidFill>
                <a:srgbClr val="BCBCBC"/>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grpSp>
          <p:nvGrpSpPr>
            <p:cNvPr id="178" name="Shape 178"/>
            <p:cNvGrpSpPr/>
            <p:nvPr/>
          </p:nvGrpSpPr>
          <p:grpSpPr>
            <a:xfrm>
              <a:off x="0" y="53444392"/>
              <a:ext cx="2147483647" cy="2094039254"/>
              <a:chOff x="5508625" y="620712"/>
              <a:chExt cx="3492500" cy="4594224"/>
            </a:xfrm>
          </p:grpSpPr>
          <p:pic>
            <p:nvPicPr>
              <p:cNvPr id="179" name="Shape 179"/>
              <p:cNvPicPr preferRelativeResize="0"/>
              <p:nvPr/>
            </p:nvPicPr>
            <p:blipFill rotWithShape="1">
              <a:blip r:embed="rId4">
                <a:alphaModFix/>
              </a:blip>
              <a:srcRect/>
              <a:stretch/>
            </p:blipFill>
            <p:spPr>
              <a:xfrm>
                <a:off x="5653087" y="1068387"/>
                <a:ext cx="3168650" cy="3068637"/>
              </a:xfrm>
              <a:prstGeom prst="rect">
                <a:avLst/>
              </a:prstGeom>
              <a:noFill/>
              <a:ln>
                <a:noFill/>
              </a:ln>
            </p:spPr>
          </p:pic>
          <p:sp>
            <p:nvSpPr>
              <p:cNvPr id="180" name="Shape 180"/>
              <p:cNvSpPr txBox="1"/>
              <p:nvPr/>
            </p:nvSpPr>
            <p:spPr>
              <a:xfrm>
                <a:off x="5942012" y="620712"/>
                <a:ext cx="2627312" cy="63976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it" sz="1200" b="1" i="0" u="none" strike="noStrike" cap="none" baseline="0">
                    <a:solidFill>
                      <a:schemeClr val="lt1"/>
                    </a:solidFill>
                    <a:latin typeface="Arial"/>
                    <a:ea typeface="Arial"/>
                    <a:cs typeface="Arial"/>
                    <a:sym typeface="Arial"/>
                  </a:rPr>
                  <a:t>Dott.ssa M.-C. Jamet</a:t>
                </a:r>
              </a:p>
              <a:p>
                <a:pPr marL="0" marR="0" lvl="0" indent="0" algn="ctr" rtl="0">
                  <a:lnSpc>
                    <a:spcPct val="100000"/>
                  </a:lnSpc>
                  <a:spcBef>
                    <a:spcPts val="0"/>
                  </a:spcBef>
                  <a:spcAft>
                    <a:spcPts val="0"/>
                  </a:spcAft>
                  <a:buClr>
                    <a:schemeClr val="lt1"/>
                  </a:buClr>
                  <a:buSzPct val="25000"/>
                  <a:buFont typeface="Arial"/>
                  <a:buNone/>
                </a:pPr>
                <a:r>
                  <a:rPr lang="it" sz="1200" b="1" i="1" u="none" strike="noStrike" cap="none" baseline="0">
                    <a:solidFill>
                      <a:schemeClr val="lt1"/>
                    </a:solidFill>
                    <a:latin typeface="Arial"/>
                    <a:ea typeface="Arial"/>
                    <a:cs typeface="Arial"/>
                    <a:sym typeface="Arial"/>
                  </a:rPr>
                  <a:t>Università “Ca’ Foscari”</a:t>
                </a:r>
              </a:p>
              <a:p>
                <a:pPr marL="0" marR="0" lvl="0" indent="0" algn="ctr" rtl="0">
                  <a:lnSpc>
                    <a:spcPct val="100000"/>
                  </a:lnSpc>
                  <a:spcBef>
                    <a:spcPts val="0"/>
                  </a:spcBef>
                  <a:spcAft>
                    <a:spcPts val="0"/>
                  </a:spcAft>
                  <a:buClr>
                    <a:schemeClr val="lt1"/>
                  </a:buClr>
                  <a:buSzPct val="25000"/>
                  <a:buFont typeface="Arial"/>
                  <a:buNone/>
                </a:pPr>
                <a:r>
                  <a:rPr lang="it" sz="1200" b="1" i="0" u="none" strike="noStrike" cap="none" baseline="0">
                    <a:solidFill>
                      <a:schemeClr val="lt1"/>
                    </a:solidFill>
                    <a:latin typeface="Arial"/>
                    <a:ea typeface="Arial"/>
                    <a:cs typeface="Arial"/>
                    <a:sym typeface="Arial"/>
                  </a:rPr>
                  <a:t>Venezia</a:t>
                </a:r>
              </a:p>
            </p:txBody>
          </p:sp>
          <p:sp>
            <p:nvSpPr>
              <p:cNvPr id="181" name="Shape 181"/>
              <p:cNvSpPr txBox="1"/>
              <p:nvPr/>
            </p:nvSpPr>
            <p:spPr>
              <a:xfrm>
                <a:off x="5508625" y="3644900"/>
                <a:ext cx="3492500" cy="157003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161616"/>
                  </a:buClr>
                  <a:buSzPct val="25000"/>
                  <a:buFont typeface="Arial"/>
                  <a:buNone/>
                </a:pPr>
                <a:r>
                  <a:rPr lang="it" sz="1200" b="1" i="0" u="none" strike="noStrike" cap="none" baseline="0">
                    <a:solidFill>
                      <a:srgbClr val="161616"/>
                    </a:solidFill>
                    <a:latin typeface="Arial"/>
                    <a:ea typeface="Arial"/>
                    <a:cs typeface="Arial"/>
                    <a:sym typeface="Arial"/>
                  </a:rPr>
                  <a:t>L'intercompréhension: d'un concept pluriel vers une démarche commune ou d'un concept commun vers des démarches plurielles</a:t>
                </a:r>
              </a:p>
              <a:p>
                <a:pPr marL="0" marR="0" lvl="0" indent="0" algn="l" rtl="0">
                  <a:lnSpc>
                    <a:spcPct val="100000"/>
                  </a:lnSpc>
                  <a:spcBef>
                    <a:spcPts val="0"/>
                  </a:spcBef>
                  <a:spcAft>
                    <a:spcPts val="0"/>
                  </a:spcAft>
                  <a:buClr>
                    <a:schemeClr val="lt1"/>
                  </a:buClr>
                  <a:buFont typeface="Arial"/>
                  <a:buNone/>
                </a:pPr>
                <a:endParaRPr sz="1200" b="1" i="0" u="none" strike="noStrike" cap="none" baseline="0">
                  <a:solidFill>
                    <a:srgbClr val="161616"/>
                  </a:solidFill>
                  <a:latin typeface="Arial"/>
                  <a:ea typeface="Arial"/>
                  <a:cs typeface="Arial"/>
                  <a:sym typeface="Arial"/>
                </a:endParaRPr>
              </a:p>
              <a:p>
                <a:pPr marL="0" marR="0" lvl="0" indent="0" algn="l" rtl="0">
                  <a:lnSpc>
                    <a:spcPct val="100000"/>
                  </a:lnSpc>
                  <a:spcBef>
                    <a:spcPts val="0"/>
                  </a:spcBef>
                  <a:spcAft>
                    <a:spcPts val="0"/>
                  </a:spcAft>
                  <a:buClr>
                    <a:srgbClr val="161616"/>
                  </a:buClr>
                  <a:buSzPct val="25000"/>
                  <a:buFont typeface="Arial"/>
                  <a:buNone/>
                </a:pPr>
                <a:r>
                  <a:rPr lang="it" sz="1200" b="1" i="0" u="none" strike="noStrike" cap="none" baseline="0">
                    <a:solidFill>
                      <a:srgbClr val="161616"/>
                    </a:solidFill>
                    <a:latin typeface="Arial"/>
                    <a:ea typeface="Arial"/>
                    <a:cs typeface="Arial"/>
                    <a:sym typeface="Arial"/>
                  </a:rPr>
                  <a:t>Mercoledì 6 ottobre        </a:t>
                </a:r>
                <a:r>
                  <a:rPr lang="it" sz="1200" b="0" i="0" u="none" strike="noStrike" cap="none" baseline="0">
                    <a:solidFill>
                      <a:srgbClr val="161616"/>
                    </a:solidFill>
                    <a:latin typeface="Arial"/>
                    <a:ea typeface="Arial"/>
                    <a:cs typeface="Arial"/>
                    <a:sym typeface="Arial"/>
                  </a:rPr>
                  <a:t>Aula multimediale CLA</a:t>
                </a:r>
              </a:p>
              <a:p>
                <a:pPr marL="0" marR="0" lvl="0" indent="0" algn="l" rtl="0">
                  <a:lnSpc>
                    <a:spcPct val="100000"/>
                  </a:lnSpc>
                  <a:spcBef>
                    <a:spcPts val="0"/>
                  </a:spcBef>
                  <a:spcAft>
                    <a:spcPts val="0"/>
                  </a:spcAft>
                  <a:buClr>
                    <a:srgbClr val="161616"/>
                  </a:buClr>
                  <a:buSzPct val="25000"/>
                  <a:buFont typeface="Arial"/>
                  <a:buNone/>
                </a:pPr>
                <a:r>
                  <a:rPr lang="it" sz="1200" b="0" i="0" u="none" strike="noStrike" cap="none" baseline="0">
                    <a:solidFill>
                      <a:srgbClr val="161616"/>
                    </a:solidFill>
                    <a:latin typeface="Arial"/>
                    <a:ea typeface="Arial"/>
                    <a:cs typeface="Arial"/>
                    <a:sym typeface="Arial"/>
                  </a:rPr>
                  <a:t>       ore 13.30                           Via Bellini, 1</a:t>
                </a:r>
              </a:p>
              <a:p>
                <a:pPr marL="0" marR="0" lvl="0" indent="0" algn="l" rtl="0">
                  <a:lnSpc>
                    <a:spcPct val="100000"/>
                  </a:lnSpc>
                  <a:spcBef>
                    <a:spcPts val="0"/>
                  </a:spcBef>
                  <a:spcAft>
                    <a:spcPts val="0"/>
                  </a:spcAft>
                  <a:buClr>
                    <a:schemeClr val="lt1"/>
                  </a:buClr>
                  <a:buSzPct val="25000"/>
                  <a:buFont typeface="Arial"/>
                  <a:buNone/>
                </a:pPr>
                <a:r>
                  <a:rPr lang="it" sz="1200" b="0" i="0" u="none" strike="noStrike" cap="none" baseline="0">
                    <a:solidFill>
                      <a:schemeClr val="lt1"/>
                    </a:solidFill>
                    <a:latin typeface="Arial"/>
                    <a:ea typeface="Arial"/>
                    <a:cs typeface="Arial"/>
                    <a:sym typeface="Arial"/>
                  </a:rPr>
                  <a:t>		         Cassino</a:t>
                </a:r>
              </a:p>
            </p:txBody>
          </p:sp>
        </p:grpSp>
      </p:grpSp>
      <p:pic>
        <p:nvPicPr>
          <p:cNvPr id="182" name="Shape 182"/>
          <p:cNvPicPr preferRelativeResize="0"/>
          <p:nvPr/>
        </p:nvPicPr>
        <p:blipFill rotWithShape="1">
          <a:blip r:embed="rId5">
            <a:alphaModFix/>
          </a:blip>
          <a:srcRect/>
          <a:stretch/>
        </p:blipFill>
        <p:spPr>
          <a:xfrm>
            <a:off x="5016500" y="2528887"/>
            <a:ext cx="4024312" cy="4077890"/>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183" name="Shape 183"/>
          <p:cNvPicPr preferRelativeResize="0"/>
          <p:nvPr/>
        </p:nvPicPr>
        <p:blipFill rotWithShape="1">
          <a:blip r:embed="rId3">
            <a:alphaModFix/>
          </a:blip>
          <a:srcRect/>
          <a:stretch/>
        </p:blipFill>
        <p:spPr>
          <a:xfrm>
            <a:off x="4217987" y="1220390"/>
            <a:ext cx="4737100" cy="3652837"/>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grpSp>
        <p:nvGrpSpPr>
          <p:cNvPr id="184" name="Shape 184"/>
          <p:cNvGrpSpPr/>
          <p:nvPr/>
        </p:nvGrpSpPr>
        <p:grpSpPr>
          <a:xfrm rot="-135053">
            <a:off x="2975952" y="3252527"/>
            <a:ext cx="5215290" cy="4394596"/>
            <a:chOff x="0" y="0"/>
            <a:chExt cx="2147483647" cy="2147483647"/>
          </a:xfrm>
        </p:grpSpPr>
        <p:sp>
          <p:nvSpPr>
            <p:cNvPr id="185" name="Shape 185"/>
            <p:cNvSpPr txBox="1"/>
            <p:nvPr/>
          </p:nvSpPr>
          <p:spPr>
            <a:xfrm>
              <a:off x="116882517" y="94593528"/>
              <a:ext cx="1972929835" cy="923742652"/>
            </a:xfrm>
            <a:prstGeom prst="rect">
              <a:avLst/>
            </a:prstGeom>
            <a:solidFill>
              <a:schemeClr val="dk2"/>
            </a:solidFill>
            <a:ln w="25400" cap="flat">
              <a:solidFill>
                <a:srgbClr val="99CC00"/>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186" name="Shape 186"/>
            <p:cNvPicPr preferRelativeResize="0"/>
            <p:nvPr/>
          </p:nvPicPr>
          <p:blipFill rotWithShape="1">
            <a:blip r:embed="rId6">
              <a:alphaModFix/>
            </a:blip>
            <a:srcRect/>
            <a:stretch/>
          </p:blipFill>
          <p:spPr>
            <a:xfrm rot="119999">
              <a:off x="40187862" y="31508387"/>
              <a:ext cx="2067107922" cy="2084466871"/>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grpSp>
      <p:pic>
        <p:nvPicPr>
          <p:cNvPr id="187" name="Shape 187"/>
          <p:cNvPicPr preferRelativeResize="0"/>
          <p:nvPr/>
        </p:nvPicPr>
        <p:blipFill rotWithShape="1">
          <a:blip r:embed="rId7">
            <a:alphaModFix/>
          </a:blip>
          <a:srcRect/>
          <a:stretch/>
        </p:blipFill>
        <p:spPr>
          <a:xfrm>
            <a:off x="268287" y="684608"/>
            <a:ext cx="5689600" cy="1458515"/>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rotWithShape="1">
          <a:blip r:embed="rId3">
            <a:alphaModFix/>
          </a:blip>
          <a:srcRect/>
          <a:stretch/>
        </p:blipFill>
        <p:spPr>
          <a:xfrm>
            <a:off x="0" y="572687"/>
            <a:ext cx="6480299" cy="3378899"/>
          </a:xfrm>
          <a:prstGeom prst="rect">
            <a:avLst/>
          </a:prstGeom>
          <a:noFill/>
          <a:ln w="9525" cap="flat">
            <a:solidFill>
              <a:srgbClr val="000000"/>
            </a:solidFill>
            <a:prstDash val="solid"/>
            <a:round/>
            <a:headEnd type="none" w="med" len="med"/>
            <a:tailEnd type="none" w="med" len="med"/>
          </a:ln>
        </p:spPr>
      </p:pic>
      <p:sp>
        <p:nvSpPr>
          <p:cNvPr id="193" name="Shape 193"/>
          <p:cNvSpPr txBox="1">
            <a:spLocks noGrp="1"/>
          </p:cNvSpPr>
          <p:nvPr>
            <p:ph type="title"/>
          </p:nvPr>
        </p:nvSpPr>
        <p:spPr>
          <a:xfrm>
            <a:off x="395287" y="-398859"/>
            <a:ext cx="7543800" cy="97155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latin typeface="Arial"/>
                <a:ea typeface="Arial"/>
                <a:cs typeface="Arial"/>
                <a:sym typeface="Arial"/>
              </a:rPr>
              <a:t>PROJETOS</a:t>
            </a:r>
          </a:p>
        </p:txBody>
      </p:sp>
      <p:pic>
        <p:nvPicPr>
          <p:cNvPr id="194" name="Shape 194"/>
          <p:cNvPicPr preferRelativeResize="0"/>
          <p:nvPr/>
        </p:nvPicPr>
        <p:blipFill rotWithShape="1">
          <a:blip r:embed="rId4">
            <a:alphaModFix/>
          </a:blip>
          <a:srcRect l="12728" t="21656" r="19199" b="47828"/>
          <a:stretch/>
        </p:blipFill>
        <p:spPr>
          <a:xfrm>
            <a:off x="742950" y="3451621"/>
            <a:ext cx="7851774" cy="3063477"/>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195" name="Shape 195"/>
          <p:cNvPicPr preferRelativeResize="0"/>
          <p:nvPr/>
        </p:nvPicPr>
        <p:blipFill rotWithShape="1">
          <a:blip r:embed="rId5">
            <a:alphaModFix/>
          </a:blip>
          <a:srcRect l="32099" t="20671" r="30821" b="49797"/>
          <a:stretch/>
        </p:blipFill>
        <p:spPr>
          <a:xfrm>
            <a:off x="4972862" y="410458"/>
            <a:ext cx="4310099" cy="2953800"/>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p:nvPr/>
        </p:nvSpPr>
        <p:spPr>
          <a:xfrm>
            <a:off x="2700336" y="411956"/>
            <a:ext cx="2770187" cy="2774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1800" b="1" i="0" u="none" strike="noStrike" cap="none" baseline="0">
                <a:solidFill>
                  <a:schemeClr val="lt1"/>
                </a:solidFill>
                <a:latin typeface="Arial"/>
                <a:ea typeface="Arial"/>
                <a:cs typeface="Arial"/>
                <a:sym typeface="Arial"/>
              </a:rPr>
              <a:t>MATERIAIS DIDÁTICOS</a:t>
            </a:r>
          </a:p>
        </p:txBody>
      </p:sp>
      <p:pic>
        <p:nvPicPr>
          <p:cNvPr id="201" name="Shape 201"/>
          <p:cNvPicPr preferRelativeResize="0"/>
          <p:nvPr/>
        </p:nvPicPr>
        <p:blipFill rotWithShape="1">
          <a:blip r:embed="rId3">
            <a:alphaModFix/>
          </a:blip>
          <a:srcRect l="14388" t="33468" r="41890" b="11782"/>
          <a:stretch/>
        </p:blipFill>
        <p:spPr>
          <a:xfrm>
            <a:off x="-350975" y="0"/>
            <a:ext cx="5738100" cy="6071099"/>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02" name="Shape 202"/>
          <p:cNvPicPr preferRelativeResize="0"/>
          <p:nvPr/>
        </p:nvPicPr>
        <p:blipFill rotWithShape="1">
          <a:blip r:embed="rId4">
            <a:alphaModFix/>
          </a:blip>
          <a:srcRect/>
          <a:stretch/>
        </p:blipFill>
        <p:spPr>
          <a:xfrm>
            <a:off x="5228412" y="2"/>
            <a:ext cx="4503599" cy="6671100"/>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03" name="Shape 203"/>
          <p:cNvPicPr preferRelativeResize="0"/>
          <p:nvPr/>
        </p:nvPicPr>
        <p:blipFill rotWithShape="1">
          <a:blip r:embed="rId5">
            <a:alphaModFix/>
          </a:blip>
          <a:srcRect l="13207" r="11321"/>
          <a:stretch/>
        </p:blipFill>
        <p:spPr>
          <a:xfrm>
            <a:off x="2700325" y="2339200"/>
            <a:ext cx="3462299" cy="6354299"/>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sp>
        <p:nvSpPr>
          <p:cNvPr id="204" name="Shape 204"/>
          <p:cNvSpPr txBox="1"/>
          <p:nvPr/>
        </p:nvSpPr>
        <p:spPr>
          <a:xfrm>
            <a:off x="3819525" y="99125"/>
            <a:ext cx="4370099" cy="457200"/>
          </a:xfrm>
          <a:prstGeom prst="rect">
            <a:avLst/>
          </a:prstGeom>
          <a:noFill/>
          <a:ln>
            <a:noFill/>
          </a:ln>
        </p:spPr>
        <p:txBody>
          <a:bodyPr lIns="91425" tIns="91425" rIns="91425" bIns="91425" anchor="t" anchorCtr="0">
            <a:noAutofit/>
          </a:bodyPr>
          <a:lstStyle/>
          <a:p>
            <a:pPr>
              <a:spcBef>
                <a:spcPts val="0"/>
              </a:spcBef>
              <a:buNone/>
            </a:pPr>
            <a:r>
              <a:rPr lang="it" sz="2400" b="1"/>
              <a:t>MATERIAIS DIDÁTICOS</a:t>
            </a:r>
          </a:p>
        </p:txBody>
      </p:sp>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Shape 210"/>
          <p:cNvPicPr preferRelativeResize="0"/>
          <p:nvPr/>
        </p:nvPicPr>
        <p:blipFill rotWithShape="1">
          <a:blip r:embed="rId3">
            <a:alphaModFix/>
          </a:blip>
          <a:srcRect/>
          <a:stretch/>
        </p:blipFill>
        <p:spPr>
          <a:xfrm>
            <a:off x="444500" y="1329927"/>
            <a:ext cx="8135936" cy="3314700"/>
          </a:xfrm>
          <a:prstGeom prst="rect">
            <a:avLst/>
          </a:prstGeom>
          <a:noFill/>
          <a:ln>
            <a:noFill/>
          </a:ln>
        </p:spPr>
      </p:pic>
      <p:sp>
        <p:nvSpPr>
          <p:cNvPr id="211" name="Shape 211"/>
          <p:cNvSpPr txBox="1"/>
          <p:nvPr/>
        </p:nvSpPr>
        <p:spPr>
          <a:xfrm>
            <a:off x="2339975" y="423525"/>
            <a:ext cx="5021099" cy="4589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it" sz="1800" b="1" i="0" u="none" strike="noStrike" cap="none" baseline="0">
                <a:latin typeface="Arial"/>
                <a:ea typeface="Arial"/>
                <a:cs typeface="Arial"/>
                <a:sym typeface="Arial"/>
              </a:rPr>
              <a:t>PLATAFORMAS DE FORMAÇÃO</a:t>
            </a: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a:stretch/>
        </p:blipFill>
        <p:spPr>
          <a:xfrm>
            <a:off x="179536" y="761959"/>
            <a:ext cx="7632599" cy="4198199"/>
          </a:xfrm>
          <a:prstGeom prst="rect">
            <a:avLst/>
          </a:prstGeom>
          <a:noFill/>
          <a:ln>
            <a:noFill/>
          </a:ln>
        </p:spPr>
      </p:pic>
      <p:sp>
        <p:nvSpPr>
          <p:cNvPr id="218" name="Shape 218"/>
          <p:cNvSpPr txBox="1"/>
          <p:nvPr/>
        </p:nvSpPr>
        <p:spPr>
          <a:xfrm>
            <a:off x="2484415" y="250025"/>
            <a:ext cx="5327700" cy="2751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1800" b="1" i="0" u="none" strike="noStrike" cap="none" baseline="0">
                <a:latin typeface="Arial"/>
                <a:ea typeface="Arial"/>
                <a:cs typeface="Arial"/>
                <a:sym typeface="Arial"/>
              </a:rPr>
              <a:t>REDES INTERNACIONAIS</a:t>
            </a:r>
          </a:p>
        </p:txBody>
      </p:sp>
      <p:pic>
        <p:nvPicPr>
          <p:cNvPr id="219" name="Shape 219"/>
          <p:cNvPicPr preferRelativeResize="0"/>
          <p:nvPr/>
        </p:nvPicPr>
        <p:blipFill rotWithShape="1">
          <a:blip r:embed="rId4">
            <a:alphaModFix/>
          </a:blip>
          <a:srcRect/>
          <a:stretch/>
        </p:blipFill>
        <p:spPr>
          <a:xfrm>
            <a:off x="2665525" y="1541625"/>
            <a:ext cx="8268899" cy="37659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84175" y="0"/>
            <a:ext cx="7543800" cy="4856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chemeClr val="lt2"/>
              </a:buClr>
              <a:buSzPct val="25000"/>
              <a:buFont typeface="Arial"/>
              <a:buNone/>
            </a:pPr>
            <a:r>
              <a:rPr lang="it" sz="2000" b="1" i="0" u="none" strike="noStrike" cap="none" baseline="0" dirty="0">
                <a:latin typeface="Arial"/>
                <a:ea typeface="Arial"/>
                <a:cs typeface="Arial"/>
                <a:sym typeface="Arial"/>
              </a:rPr>
              <a:t>Apoio de agências de política linguística</a:t>
            </a:r>
          </a:p>
        </p:txBody>
      </p:sp>
      <p:pic>
        <p:nvPicPr>
          <p:cNvPr id="226" name="Shape 226"/>
          <p:cNvPicPr preferRelativeResize="0"/>
          <p:nvPr/>
        </p:nvPicPr>
        <p:blipFill rotWithShape="1">
          <a:blip r:embed="rId3">
            <a:alphaModFix/>
          </a:blip>
          <a:srcRect/>
          <a:stretch/>
        </p:blipFill>
        <p:spPr>
          <a:xfrm>
            <a:off x="255587" y="507206"/>
            <a:ext cx="2225675" cy="3525440"/>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27" name="Shape 227"/>
          <p:cNvPicPr preferRelativeResize="0"/>
          <p:nvPr/>
        </p:nvPicPr>
        <p:blipFill rotWithShape="1">
          <a:blip r:embed="rId4">
            <a:alphaModFix/>
          </a:blip>
          <a:srcRect/>
          <a:stretch/>
        </p:blipFill>
        <p:spPr>
          <a:xfrm>
            <a:off x="2533174" y="620277"/>
            <a:ext cx="4236899" cy="2628899"/>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28" name="Shape 228"/>
          <p:cNvPicPr preferRelativeResize="0"/>
          <p:nvPr/>
        </p:nvPicPr>
        <p:blipFill rotWithShape="1">
          <a:blip r:embed="rId5">
            <a:alphaModFix/>
          </a:blip>
          <a:srcRect/>
          <a:stretch/>
        </p:blipFill>
        <p:spPr>
          <a:xfrm>
            <a:off x="6822122" y="-476600"/>
            <a:ext cx="2225700" cy="3287400"/>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29" name="Shape 229"/>
          <p:cNvPicPr preferRelativeResize="0"/>
          <p:nvPr/>
        </p:nvPicPr>
        <p:blipFill rotWithShape="1">
          <a:blip r:embed="rId6">
            <a:alphaModFix/>
          </a:blip>
          <a:srcRect/>
          <a:stretch/>
        </p:blipFill>
        <p:spPr>
          <a:xfrm>
            <a:off x="2167400" y="3035550"/>
            <a:ext cx="3816900" cy="2276100"/>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30" name="Shape 230"/>
          <p:cNvPicPr preferRelativeResize="0"/>
          <p:nvPr/>
        </p:nvPicPr>
        <p:blipFill rotWithShape="1">
          <a:blip r:embed="rId7">
            <a:alphaModFix/>
          </a:blip>
          <a:srcRect/>
          <a:stretch/>
        </p:blipFill>
        <p:spPr>
          <a:xfrm>
            <a:off x="122226" y="2268148"/>
            <a:ext cx="2358900" cy="3810900"/>
          </a:xfrm>
          <a:prstGeom prst="roundRect">
            <a:avLst>
              <a:gd name="adj" fmla="val 0"/>
            </a:avLst>
          </a:prstGeom>
          <a:solidFill>
            <a:srgbClr val="FFFFFF"/>
          </a:solidFill>
          <a:ln w="76200" cap="sq">
            <a:solidFill>
              <a:srgbClr val="99CC00"/>
            </a:solidFill>
            <a:prstDash val="solid"/>
            <a:miter/>
            <a:headEnd type="none" w="med" len="med"/>
            <a:tailEnd type="none" w="med" len="med"/>
          </a:ln>
        </p:spPr>
      </p:pic>
      <p:pic>
        <p:nvPicPr>
          <p:cNvPr id="231" name="Shape 231"/>
          <p:cNvPicPr preferRelativeResize="0"/>
          <p:nvPr/>
        </p:nvPicPr>
        <p:blipFill rotWithShape="1">
          <a:blip r:embed="rId8">
            <a:alphaModFix/>
          </a:blip>
          <a:srcRect/>
          <a:stretch/>
        </p:blipFill>
        <p:spPr>
          <a:xfrm>
            <a:off x="6496125" y="2268150"/>
            <a:ext cx="2647800" cy="3188999"/>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pic>
        <p:nvPicPr>
          <p:cNvPr id="232" name="Shape 232"/>
          <p:cNvPicPr preferRelativeResize="0"/>
          <p:nvPr/>
        </p:nvPicPr>
        <p:blipFill rotWithShape="1">
          <a:blip r:embed="rId9">
            <a:alphaModFix/>
          </a:blip>
          <a:srcRect/>
          <a:stretch/>
        </p:blipFill>
        <p:spPr>
          <a:xfrm>
            <a:off x="4215327" y="2166950"/>
            <a:ext cx="2540400" cy="2263799"/>
          </a:xfrm>
          <a:prstGeom prst="roundRect">
            <a:avLst>
              <a:gd name="adj" fmla="val 4167"/>
            </a:avLst>
          </a:prstGeom>
          <a:solidFill>
            <a:srgbClr val="FFFFFF"/>
          </a:solidFill>
          <a:ln w="76200" cap="sq">
            <a:solidFill>
              <a:srgbClr val="99CC00"/>
            </a:solidFill>
            <a:prstDash val="solid"/>
            <a:miter/>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cxnSp>
        <p:nvCxnSpPr>
          <p:cNvPr id="237" name="Shape 237"/>
          <p:cNvCxnSpPr/>
          <p:nvPr/>
        </p:nvCxnSpPr>
        <p:spPr>
          <a:xfrm>
            <a:off x="250825" y="465533"/>
            <a:ext cx="6408737" cy="0"/>
          </a:xfrm>
          <a:prstGeom prst="straightConnector1">
            <a:avLst/>
          </a:prstGeom>
          <a:noFill/>
          <a:ln w="28575" cap="flat">
            <a:solidFill>
              <a:srgbClr val="99CC00"/>
            </a:solidFill>
            <a:prstDash val="solid"/>
            <a:miter/>
            <a:headEnd type="none" w="med" len="med"/>
            <a:tailEnd type="none" w="med" len="med"/>
          </a:ln>
        </p:spPr>
      </p:cxnSp>
      <p:sp>
        <p:nvSpPr>
          <p:cNvPr id="238" name="Shape 238"/>
          <p:cNvSpPr txBox="1"/>
          <p:nvPr/>
        </p:nvSpPr>
        <p:spPr>
          <a:xfrm>
            <a:off x="179386" y="86915"/>
            <a:ext cx="8713786" cy="33456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it" sz="2300" b="1" i="0" u="none" strike="noStrike" cap="none" baseline="0">
                <a:latin typeface="Calibri"/>
                <a:ea typeface="Calibri"/>
                <a:cs typeface="Calibri"/>
                <a:sym typeface="Calibri"/>
              </a:rPr>
              <a:t>Vídeos na internet</a:t>
            </a:r>
          </a:p>
        </p:txBody>
      </p:sp>
      <p:grpSp>
        <p:nvGrpSpPr>
          <p:cNvPr id="239" name="Shape 239"/>
          <p:cNvGrpSpPr/>
          <p:nvPr/>
        </p:nvGrpSpPr>
        <p:grpSpPr>
          <a:xfrm>
            <a:off x="402747" y="1089367"/>
            <a:ext cx="7818989" cy="3600850"/>
            <a:chOff x="0" y="0"/>
            <a:chExt cx="2147483647" cy="2147483647"/>
          </a:xfrm>
        </p:grpSpPr>
        <p:sp>
          <p:nvSpPr>
            <p:cNvPr id="240" name="Shape 240"/>
            <p:cNvSpPr txBox="1"/>
            <p:nvPr/>
          </p:nvSpPr>
          <p:spPr>
            <a:xfrm>
              <a:off x="0" y="0"/>
              <a:ext cx="2147483647" cy="2147483647"/>
            </a:xfrm>
            <a:prstGeom prst="rect">
              <a:avLst/>
            </a:prstGeom>
            <a:solidFill>
              <a:srgbClr val="99CC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241" name="Shape 241"/>
            <p:cNvPicPr preferRelativeResize="0"/>
            <p:nvPr/>
          </p:nvPicPr>
          <p:blipFill rotWithShape="1">
            <a:blip r:embed="rId3">
              <a:alphaModFix/>
            </a:blip>
            <a:srcRect l="12447" t="16360" r="15051" b="13751"/>
            <a:stretch/>
          </p:blipFill>
          <p:spPr>
            <a:xfrm>
              <a:off x="18837574" y="34087072"/>
              <a:ext cx="2120155966" cy="2079309535"/>
            </a:xfrm>
            <a:prstGeom prst="rect">
              <a:avLst/>
            </a:prstGeom>
            <a:noFill/>
            <a:ln>
              <a:noFill/>
            </a:ln>
          </p:spPr>
        </p:pic>
      </p:gr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a:spLocks noGrp="1"/>
          </p:cNvSpPr>
          <p:nvPr>
            <p:ph type="title"/>
          </p:nvPr>
        </p:nvSpPr>
        <p:spPr>
          <a:xfrm>
            <a:off x="323850" y="0"/>
            <a:ext cx="8207400" cy="43071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accent2"/>
              </a:buClr>
              <a:buSzPct val="25000"/>
              <a:buFont typeface="Arial"/>
              <a:buNone/>
            </a:pPr>
            <a:r>
              <a:rPr lang="it" sz="2400" b="1" i="0" u="none" strike="noStrike" cap="none" baseline="0" dirty="0" smtClean="0">
                <a:solidFill>
                  <a:schemeClr val="accent2"/>
                </a:solidFill>
                <a:latin typeface="Arial"/>
                <a:ea typeface="Arial"/>
                <a:cs typeface="Arial"/>
                <a:sym typeface="Arial"/>
              </a:rPr>
              <a:t>Point</a:t>
            </a:r>
            <a:r>
              <a:rPr lang="it" sz="2400" b="1" i="0" u="none" strike="noStrike" cap="none" dirty="0" smtClean="0">
                <a:solidFill>
                  <a:schemeClr val="accent2"/>
                </a:solidFill>
                <a:latin typeface="Arial"/>
                <a:ea typeface="Arial"/>
                <a:cs typeface="Arial"/>
                <a:sym typeface="Arial"/>
              </a:rPr>
              <a:t> de départ</a:t>
            </a:r>
            <a:r>
              <a:rPr lang="it" sz="1800" b="1" i="0" u="none" strike="noStrike" cap="none" baseline="0" dirty="0">
                <a:solidFill>
                  <a:schemeClr val="accent2"/>
                </a:solidFill>
                <a:latin typeface="Arial"/>
                <a:ea typeface="Arial"/>
                <a:cs typeface="Arial"/>
                <a:sym typeface="Arial"/>
              </a:rPr>
              <a:t/>
            </a:r>
            <a:br>
              <a:rPr lang="it" sz="1800" b="1" i="0" u="none" strike="noStrike" cap="none" baseline="0" dirty="0">
                <a:solidFill>
                  <a:schemeClr val="accent2"/>
                </a:solidFill>
                <a:latin typeface="Arial"/>
                <a:ea typeface="Arial"/>
                <a:cs typeface="Arial"/>
                <a:sym typeface="Arial"/>
              </a:rPr>
            </a:br>
            <a:r>
              <a:rPr lang="it" sz="2000" b="1" i="0" u="none" strike="noStrike" cap="none" baseline="0" dirty="0">
                <a:solidFill>
                  <a:schemeClr val="accent2"/>
                </a:solidFill>
                <a:latin typeface="Arial"/>
                <a:ea typeface="Arial"/>
                <a:cs typeface="Arial"/>
                <a:sym typeface="Arial"/>
              </a:rPr>
              <a:t>uma prática quotidiana</a:t>
            </a:r>
            <a:br>
              <a:rPr lang="it" sz="2000" b="1" i="0" u="none" strike="noStrike" cap="none" baseline="0" dirty="0">
                <a:solidFill>
                  <a:schemeClr val="accent2"/>
                </a:solidFill>
                <a:latin typeface="Arial"/>
                <a:ea typeface="Arial"/>
                <a:cs typeface="Arial"/>
                <a:sym typeface="Arial"/>
              </a:rPr>
            </a:br>
            <a:r>
              <a:rPr lang="it" sz="1800" b="1" i="0" u="none" strike="noStrike" cap="none" baseline="0" dirty="0">
                <a:solidFill>
                  <a:schemeClr val="lt2"/>
                </a:solidFill>
                <a:latin typeface="Arial"/>
                <a:ea typeface="Arial"/>
                <a:cs typeface="Arial"/>
                <a:sym typeface="Arial"/>
              </a:rPr>
              <a:t/>
            </a:r>
            <a:br>
              <a:rPr lang="it" sz="1800" b="1" i="0" u="none" strike="noStrike" cap="none" baseline="0" dirty="0">
                <a:solidFill>
                  <a:schemeClr val="lt2"/>
                </a:solidFill>
                <a:latin typeface="Arial"/>
                <a:ea typeface="Arial"/>
                <a:cs typeface="Arial"/>
                <a:sym typeface="Arial"/>
              </a:rPr>
            </a:br>
            <a:r>
              <a:rPr lang="it" sz="1800" b="0" i="0" u="none" strike="noStrike" cap="none" baseline="0" dirty="0">
                <a:solidFill>
                  <a:schemeClr val="lt1"/>
                </a:solidFill>
                <a:latin typeface="Times New Roman"/>
                <a:ea typeface="Times New Roman"/>
                <a:cs typeface="Times New Roman"/>
                <a:sym typeface="Times New Roman"/>
              </a:rPr>
              <a:t>“</a:t>
            </a:r>
            <a:r>
              <a:rPr lang="it" sz="1800" b="1" i="0" u="none" strike="noStrike" cap="none" baseline="0" dirty="0">
                <a:latin typeface="Times New Roman"/>
                <a:ea typeface="Times New Roman"/>
                <a:cs typeface="Times New Roman"/>
                <a:sym typeface="Times New Roman"/>
              </a:rPr>
              <a:t>À l’époque des anciens voyageurs, (…) l’intercompréhension orale pouvait se faire de proche en proche entre de grands ensembles de parlers dialectaux apparentés.” (Blanche-Benveniste, 2008)</a:t>
            </a:r>
            <a:br>
              <a:rPr lang="it" sz="1800" b="1" i="0" u="none" strike="noStrike" cap="none" baseline="0" dirty="0">
                <a:latin typeface="Times New Roman"/>
                <a:ea typeface="Times New Roman"/>
                <a:cs typeface="Times New Roman"/>
                <a:sym typeface="Times New Roman"/>
              </a:rPr>
            </a:br>
            <a:r>
              <a:rPr lang="it" sz="1800" b="0" i="0" u="none" strike="noStrike" cap="none" baseline="0" dirty="0">
                <a:latin typeface="Times New Roman"/>
                <a:ea typeface="Times New Roman"/>
                <a:cs typeface="Times New Roman"/>
                <a:sym typeface="Times New Roman"/>
              </a:rPr>
              <a:t/>
            </a:r>
            <a:br>
              <a:rPr lang="it" sz="1800" b="0" i="0" u="none" strike="noStrike" cap="none" baseline="0" dirty="0">
                <a:latin typeface="Times New Roman"/>
                <a:ea typeface="Times New Roman"/>
                <a:cs typeface="Times New Roman"/>
                <a:sym typeface="Times New Roman"/>
              </a:rPr>
            </a:br>
            <a:r>
              <a:rPr lang="it" sz="1800" b="1" i="0" u="none" strike="noStrike" cap="none" baseline="0" dirty="0">
                <a:latin typeface="Times New Roman"/>
                <a:ea typeface="Times New Roman"/>
                <a:cs typeface="Times New Roman"/>
                <a:sym typeface="Times New Roman"/>
              </a:rPr>
              <a:t>“au niveau de l'Océan Indien … dans les pratiques linguistiques informelles, l'intercompréhension existe bel et bien dans cette région” (mail pessoal).</a:t>
            </a:r>
            <a:r>
              <a:rPr lang="it" sz="1800" b="0" i="0" u="none" strike="noStrike" cap="none" baseline="0" dirty="0">
                <a:latin typeface="Times New Roman"/>
                <a:ea typeface="Times New Roman"/>
                <a:cs typeface="Times New Roman"/>
                <a:sym typeface="Times New Roman"/>
              </a:rPr>
              <a:t/>
            </a:r>
            <a:br>
              <a:rPr lang="it" sz="1800" b="0" i="0" u="none" strike="noStrike" cap="none" baseline="0" dirty="0">
                <a:latin typeface="Times New Roman"/>
                <a:ea typeface="Times New Roman"/>
                <a:cs typeface="Times New Roman"/>
                <a:sym typeface="Times New Roman"/>
              </a:rPr>
            </a:br>
            <a:r>
              <a:rPr lang="it" sz="1800" b="0" i="0" u="none" strike="noStrike" cap="none" baseline="0" dirty="0">
                <a:latin typeface="Times New Roman"/>
                <a:ea typeface="Times New Roman"/>
                <a:cs typeface="Times New Roman"/>
                <a:sym typeface="Times New Roman"/>
              </a:rPr>
              <a:t/>
            </a:r>
            <a:br>
              <a:rPr lang="it" sz="1800" b="0" i="0" u="none" strike="noStrike" cap="none" baseline="0" dirty="0">
                <a:latin typeface="Times New Roman"/>
                <a:ea typeface="Times New Roman"/>
                <a:cs typeface="Times New Roman"/>
                <a:sym typeface="Times New Roman"/>
              </a:rPr>
            </a:br>
            <a:r>
              <a:rPr lang="it-IT" sz="2000" b="1" i="0" u="none" strike="noStrike" cap="none" baseline="0" dirty="0" smtClean="0">
                <a:solidFill>
                  <a:schemeClr val="accent2"/>
                </a:solidFill>
                <a:latin typeface="Arial"/>
                <a:ea typeface="Arial"/>
                <a:cs typeface="Arial"/>
                <a:sym typeface="Arial"/>
              </a:rPr>
              <a:t>Q</a:t>
            </a:r>
            <a:r>
              <a:rPr lang="it" sz="2000" b="1" i="0" u="none" strike="noStrike" cap="none" baseline="0" dirty="0" smtClean="0">
                <a:solidFill>
                  <a:schemeClr val="accent2"/>
                </a:solidFill>
                <a:latin typeface="Arial"/>
                <a:ea typeface="Arial"/>
                <a:cs typeface="Arial"/>
                <a:sym typeface="Arial"/>
              </a:rPr>
              <a:t>ui</a:t>
            </a:r>
            <a:r>
              <a:rPr lang="it" sz="2000" b="1" i="0" u="none" strike="noStrike" cap="none" dirty="0" smtClean="0">
                <a:solidFill>
                  <a:schemeClr val="accent2"/>
                </a:solidFill>
                <a:latin typeface="Arial"/>
                <a:ea typeface="Arial"/>
                <a:cs typeface="Arial"/>
                <a:sym typeface="Arial"/>
              </a:rPr>
              <a:t> devient un concept didactique dans les années </a:t>
            </a:r>
            <a:r>
              <a:rPr lang="it" sz="2000" b="1" i="0" u="none" strike="noStrike" cap="none" baseline="0" dirty="0" smtClean="0">
                <a:solidFill>
                  <a:schemeClr val="accent2"/>
                </a:solidFill>
                <a:latin typeface="Arial"/>
                <a:ea typeface="Arial"/>
                <a:cs typeface="Arial"/>
                <a:sym typeface="Arial"/>
              </a:rPr>
              <a:t>90</a:t>
            </a:r>
            <a:r>
              <a:rPr lang="it" sz="2000" b="1" i="0" u="none" strike="noStrike" cap="none" baseline="0" dirty="0">
                <a:solidFill>
                  <a:schemeClr val="lt2"/>
                </a:solidFill>
                <a:latin typeface="Arial"/>
                <a:ea typeface="Arial"/>
                <a:cs typeface="Arial"/>
                <a:sym typeface="Arial"/>
              </a:rPr>
              <a:t/>
            </a:r>
            <a:br>
              <a:rPr lang="it" sz="2000" b="1" i="0" u="none" strike="noStrike" cap="none" baseline="0" dirty="0">
                <a:solidFill>
                  <a:schemeClr val="lt2"/>
                </a:solidFill>
                <a:latin typeface="Arial"/>
                <a:ea typeface="Arial"/>
                <a:cs typeface="Arial"/>
                <a:sym typeface="Arial"/>
              </a:rPr>
            </a:br>
            <a:r>
              <a:rPr lang="it" sz="1800" b="0" i="0" u="none" strike="noStrike" cap="none" baseline="0" dirty="0">
                <a:solidFill>
                  <a:schemeClr val="lt1"/>
                </a:solidFill>
                <a:latin typeface="Times New Roman"/>
                <a:ea typeface="Times New Roman"/>
                <a:cs typeface="Times New Roman"/>
                <a:sym typeface="Times New Roman"/>
              </a:rPr>
              <a:t/>
            </a:r>
            <a:br>
              <a:rPr lang="it" sz="1800" b="0" i="0" u="none" strike="noStrike" cap="none" baseline="0" dirty="0">
                <a:solidFill>
                  <a:schemeClr val="lt1"/>
                </a:solidFill>
                <a:latin typeface="Times New Roman"/>
                <a:ea typeface="Times New Roman"/>
                <a:cs typeface="Times New Roman"/>
                <a:sym typeface="Times New Roman"/>
              </a:rPr>
            </a:br>
            <a:r>
              <a:rPr lang="it" sz="1800" b="1" i="0" u="none" strike="noStrike" cap="none" baseline="0" dirty="0">
                <a:solidFill>
                  <a:schemeClr val="accent2"/>
                </a:solidFill>
                <a:latin typeface="Arial"/>
                <a:ea typeface="Arial"/>
                <a:cs typeface="Arial"/>
                <a:sym typeface="Arial"/>
              </a:rPr>
              <a:t/>
            </a:r>
            <a:br>
              <a:rPr lang="it" sz="1800" b="1" i="0" u="none" strike="noStrike" cap="none" baseline="0" dirty="0">
                <a:solidFill>
                  <a:schemeClr val="accent2"/>
                </a:solidFill>
                <a:latin typeface="Arial"/>
                <a:ea typeface="Arial"/>
                <a:cs typeface="Arial"/>
                <a:sym typeface="Arial"/>
              </a:rPr>
            </a:br>
            <a:r>
              <a:rPr lang="it" sz="1400" b="0" i="0" u="none" strike="noStrike" cap="none" baseline="0" dirty="0">
                <a:solidFill>
                  <a:srgbClr val="FFFFFF"/>
                </a:solidFill>
                <a:latin typeface="Arial"/>
                <a:ea typeface="Arial"/>
                <a:cs typeface="Arial"/>
                <a:sym typeface="Arial"/>
              </a:rPr>
              <a:t/>
            </a:r>
            <a:br>
              <a:rPr lang="it" sz="1400" b="0" i="0" u="none" strike="noStrike" cap="none" baseline="0" dirty="0">
                <a:solidFill>
                  <a:srgbClr val="FFFFFF"/>
                </a:solidFill>
                <a:latin typeface="Arial"/>
                <a:ea typeface="Arial"/>
                <a:cs typeface="Arial"/>
                <a:sym typeface="Arial"/>
              </a:rPr>
            </a:br>
            <a:endParaRPr lang="it" sz="1400" b="0" i="0" u="none" strike="noStrike" cap="none" baseline="0" dirty="0">
              <a:solidFill>
                <a:srgbClr val="FFFFFF"/>
              </a:solidFill>
              <a:latin typeface="Arial"/>
              <a:ea typeface="Arial"/>
              <a:cs typeface="Arial"/>
              <a:sym typeface="Arial"/>
            </a:endParaRPr>
          </a:p>
        </p:txBody>
      </p:sp>
      <p:sp>
        <p:nvSpPr>
          <p:cNvPr id="248" name="Shape 248"/>
          <p:cNvSpPr txBox="1"/>
          <p:nvPr/>
        </p:nvSpPr>
        <p:spPr>
          <a:xfrm>
            <a:off x="179386" y="-86915"/>
            <a:ext cx="7632699" cy="1738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49" name="Shape 249"/>
          <p:cNvSpPr txBox="1">
            <a:spLocks noGrp="1"/>
          </p:cNvSpPr>
          <p:nvPr>
            <p:ph type="body" idx="1"/>
          </p:nvPr>
        </p:nvSpPr>
        <p:spPr>
          <a:xfrm>
            <a:off x="276150" y="3619671"/>
            <a:ext cx="8591699" cy="1377599"/>
          </a:xfrm>
          <a:prstGeom prst="rect">
            <a:avLst/>
          </a:prstGeom>
          <a:noFill/>
          <a:ln>
            <a:noFill/>
          </a:ln>
        </p:spPr>
        <p:txBody>
          <a:bodyPr lIns="91425" tIns="45700" rIns="91425" bIns="45700" anchor="t" anchorCtr="0">
            <a:noAutofit/>
          </a:bodyPr>
          <a:lstStyle/>
          <a:p>
            <a:pPr marL="342900" marR="0" lvl="0" indent="-342900" algn="just" rtl="0">
              <a:lnSpc>
                <a:spcPct val="110000"/>
              </a:lnSpc>
              <a:spcBef>
                <a:spcPts val="0"/>
              </a:spcBef>
              <a:spcAft>
                <a:spcPts val="0"/>
              </a:spcAft>
              <a:buClr>
                <a:schemeClr val="lt2"/>
              </a:buClr>
              <a:buSzPct val="25000"/>
              <a:buFont typeface="Noto Symbol"/>
              <a:buNone/>
            </a:pPr>
            <a:r>
              <a:rPr lang="it" sz="1800" b="0" i="0" u="none" strike="noStrike" cap="none" baseline="0">
                <a:solidFill>
                  <a:schemeClr val="lt1"/>
                </a:solidFill>
                <a:latin typeface="Times New Roman"/>
                <a:ea typeface="Times New Roman"/>
                <a:cs typeface="Times New Roman"/>
                <a:sym typeface="Times New Roman"/>
              </a:rPr>
              <a:t>	</a:t>
            </a:r>
            <a:r>
              <a:rPr lang="it" sz="1800" b="1" i="0" u="none" strike="noStrike" cap="none" baseline="0">
                <a:latin typeface="Times New Roman"/>
                <a:ea typeface="Times New Roman"/>
                <a:cs typeface="Times New Roman"/>
                <a:sym typeface="Times New Roman"/>
              </a:rPr>
              <a:t>“l’intercompréhension n’est pas une invention artificielle dans le champ de la didactique des langues, mais tout simplement la reconnaissance de processus naturels et spontanés mis en oeuvre par des individus ‘non-savants’ lors de contacts plurilingues.” (Capucho, 2008)</a:t>
            </a:r>
          </a:p>
          <a:p>
            <a:pPr marL="342900" marR="0" lvl="0" indent="-342900" algn="just" rtl="0">
              <a:lnSpc>
                <a:spcPct val="110000"/>
              </a:lnSpc>
              <a:spcBef>
                <a:spcPts val="360"/>
              </a:spcBef>
              <a:spcAft>
                <a:spcPts val="0"/>
              </a:spcAft>
              <a:buClr>
                <a:schemeClr val="lt2"/>
              </a:buClr>
              <a:buSzPct val="25000"/>
              <a:buFont typeface="Noto Symbol"/>
              <a:buNone/>
            </a:pPr>
            <a:r>
              <a:rPr lang="it" sz="1800" b="1" i="0" u="none" strike="noStrike" cap="none" baseline="0">
                <a:latin typeface="Times New Roman"/>
                <a:ea typeface="Times New Roman"/>
                <a:cs typeface="Times New Roman"/>
                <a:sym typeface="Times New Roman"/>
              </a:rPr>
              <a:t>    </a:t>
            </a:r>
          </a:p>
          <a:p>
            <a:pPr marL="342900" marR="0" lvl="0" indent="-342900" algn="just" rtl="0">
              <a:lnSpc>
                <a:spcPct val="110000"/>
              </a:lnSpc>
              <a:spcBef>
                <a:spcPts val="360"/>
              </a:spcBef>
              <a:spcAft>
                <a:spcPts val="0"/>
              </a:spcAft>
              <a:buClr>
                <a:schemeClr val="lt2"/>
              </a:buClr>
              <a:buFont typeface="Noto Symbol"/>
              <a:buNone/>
            </a:pPr>
            <a:endParaRPr sz="1800" b="0" i="0" u="none" strike="noStrike" cap="none" baseline="0">
              <a:solidFill>
                <a:schemeClr val="lt1"/>
              </a:solidFill>
              <a:latin typeface="Times New Roman"/>
              <a:ea typeface="Times New Roman"/>
              <a:cs typeface="Times New Roman"/>
              <a:sym typeface="Times New Roman"/>
            </a:endParaRPr>
          </a:p>
          <a:p>
            <a:pPr marL="342900" marR="0" lvl="0" indent="-342900" algn="just" rtl="0">
              <a:lnSpc>
                <a:spcPct val="110000"/>
              </a:lnSpc>
              <a:spcBef>
                <a:spcPts val="360"/>
              </a:spcBef>
              <a:spcAft>
                <a:spcPts val="0"/>
              </a:spcAft>
              <a:buClr>
                <a:schemeClr val="lt2"/>
              </a:buClr>
              <a:buSzPct val="25000"/>
              <a:buFont typeface="Noto Symbol"/>
              <a:buNone/>
            </a:pPr>
            <a:r>
              <a:rPr lang="it" sz="1800" b="0" i="0" u="none" strike="noStrike" cap="none" baseline="0">
                <a:solidFill>
                  <a:schemeClr val="lt1"/>
                </a:solidFill>
                <a:latin typeface="Times New Roman"/>
                <a:ea typeface="Times New Roman"/>
                <a:cs typeface="Times New Roman"/>
                <a:sym typeface="Times New Roman"/>
              </a:rPr>
              <a:t>	</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p:nvPr/>
        </p:nvSpPr>
        <p:spPr>
          <a:xfrm>
            <a:off x="0" y="-59375"/>
            <a:ext cx="9262799" cy="5202900"/>
          </a:xfrm>
          <a:prstGeom prst="rect">
            <a:avLst/>
          </a:prstGeom>
          <a:noFill/>
          <a:ln>
            <a:noFill/>
          </a:ln>
        </p:spPr>
        <p:txBody>
          <a:bodyPr lIns="91425" tIns="91425" rIns="91425" bIns="91425" anchor="t" anchorCtr="0">
            <a:noAutofit/>
          </a:bodyPr>
          <a:lstStyle/>
          <a:p>
            <a:pPr lvl="0" rtl="0">
              <a:spcBef>
                <a:spcPts val="0"/>
              </a:spcBef>
              <a:buClr>
                <a:schemeClr val="dk1"/>
              </a:buClr>
              <a:buSzPct val="68750"/>
              <a:buFont typeface="Arial"/>
              <a:buNone/>
            </a:pPr>
            <a:r>
              <a:rPr lang="it" sz="1600" b="1">
                <a:solidFill>
                  <a:srgbClr val="38761D"/>
                </a:solidFill>
              </a:rPr>
              <a:t>&gt; From: Helena Sá &lt;</a:t>
            </a:r>
            <a:r>
              <a:rPr lang="it" sz="1600" b="1" u="sng">
                <a:solidFill>
                  <a:srgbClr val="38761D"/>
                </a:solidFill>
                <a:hlinkClick r:id="rId3"/>
              </a:rPr>
              <a:t>helenasa@ua.pt</a:t>
            </a:r>
            <a:r>
              <a:rPr lang="it" sz="1600" b="1">
                <a:solidFill>
                  <a:srgbClr val="38761D"/>
                </a:solidFill>
              </a:rPr>
              <a:t>&gt; </a:t>
            </a:r>
          </a:p>
          <a:p>
            <a:pPr lvl="0" rtl="0">
              <a:spcBef>
                <a:spcPts val="0"/>
              </a:spcBef>
              <a:buClr>
                <a:schemeClr val="dk1"/>
              </a:buClr>
              <a:buSzPct val="73333"/>
              <a:buFont typeface="Arial"/>
              <a:buNone/>
            </a:pPr>
            <a:r>
              <a:rPr lang="it" sz="1500" b="1">
                <a:solidFill>
                  <a:srgbClr val="006600"/>
                </a:solidFill>
              </a:rPr>
              <a:t>Olá,</a:t>
            </a:r>
            <a:r>
              <a:rPr lang="it" sz="1500" b="1">
                <a:solidFill>
                  <a:srgbClr val="0000FF"/>
                </a:solidFill>
              </a:rPr>
              <a:t>[...] je réagis directement sur ton mail. Je ne suis pas sure de tout avoir compris </a:t>
            </a:r>
            <a:r>
              <a:rPr lang="it" sz="1500" b="1">
                <a:solidFill>
                  <a:schemeClr val="dk1"/>
                </a:solidFill>
              </a:rPr>
              <a:t>LOL. </a:t>
            </a:r>
            <a:r>
              <a:rPr lang="it" sz="1500" b="1">
                <a:solidFill>
                  <a:srgbClr val="006600"/>
                </a:solidFill>
              </a:rPr>
              <a:t>Abraço, h</a:t>
            </a:r>
          </a:p>
          <a:p>
            <a:pPr lvl="0" rtl="0">
              <a:spcBef>
                <a:spcPts val="0"/>
              </a:spcBef>
              <a:buClr>
                <a:schemeClr val="dk1"/>
              </a:buClr>
              <a:buSzPct val="110000"/>
              <a:buFont typeface="Arial"/>
              <a:buNone/>
            </a:pPr>
            <a:r>
              <a:rPr lang="it" sz="1000" b="1"/>
              <a:t>*******************</a:t>
            </a:r>
          </a:p>
          <a:p>
            <a:pPr lvl="0" rtl="0">
              <a:spcBef>
                <a:spcPts val="0"/>
              </a:spcBef>
              <a:buClr>
                <a:schemeClr val="dk1"/>
              </a:buClr>
              <a:buSzPct val="73333"/>
              <a:buFont typeface="Arial"/>
              <a:buNone/>
            </a:pPr>
            <a:r>
              <a:rPr lang="it" sz="1500" b="1"/>
              <a:t>Per i biglietti d'aviò datemi e date (u 16 à manu serebbe bè)</a:t>
            </a:r>
          </a:p>
          <a:p>
            <a:pPr lvl="0" rtl="0">
              <a:spcBef>
                <a:spcPts val="0"/>
              </a:spcBef>
              <a:buClr>
                <a:schemeClr val="dk1"/>
              </a:buClr>
              <a:buSzPct val="73333"/>
              <a:buFont typeface="Arial"/>
              <a:buNone/>
            </a:pPr>
            <a:r>
              <a:rPr lang="it" sz="1500" b="1">
                <a:solidFill>
                  <a:srgbClr val="0000FF"/>
                </a:solidFill>
              </a:rPr>
              <a:t>(VOIR L'ORDINE DI MISSIONE, </a:t>
            </a:r>
            <a:r>
              <a:rPr lang="it" sz="1500" b="1">
                <a:solidFill>
                  <a:srgbClr val="006600"/>
                </a:solidFill>
              </a:rPr>
              <a:t>CREIO QUE HÁ UM ERRO</a:t>
            </a:r>
            <a:r>
              <a:rPr lang="it" sz="1500" b="1">
                <a:solidFill>
                  <a:srgbClr val="0000FF"/>
                </a:solidFill>
              </a:rPr>
              <a:t>)</a:t>
            </a:r>
          </a:p>
          <a:p>
            <a:pPr lvl="0" rtl="0">
              <a:spcBef>
                <a:spcPts val="0"/>
              </a:spcBef>
              <a:buClr>
                <a:schemeClr val="dk1"/>
              </a:buClr>
              <a:buFont typeface="Arial"/>
              <a:buNone/>
            </a:pPr>
            <a:endParaRPr sz="600" b="1">
              <a:solidFill>
                <a:srgbClr val="0000FF"/>
              </a:solidFill>
            </a:endParaRPr>
          </a:p>
          <a:p>
            <a:pPr lvl="0" rtl="0">
              <a:spcBef>
                <a:spcPts val="0"/>
              </a:spcBef>
              <a:buClr>
                <a:schemeClr val="dk1"/>
              </a:buClr>
              <a:buSzPct val="73333"/>
              <a:buFont typeface="Arial"/>
              <a:buNone/>
            </a:pPr>
            <a:r>
              <a:rPr lang="it" sz="1500" b="1"/>
              <a:t>per u ritornu guardate ciò chì vi accunsente è m'incaricheghju di chjamà l'agenza di i trasporti in corti da riservà e piazze,</a:t>
            </a:r>
          </a:p>
          <a:p>
            <a:pPr lvl="0" rtl="0">
              <a:spcBef>
                <a:spcPts val="0"/>
              </a:spcBef>
              <a:buClr>
                <a:schemeClr val="dk1"/>
              </a:buClr>
              <a:buSzPct val="73333"/>
              <a:buFont typeface="Arial"/>
              <a:buNone/>
            </a:pPr>
            <a:r>
              <a:rPr lang="it" sz="1500" b="1">
                <a:solidFill>
                  <a:srgbClr val="0000FF"/>
                </a:solidFill>
              </a:rPr>
              <a:t>Ok: VÉRIFICATION DE COMPRÉHENSION: VOUS VOUS OCCUPEZ DES BILLETS D'AVION, C'EST ÇA?</a:t>
            </a:r>
          </a:p>
          <a:p>
            <a:pPr lvl="0" rtl="0">
              <a:spcBef>
                <a:spcPts val="0"/>
              </a:spcBef>
              <a:buClr>
                <a:schemeClr val="dk1"/>
              </a:buClr>
              <a:buFont typeface="Arial"/>
              <a:buNone/>
            </a:pPr>
            <a:endParaRPr sz="600" b="1">
              <a:solidFill>
                <a:srgbClr val="0000FF"/>
              </a:solidFill>
            </a:endParaRPr>
          </a:p>
          <a:p>
            <a:pPr lvl="0" rtl="0">
              <a:spcBef>
                <a:spcPts val="0"/>
              </a:spcBef>
              <a:buClr>
                <a:schemeClr val="dk1"/>
              </a:buClr>
              <a:buSzPct val="73333"/>
              <a:buFont typeface="Arial"/>
              <a:buNone/>
            </a:pPr>
            <a:r>
              <a:rPr lang="it" sz="1500" b="1"/>
              <a:t>feraghju listessu per l'albergu è vi deraghju l'indirizzi.</a:t>
            </a:r>
          </a:p>
          <a:p>
            <a:pPr lvl="0" rtl="0">
              <a:spcBef>
                <a:spcPts val="0"/>
              </a:spcBef>
              <a:buClr>
                <a:schemeClr val="dk1"/>
              </a:buClr>
              <a:buSzPct val="73333"/>
              <a:buFont typeface="Arial"/>
              <a:buNone/>
            </a:pPr>
            <a:r>
              <a:rPr lang="it" sz="1500" b="1">
                <a:solidFill>
                  <a:srgbClr val="0000FF"/>
                </a:solidFill>
              </a:rPr>
              <a:t>Ok</a:t>
            </a:r>
          </a:p>
          <a:p>
            <a:pPr lvl="0" rtl="0">
              <a:spcBef>
                <a:spcPts val="0"/>
              </a:spcBef>
              <a:buClr>
                <a:schemeClr val="dk1"/>
              </a:buClr>
              <a:buFont typeface="Arial"/>
              <a:buNone/>
            </a:pPr>
            <a:endParaRPr sz="600" b="1"/>
          </a:p>
          <a:p>
            <a:pPr lvl="0" rtl="0">
              <a:spcBef>
                <a:spcPts val="0"/>
              </a:spcBef>
              <a:buClr>
                <a:schemeClr val="dk1"/>
              </a:buClr>
              <a:buSzPct val="73333"/>
              <a:buFont typeface="Arial"/>
              <a:buNone/>
            </a:pPr>
            <a:r>
              <a:rPr lang="it" sz="1500" b="1"/>
              <a:t>Ci vole à riservà un volu per Ajaccio.</a:t>
            </a:r>
          </a:p>
          <a:p>
            <a:pPr lvl="0" rtl="0">
              <a:spcBef>
                <a:spcPts val="0"/>
              </a:spcBef>
              <a:buClr>
                <a:schemeClr val="dk1"/>
              </a:buClr>
              <a:buSzPct val="73333"/>
              <a:buFont typeface="Arial"/>
              <a:buNone/>
            </a:pPr>
            <a:r>
              <a:rPr lang="it" sz="1500" b="1">
                <a:solidFill>
                  <a:srgbClr val="0000FF"/>
                </a:solidFill>
              </a:rPr>
              <a:t>???</a:t>
            </a:r>
            <a:r>
              <a:rPr lang="it" sz="1500" b="1">
                <a:solidFill>
                  <a:srgbClr val="006600"/>
                </a:solidFill>
              </a:rPr>
              <a:t> não compreendi</a:t>
            </a:r>
          </a:p>
          <a:p>
            <a:pPr lvl="0" rtl="0">
              <a:spcBef>
                <a:spcPts val="0"/>
              </a:spcBef>
              <a:buClr>
                <a:schemeClr val="dk1"/>
              </a:buClr>
              <a:buFont typeface="Arial"/>
              <a:buNone/>
            </a:pPr>
            <a:endParaRPr sz="600" b="1"/>
          </a:p>
          <a:p>
            <a:pPr lvl="0" rtl="0">
              <a:spcBef>
                <a:spcPts val="0"/>
              </a:spcBef>
              <a:buClr>
                <a:schemeClr val="dk1"/>
              </a:buClr>
              <a:buSzPct val="73333"/>
              <a:buFont typeface="Arial"/>
              <a:buNone/>
            </a:pPr>
            <a:r>
              <a:rPr lang="it" sz="1500" b="1"/>
              <a:t>D'Ajaccio à Corte (hè à 80 km d'Ajaccio) vi purteraghju in vittura u 17 à mane.</a:t>
            </a:r>
          </a:p>
          <a:p>
            <a:pPr lvl="0" rtl="0">
              <a:spcBef>
                <a:spcPts val="0"/>
              </a:spcBef>
              <a:buClr>
                <a:schemeClr val="dk1"/>
              </a:buClr>
              <a:buSzPct val="73333"/>
              <a:buFont typeface="Arial"/>
              <a:buNone/>
            </a:pPr>
            <a:r>
              <a:rPr lang="it" sz="1500" b="1">
                <a:solidFill>
                  <a:srgbClr val="0000FF"/>
                </a:solidFill>
              </a:rPr>
              <a:t>&gt; ??? 17?? Si on arrive le 16, comment faire?</a:t>
            </a:r>
          </a:p>
          <a:p>
            <a:pPr lvl="0" rtl="0">
              <a:spcBef>
                <a:spcPts val="0"/>
              </a:spcBef>
              <a:buClr>
                <a:schemeClr val="dk1"/>
              </a:buClr>
              <a:buSzPct val="110000"/>
              <a:buFont typeface="Arial"/>
              <a:buNone/>
            </a:pPr>
            <a:r>
              <a:rPr lang="it" sz="1000" b="1"/>
              <a:t>-------------------</a:t>
            </a:r>
          </a:p>
          <a:p>
            <a:pPr lvl="0" rtl="0">
              <a:spcBef>
                <a:spcPts val="0"/>
              </a:spcBef>
              <a:buClr>
                <a:schemeClr val="dk1"/>
              </a:buClr>
              <a:buSzPct val="73333"/>
              <a:buFont typeface="Arial"/>
              <a:buNone/>
            </a:pPr>
            <a:r>
              <a:rPr lang="it" sz="1500" b="1">
                <a:solidFill>
                  <a:schemeClr val="dk1"/>
                </a:solidFill>
              </a:rPr>
              <a:t>Cara Helena, Ùn t'inchietà. preciseghju di più. L'Università hè in Corti, eiu campu in Ajaccio è travagliu à l'ESPE in Corti è in Ajaccio chì l'Ecole Supérieure du Professorat et de l'Éducation hà 3 lucalisazione (Ajaccio/ Corti / Bastia). [...] Vengu à circà vi à l'aeroportu è vi mettu in cuntattu cun un albergu in Aiacciu. </a:t>
            </a:r>
          </a:p>
          <a:p>
            <a:pPr lvl="0" rtl="0">
              <a:spcBef>
                <a:spcPts val="0"/>
              </a:spcBef>
              <a:buClr>
                <a:schemeClr val="dk1"/>
              </a:buClr>
              <a:buFont typeface="Arial"/>
              <a:buNone/>
            </a:pPr>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98" name="Shape 98"/>
          <p:cNvSpPr txBox="1"/>
          <p:nvPr/>
        </p:nvSpPr>
        <p:spPr>
          <a:xfrm>
            <a:off x="914400" y="797700"/>
            <a:ext cx="8229600"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000" b="1">
                <a:solidFill>
                  <a:srgbClr val="FFFFFF"/>
                </a:solidFill>
              </a:rPr>
              <a:t>L’intercompréhension : définition de départ</a:t>
            </a:r>
          </a:p>
        </p:txBody>
      </p:sp>
      <p:sp>
        <p:nvSpPr>
          <p:cNvPr id="99" name="Shape 99"/>
          <p:cNvSpPr txBox="1"/>
          <p:nvPr/>
        </p:nvSpPr>
        <p:spPr>
          <a:xfrm>
            <a:off x="537300" y="1490149"/>
            <a:ext cx="8360100" cy="3486599"/>
          </a:xfrm>
          <a:prstGeom prst="rect">
            <a:avLst/>
          </a:prstGeom>
          <a:noFill/>
          <a:ln>
            <a:noFill/>
          </a:ln>
        </p:spPr>
        <p:txBody>
          <a:bodyPr lIns="91425" tIns="45700" rIns="91425" bIns="45700" anchor="t" anchorCtr="0">
            <a:noAutofit/>
          </a:bodyPr>
          <a:lstStyle/>
          <a:p>
            <a:pPr lvl="0" algn="just" rtl="0">
              <a:lnSpc>
                <a:spcPct val="115000"/>
              </a:lnSpc>
              <a:spcBef>
                <a:spcPts val="600"/>
              </a:spcBef>
              <a:buSzPct val="61111"/>
              <a:buNone/>
            </a:pPr>
            <a:r>
              <a:rPr lang="it" sz="1800">
                <a:solidFill>
                  <a:schemeClr val="dk1"/>
                </a:solidFill>
              </a:rPr>
              <a:t>La possibilité de développer en même temps des compétences dans </a:t>
            </a:r>
          </a:p>
          <a:p>
            <a:pPr lvl="0" algn="just" rtl="0">
              <a:lnSpc>
                <a:spcPct val="115000"/>
              </a:lnSpc>
              <a:spcBef>
                <a:spcPts val="600"/>
              </a:spcBef>
              <a:buSzPct val="61111"/>
              <a:buNone/>
            </a:pPr>
            <a:r>
              <a:rPr lang="it" sz="1800" b="1">
                <a:solidFill>
                  <a:schemeClr val="dk1"/>
                </a:solidFill>
              </a:rPr>
              <a:t>plusieurs langues</a:t>
            </a:r>
            <a:r>
              <a:rPr lang="it" sz="1800">
                <a:solidFill>
                  <a:schemeClr val="dk1"/>
                </a:solidFill>
              </a:rPr>
              <a:t>, en partant de l'idée que l'on peut communiquer en comprenant les langues des autres et en se faisant comprendre grâce :</a:t>
            </a:r>
          </a:p>
          <a:p>
            <a:pPr lvl="0" algn="just" rtl="0">
              <a:lnSpc>
                <a:spcPct val="115000"/>
              </a:lnSpc>
              <a:spcBef>
                <a:spcPts val="600"/>
              </a:spcBef>
              <a:buNone/>
            </a:pPr>
            <a:endParaRPr sz="1800">
              <a:solidFill>
                <a:schemeClr val="dk1"/>
              </a:solidFill>
            </a:endParaRPr>
          </a:p>
          <a:p>
            <a:pPr marL="457200" lvl="0" indent="-368300" algn="just" rtl="0">
              <a:lnSpc>
                <a:spcPct val="115000"/>
              </a:lnSpc>
              <a:spcBef>
                <a:spcPts val="600"/>
              </a:spcBef>
              <a:buClr>
                <a:schemeClr val="dk1"/>
              </a:buClr>
              <a:buSzPct val="100000"/>
              <a:buFont typeface="Arial"/>
              <a:buChar char="●"/>
            </a:pPr>
            <a:r>
              <a:rPr lang="it" sz="2200">
                <a:solidFill>
                  <a:schemeClr val="dk1"/>
                </a:solidFill>
              </a:rPr>
              <a:t>aux continuum linguistiques (ex: </a:t>
            </a:r>
            <a:r>
              <a:rPr lang="it" sz="2200" b="1" u="sng">
                <a:solidFill>
                  <a:schemeClr val="dk1"/>
                </a:solidFill>
              </a:rPr>
              <a:t>parenté)</a:t>
            </a:r>
            <a:r>
              <a:rPr lang="it" sz="2200">
                <a:solidFill>
                  <a:schemeClr val="dk1"/>
                </a:solidFill>
              </a:rPr>
              <a:t>, </a:t>
            </a:r>
          </a:p>
          <a:p>
            <a:pPr marL="457200" lvl="0" indent="-368300" algn="just" rtl="0">
              <a:lnSpc>
                <a:spcPct val="115000"/>
              </a:lnSpc>
              <a:spcBef>
                <a:spcPts val="600"/>
              </a:spcBef>
              <a:buClr>
                <a:schemeClr val="dk1"/>
              </a:buClr>
              <a:buSzPct val="100000"/>
              <a:buFont typeface="Arial"/>
              <a:buChar char="●"/>
            </a:pPr>
            <a:r>
              <a:rPr lang="it" sz="2200">
                <a:solidFill>
                  <a:schemeClr val="dk1"/>
                </a:solidFill>
              </a:rPr>
              <a:t>aux </a:t>
            </a:r>
            <a:r>
              <a:rPr lang="it" sz="2200" b="1" u="sng">
                <a:solidFill>
                  <a:schemeClr val="dk1"/>
                </a:solidFill>
              </a:rPr>
              <a:t>connaissances préalables,</a:t>
            </a:r>
          </a:p>
          <a:p>
            <a:pPr marL="457200" lvl="0" indent="-368300" algn="just" rtl="0">
              <a:lnSpc>
                <a:spcPct val="115000"/>
              </a:lnSpc>
              <a:spcBef>
                <a:spcPts val="600"/>
              </a:spcBef>
              <a:buClr>
                <a:schemeClr val="dk1"/>
              </a:buClr>
              <a:buSzPct val="100000"/>
              <a:buFont typeface="Arial"/>
              <a:buChar char="●"/>
            </a:pPr>
            <a:r>
              <a:rPr lang="it" sz="2200">
                <a:solidFill>
                  <a:schemeClr val="dk1"/>
                </a:solidFill>
              </a:rPr>
              <a:t>à l'exercice d'un certain nombre de </a:t>
            </a:r>
            <a:r>
              <a:rPr lang="it" sz="2200" b="1" u="sng">
                <a:solidFill>
                  <a:schemeClr val="dk1"/>
                </a:solidFill>
              </a:rPr>
              <a:t>stratégies</a:t>
            </a:r>
            <a:r>
              <a:rPr lang="it" sz="2200">
                <a:solidFill>
                  <a:schemeClr val="dk1"/>
                </a:solidFill>
              </a:rPr>
              <a:t>.</a:t>
            </a:r>
          </a:p>
          <a:p>
            <a:pPr lvl="0" rtl="0">
              <a:spcBef>
                <a:spcPts val="0"/>
              </a:spcBef>
              <a:buNone/>
            </a:pPr>
            <a:endParaRPr sz="1800"/>
          </a:p>
        </p:txBody>
      </p:sp>
      <p:sp>
        <p:nvSpPr>
          <p:cNvPr id="100" name="Shape 100"/>
          <p:cNvSpPr txBox="1"/>
          <p:nvPr/>
        </p:nvSpPr>
        <p:spPr>
          <a:xfrm>
            <a:off x="1066800" y="140155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p:nvPr/>
        </p:nvSpPr>
        <p:spPr>
          <a:xfrm>
            <a:off x="0" y="-83225"/>
            <a:ext cx="9144000" cy="4993199"/>
          </a:xfrm>
          <a:prstGeom prst="rect">
            <a:avLst/>
          </a:prstGeom>
          <a:noFill/>
          <a:ln>
            <a:noFill/>
          </a:ln>
        </p:spPr>
        <p:txBody>
          <a:bodyPr lIns="91425" tIns="91425" rIns="91425" bIns="91425" anchor="t" anchorCtr="0">
            <a:noAutofit/>
          </a:bodyPr>
          <a:lstStyle/>
          <a:p>
            <a:pPr lvl="0" rtl="0">
              <a:spcBef>
                <a:spcPts val="0"/>
              </a:spcBef>
              <a:buClr>
                <a:schemeClr val="dk1"/>
              </a:buClr>
              <a:buFont typeface="Arial"/>
              <a:buNone/>
            </a:pPr>
            <a:endParaRPr sz="600">
              <a:solidFill>
                <a:srgbClr val="0000FF"/>
              </a:solidFill>
            </a:endParaRPr>
          </a:p>
          <a:p>
            <a:pPr lvl="0" rtl="0">
              <a:spcBef>
                <a:spcPts val="0"/>
              </a:spcBef>
              <a:buClr>
                <a:schemeClr val="dk1"/>
              </a:buClr>
              <a:buSzPct val="73333"/>
              <a:buFont typeface="Arial"/>
              <a:buNone/>
            </a:pPr>
            <a:r>
              <a:rPr lang="it" sz="1500" b="1">
                <a:solidFill>
                  <a:srgbClr val="0000FF"/>
                </a:solidFill>
              </a:rPr>
              <a:t>From: &lt;foata.dumenica@laposte.net&gt;</a:t>
            </a:r>
          </a:p>
          <a:p>
            <a:pPr lvl="0" rtl="0">
              <a:spcBef>
                <a:spcPts val="0"/>
              </a:spcBef>
              <a:buClr>
                <a:schemeClr val="dk1"/>
              </a:buClr>
              <a:buSzPct val="73333"/>
              <a:buFont typeface="Arial"/>
              <a:buNone/>
            </a:pPr>
            <a:r>
              <a:rPr lang="it" sz="1500" b="1">
                <a:solidFill>
                  <a:srgbClr val="0000FF"/>
                </a:solidFill>
              </a:rPr>
              <a:t>Cara Sandra, Cara Elena, State bè ? Ripigliu cuntattu per sapè Induve ne simu di u prugettu.</a:t>
            </a:r>
          </a:p>
          <a:p>
            <a:pPr lvl="0" rtl="0">
              <a:spcBef>
                <a:spcPts val="0"/>
              </a:spcBef>
              <a:buClr>
                <a:schemeClr val="dk1"/>
              </a:buClr>
              <a:buSzPct val="73333"/>
              <a:buFont typeface="Arial"/>
              <a:buNone/>
            </a:pPr>
            <a:r>
              <a:rPr lang="it" sz="1500" b="1">
                <a:solidFill>
                  <a:srgbClr val="0000FF"/>
                </a:solidFill>
              </a:rPr>
              <a:t>[...] Ci volé dinù à fà a prisintazione di u seminariu mi pudete mandà un pdf o i tituli da fà apparisce à nantu à l'affisse. À prestu, amicizia. Dumenica</a:t>
            </a:r>
          </a:p>
          <a:p>
            <a:pPr lvl="0" rtl="0">
              <a:spcBef>
                <a:spcPts val="0"/>
              </a:spcBef>
              <a:buClr>
                <a:schemeClr val="dk1"/>
              </a:buClr>
              <a:buFont typeface="Arial"/>
              <a:buNone/>
            </a:pPr>
            <a:endParaRPr sz="600" b="1">
              <a:solidFill>
                <a:srgbClr val="0000FF"/>
              </a:solidFill>
            </a:endParaRPr>
          </a:p>
          <a:p>
            <a:pPr lvl="0" rtl="0">
              <a:spcBef>
                <a:spcPts val="0"/>
              </a:spcBef>
              <a:buClr>
                <a:schemeClr val="dk1"/>
              </a:buClr>
              <a:buSzPct val="73333"/>
              <a:buFont typeface="Arial"/>
              <a:buNone/>
            </a:pPr>
            <a:r>
              <a:rPr lang="it" sz="1500" b="1"/>
              <a:t>De: Sandra Garbarino [Sandra.Garbarino@univ-lyon2.fr]</a:t>
            </a:r>
          </a:p>
          <a:p>
            <a:pPr lvl="0" rtl="0">
              <a:spcBef>
                <a:spcPts val="0"/>
              </a:spcBef>
              <a:buClr>
                <a:schemeClr val="dk1"/>
              </a:buClr>
              <a:buSzPct val="73333"/>
              <a:buFont typeface="Arial"/>
              <a:buNone/>
            </a:pPr>
            <a:r>
              <a:rPr lang="it" sz="1500" b="1"/>
              <a:t>Rieccomi [...]. Per il titolo dell'intervento, preferisci che sia orientato sull'intercomprensione? o sulle nostre piattaforme? Può andare bene qualcosa come: "L'intercomprensione a distanza : dalle piattaforme "Gala" a Miriadi" ? Facci sapere! A presto, Sandra</a:t>
            </a:r>
          </a:p>
          <a:p>
            <a:pPr lvl="0" rtl="0">
              <a:spcBef>
                <a:spcPts val="0"/>
              </a:spcBef>
              <a:buClr>
                <a:schemeClr val="dk1"/>
              </a:buClr>
              <a:buFont typeface="Arial"/>
              <a:buNone/>
            </a:pPr>
            <a:endParaRPr sz="600" b="1"/>
          </a:p>
          <a:p>
            <a:pPr lvl="0" rtl="0">
              <a:spcBef>
                <a:spcPts val="0"/>
              </a:spcBef>
              <a:buClr>
                <a:schemeClr val="dk1"/>
              </a:buClr>
              <a:buSzPct val="73333"/>
              <a:buFont typeface="Arial"/>
              <a:buNone/>
            </a:pPr>
            <a:r>
              <a:rPr lang="it" sz="1500" b="1">
                <a:solidFill>
                  <a:srgbClr val="38761D"/>
                </a:solidFill>
              </a:rPr>
              <a:t>&gt; From: Helena Sá &lt;</a:t>
            </a:r>
            <a:r>
              <a:rPr lang="it" sz="1500" b="1" u="sng">
                <a:solidFill>
                  <a:srgbClr val="38761D"/>
                </a:solidFill>
                <a:hlinkClick r:id="rId3"/>
              </a:rPr>
              <a:t>helenasa@ua.pt</a:t>
            </a:r>
            <a:r>
              <a:rPr lang="it" sz="1500" b="1">
                <a:solidFill>
                  <a:srgbClr val="38761D"/>
                </a:solidFill>
              </a:rPr>
              <a:t>&gt; </a:t>
            </a:r>
          </a:p>
          <a:p>
            <a:pPr lvl="0" rtl="0">
              <a:spcBef>
                <a:spcPts val="0"/>
              </a:spcBef>
              <a:buClr>
                <a:schemeClr val="dk1"/>
              </a:buClr>
              <a:buSzPct val="73333"/>
              <a:buFont typeface="Arial"/>
              <a:buNone/>
            </a:pPr>
            <a:r>
              <a:rPr lang="it" sz="1500" b="1">
                <a:solidFill>
                  <a:srgbClr val="38761D"/>
                </a:solidFill>
              </a:rPr>
              <a:t>Olá, Podemos conversar sobre o programa? - público: ?? - horas das sessões? - objetivos?</a:t>
            </a:r>
          </a:p>
          <a:p>
            <a:pPr lvl="0" rtl="0">
              <a:spcBef>
                <a:spcPts val="0"/>
              </a:spcBef>
              <a:buClr>
                <a:schemeClr val="dk1"/>
              </a:buClr>
              <a:buSzPct val="73333"/>
              <a:buFont typeface="Arial"/>
              <a:buNone/>
            </a:pPr>
            <a:r>
              <a:rPr lang="it" sz="1500" b="1">
                <a:solidFill>
                  <a:srgbClr val="38761D"/>
                </a:solidFill>
              </a:rPr>
              <a:t>- distribuição do trabalho entre mim e a Sandra: ? Etc. Bacci, h</a:t>
            </a:r>
          </a:p>
          <a:p>
            <a:pPr lvl="0" rtl="0">
              <a:spcBef>
                <a:spcPts val="0"/>
              </a:spcBef>
              <a:buClr>
                <a:schemeClr val="dk1"/>
              </a:buClr>
              <a:buFont typeface="Arial"/>
              <a:buNone/>
            </a:pPr>
            <a:endParaRPr sz="600" b="1">
              <a:solidFill>
                <a:srgbClr val="38761D"/>
              </a:solidFill>
            </a:endParaRPr>
          </a:p>
          <a:p>
            <a:pPr lvl="0" rtl="0">
              <a:spcBef>
                <a:spcPts val="0"/>
              </a:spcBef>
              <a:buClr>
                <a:schemeClr val="dk1"/>
              </a:buClr>
              <a:buSzPct val="73333"/>
              <a:buFont typeface="Arial"/>
              <a:buNone/>
            </a:pPr>
            <a:r>
              <a:rPr lang="it" sz="1500" b="1">
                <a:solidFill>
                  <a:srgbClr val="0000FF"/>
                </a:solidFill>
              </a:rPr>
              <a:t>From: &lt;foata.dumenica@laposte.net&gt;</a:t>
            </a:r>
          </a:p>
          <a:p>
            <a:pPr lvl="0" rtl="0">
              <a:spcBef>
                <a:spcPts val="0"/>
              </a:spcBef>
              <a:buClr>
                <a:schemeClr val="dk1"/>
              </a:buClr>
              <a:buSzPct val="73333"/>
              <a:buFont typeface="Arial"/>
              <a:buNone/>
            </a:pPr>
            <a:r>
              <a:rPr lang="it" sz="1500" b="1">
                <a:solidFill>
                  <a:srgbClr val="0000FF"/>
                </a:solidFill>
              </a:rPr>
              <a:t>Vulia prupone vi d'intervene u ghjovi dopu meziornu in Ajaccio cun un publicu di studienti in Master MEEF è prufessori di lingue di u secundariu da prinsintà Miriadi è e so pussibilità di cullaburazione. [...] Mandu l'affissu cun u titulu prupostu da Sandra. Date mi u vostru parè. [...] Basgi, Dumenica</a:t>
            </a:r>
          </a:p>
          <a:p>
            <a:pPr lvl="0" rtl="0">
              <a:spcBef>
                <a:spcPts val="0"/>
              </a:spcBef>
              <a:buClr>
                <a:schemeClr val="dk1"/>
              </a:buClr>
              <a:buFont typeface="Arial"/>
              <a:buNone/>
            </a:pPr>
            <a:endParaRPr sz="600" b="1">
              <a:solidFill>
                <a:srgbClr val="0000FF"/>
              </a:solidFill>
            </a:endParaRPr>
          </a:p>
          <a:p>
            <a:pPr lvl="0" rtl="0">
              <a:spcBef>
                <a:spcPts val="0"/>
              </a:spcBef>
              <a:buClr>
                <a:schemeClr val="dk1"/>
              </a:buClr>
              <a:buSzPct val="73333"/>
              <a:buFont typeface="Arial"/>
              <a:buNone/>
            </a:pPr>
            <a:r>
              <a:rPr lang="it" sz="1500" b="1">
                <a:solidFill>
                  <a:srgbClr val="38761D"/>
                </a:solidFill>
              </a:rPr>
              <a:t>&gt; From: Helena Sá &lt;</a:t>
            </a:r>
            <a:r>
              <a:rPr lang="it" sz="1500" b="1" u="sng">
                <a:solidFill>
                  <a:srgbClr val="38761D"/>
                </a:solidFill>
                <a:hlinkClick r:id="rId3"/>
              </a:rPr>
              <a:t>helenasa@ua.pt</a:t>
            </a:r>
            <a:r>
              <a:rPr lang="it" sz="1500" b="1">
                <a:solidFill>
                  <a:srgbClr val="38761D"/>
                </a:solidFill>
              </a:rPr>
              <a:t>&gt; </a:t>
            </a:r>
          </a:p>
          <a:p>
            <a:pPr lvl="0" rtl="0">
              <a:spcBef>
                <a:spcPts val="0"/>
              </a:spcBef>
              <a:buClr>
                <a:schemeClr val="dk1"/>
              </a:buClr>
              <a:buSzPct val="73333"/>
              <a:buFont typeface="Arial"/>
              <a:buNone/>
            </a:pPr>
            <a:r>
              <a:rPr lang="it" sz="1500" b="1">
                <a:solidFill>
                  <a:srgbClr val="38761D"/>
                </a:solidFill>
              </a:rPr>
              <a:t>Grazie. Ainda seria possível cambiar?</a:t>
            </a:r>
          </a:p>
          <a:p>
            <a:pPr lvl="0" rtl="0">
              <a:spcBef>
                <a:spcPts val="0"/>
              </a:spcBef>
              <a:buClr>
                <a:schemeClr val="dk1"/>
              </a:buClr>
              <a:buSzPct val="73333"/>
              <a:buFont typeface="Arial"/>
              <a:buNone/>
            </a:pPr>
            <a:r>
              <a:rPr lang="it" sz="1500" b="1">
                <a:solidFill>
                  <a:srgbClr val="38761D"/>
                </a:solidFill>
              </a:rPr>
              <a:t>Maria Helena Araújo e Sá, professeur…… et coordinatrice du projet Galapro (pour utliser la meme descritpion de sandra, je pense que c’est plus logique). [...] Bacci, h</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838200" y="1708524"/>
            <a:ext cx="7543800" cy="13359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chemeClr val="lt2"/>
              </a:buClr>
              <a:buSzPct val="25000"/>
              <a:buFont typeface="Arial"/>
              <a:buNone/>
            </a:pPr>
            <a:r>
              <a:rPr lang="it" sz="3900" b="1" i="0" u="none" strike="noStrike" cap="none" baseline="0" dirty="0" smtClean="0">
                <a:solidFill>
                  <a:schemeClr val="accent2"/>
                </a:solidFill>
                <a:latin typeface="Arial"/>
                <a:ea typeface="Arial"/>
                <a:cs typeface="Arial"/>
                <a:sym typeface="Arial"/>
              </a:rPr>
              <a:t>Comment se</a:t>
            </a:r>
            <a:r>
              <a:rPr lang="it" sz="3900" b="1" i="0" u="none" strike="noStrike" cap="none" dirty="0" smtClean="0">
                <a:solidFill>
                  <a:schemeClr val="accent2"/>
                </a:solidFill>
                <a:latin typeface="Arial"/>
                <a:ea typeface="Arial"/>
                <a:cs typeface="Arial"/>
                <a:sym typeface="Arial"/>
              </a:rPr>
              <a:t> définit ce concept didactique</a:t>
            </a:r>
            <a:r>
              <a:rPr lang="it" sz="3900" b="1" i="0" u="none" strike="noStrike" cap="none" baseline="0" dirty="0" smtClean="0">
                <a:solidFill>
                  <a:schemeClr val="accent2"/>
                </a:solidFill>
                <a:latin typeface="Arial"/>
                <a:ea typeface="Arial"/>
                <a:cs typeface="Arial"/>
                <a:sym typeface="Arial"/>
              </a:rPr>
              <a:t>?</a:t>
            </a:r>
            <a:endParaRPr lang="it" sz="3900" b="1" i="0" u="none" strike="noStrike" cap="none" baseline="0" dirty="0">
              <a:solidFill>
                <a:schemeClr val="accent2"/>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510650" y="118750"/>
            <a:ext cx="8134499" cy="805799"/>
          </a:xfrm>
          <a:prstGeom prst="rect">
            <a:avLst/>
          </a:prstGeom>
          <a:noFill/>
          <a:ln>
            <a:noFill/>
          </a:ln>
        </p:spPr>
        <p:txBody>
          <a:bodyPr lIns="91425" tIns="45700" rIns="91425" bIns="45700" anchor="t" anchorCtr="0">
            <a:noAutofit/>
          </a:bodyPr>
          <a:lstStyle/>
          <a:p>
            <a:pPr marL="342900" marR="0" lvl="0" indent="-342900" algn="ctr" rtl="0">
              <a:lnSpc>
                <a:spcPct val="100000"/>
              </a:lnSpc>
              <a:spcBef>
                <a:spcPts val="0"/>
              </a:spcBef>
              <a:spcAft>
                <a:spcPts val="0"/>
              </a:spcAft>
              <a:buClr>
                <a:schemeClr val="lt2"/>
              </a:buClr>
              <a:buSzPct val="25000"/>
              <a:buFont typeface="Noto Symbol"/>
              <a:buNone/>
            </a:pPr>
            <a:r>
              <a:rPr lang="it" sz="2400" b="1" u="sng" dirty="0" smtClean="0">
                <a:solidFill>
                  <a:schemeClr val="accent2"/>
                </a:solidFill>
              </a:rPr>
              <a:t>La circulation du concept en Didactique des langues</a:t>
            </a:r>
            <a:endParaRPr lang="it" sz="1800" b="1" u="sng" dirty="0">
              <a:solidFill>
                <a:schemeClr val="accent2"/>
              </a:solidFill>
            </a:endParaRPr>
          </a:p>
          <a:p>
            <a:pPr marL="342900" marR="0" lvl="0" indent="-342900" algn="ctr" rtl="0">
              <a:lnSpc>
                <a:spcPct val="100000"/>
              </a:lnSpc>
              <a:spcBef>
                <a:spcPts val="480"/>
              </a:spcBef>
              <a:spcAft>
                <a:spcPts val="0"/>
              </a:spcAft>
              <a:buClr>
                <a:schemeClr val="lt2"/>
              </a:buClr>
              <a:buFont typeface="Noto Symbol"/>
              <a:buNone/>
            </a:pPr>
            <a:endParaRPr sz="2400" b="1" i="0" u="none" strike="noStrike" cap="none" baseline="0" dirty="0">
              <a:solidFill>
                <a:srgbClr val="800000"/>
              </a:solidFill>
              <a:latin typeface="Arial"/>
              <a:ea typeface="Arial"/>
              <a:cs typeface="Arial"/>
              <a:sym typeface="Arial"/>
            </a:endParaRPr>
          </a:p>
          <a:p>
            <a:pPr marL="342900" marR="0" lvl="0" indent="-209550" algn="ctr" rtl="0">
              <a:lnSpc>
                <a:spcPct val="100000"/>
              </a:lnSpc>
              <a:spcBef>
                <a:spcPts val="600"/>
              </a:spcBef>
              <a:spcAft>
                <a:spcPts val="0"/>
              </a:spcAft>
              <a:buClr>
                <a:schemeClr val="lt2"/>
              </a:buClr>
              <a:buFont typeface="Noto Symbol"/>
              <a:buNone/>
            </a:pPr>
            <a:endParaRPr sz="3000" b="0" i="0" u="none" strike="noStrike" cap="none" baseline="0" dirty="0">
              <a:solidFill>
                <a:schemeClr val="lt1"/>
              </a:solidFill>
              <a:latin typeface="Arial"/>
              <a:ea typeface="Arial"/>
              <a:cs typeface="Arial"/>
              <a:sym typeface="Arial"/>
            </a:endParaRPr>
          </a:p>
          <a:p>
            <a:pPr marL="342900" marR="0" lvl="0" indent="-209550" algn="l" rtl="0">
              <a:spcBef>
                <a:spcPts val="600"/>
              </a:spcBef>
              <a:spcAft>
                <a:spcPts val="0"/>
              </a:spcAft>
              <a:buClr>
                <a:schemeClr val="lt2"/>
              </a:buClr>
              <a:buFont typeface="Noto Symbol"/>
              <a:buNone/>
            </a:pPr>
            <a:endParaRPr sz="3000" b="0" i="0" u="none" strike="noStrike" cap="none" baseline="0" dirty="0">
              <a:solidFill>
                <a:schemeClr val="lt1"/>
              </a:solidFill>
              <a:latin typeface="Arial"/>
              <a:ea typeface="Arial"/>
              <a:cs typeface="Arial"/>
              <a:sym typeface="Arial"/>
            </a:endParaRPr>
          </a:p>
        </p:txBody>
      </p:sp>
      <p:grpSp>
        <p:nvGrpSpPr>
          <p:cNvPr id="270" name="Shape 270"/>
          <p:cNvGrpSpPr/>
          <p:nvPr/>
        </p:nvGrpSpPr>
        <p:grpSpPr>
          <a:xfrm>
            <a:off x="100051" y="924487"/>
            <a:ext cx="9044343" cy="4177323"/>
            <a:chOff x="654062" y="2133600"/>
            <a:chExt cx="8486762" cy="4679949"/>
          </a:xfrm>
        </p:grpSpPr>
        <p:sp>
          <p:nvSpPr>
            <p:cNvPr id="271" name="Shape 271"/>
            <p:cNvSpPr txBox="1"/>
            <p:nvPr/>
          </p:nvSpPr>
          <p:spPr>
            <a:xfrm>
              <a:off x="5407025" y="2697161"/>
              <a:ext cx="1327149"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9900"/>
                </a:buClr>
                <a:buSzPct val="25000"/>
                <a:buFont typeface="Arial"/>
                <a:buNone/>
              </a:pPr>
              <a:r>
                <a:rPr lang="it" sz="1800" b="1" i="0" u="none" strike="noStrike" cap="none" baseline="0">
                  <a:solidFill>
                    <a:srgbClr val="009900"/>
                  </a:solidFill>
                  <a:latin typeface="Arial"/>
                  <a:ea typeface="Arial"/>
                  <a:cs typeface="Arial"/>
                  <a:sym typeface="Arial"/>
                </a:rPr>
                <a:t>Interacção</a:t>
              </a:r>
            </a:p>
            <a:p>
              <a:pPr marL="0" marR="0" lvl="0" indent="0" algn="l" rtl="0">
                <a:lnSpc>
                  <a:spcPct val="100000"/>
                </a:lnSpc>
                <a:spcBef>
                  <a:spcPts val="0"/>
                </a:spcBef>
                <a:spcAft>
                  <a:spcPts val="0"/>
                </a:spcAft>
                <a:buNone/>
              </a:pPr>
              <a:endParaRPr sz="1800" b="1" i="0" u="none" strike="noStrike" cap="none" baseline="0">
                <a:solidFill>
                  <a:srgbClr val="009900"/>
                </a:solidFill>
                <a:latin typeface="Arial"/>
                <a:ea typeface="Arial"/>
                <a:cs typeface="Arial"/>
                <a:sym typeface="Arial"/>
              </a:endParaRPr>
            </a:p>
          </p:txBody>
        </p:sp>
        <p:sp>
          <p:nvSpPr>
            <p:cNvPr id="272" name="Shape 272"/>
            <p:cNvSpPr txBox="1"/>
            <p:nvPr/>
          </p:nvSpPr>
          <p:spPr>
            <a:xfrm>
              <a:off x="4778375" y="2133600"/>
              <a:ext cx="4362449"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90099"/>
                </a:buClr>
                <a:buSzPct val="25000"/>
                <a:buFont typeface="Arial"/>
                <a:buNone/>
              </a:pPr>
              <a:r>
                <a:rPr lang="it" sz="1800" b="0" i="0" u="none" strike="noStrike" cap="none" baseline="0">
                  <a:solidFill>
                    <a:srgbClr val="990099"/>
                  </a:solidFill>
                  <a:latin typeface="Arial"/>
                  <a:ea typeface="Arial"/>
                  <a:cs typeface="Arial"/>
                  <a:sym typeface="Arial"/>
                </a:rPr>
                <a:t>Competência de comunicação plurilingue</a:t>
              </a:r>
            </a:p>
          </p:txBody>
        </p:sp>
        <p:sp>
          <p:nvSpPr>
            <p:cNvPr id="273" name="Shape 273"/>
            <p:cNvSpPr txBox="1"/>
            <p:nvPr/>
          </p:nvSpPr>
          <p:spPr>
            <a:xfrm>
              <a:off x="942975" y="2768600"/>
              <a:ext cx="2941636" cy="11906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Font typeface="Arial"/>
                <a:buNone/>
              </a:pPr>
              <a:endParaRPr sz="1800" b="1" i="0" u="none" strike="noStrike" cap="none" baseline="0">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FF9900"/>
                </a:buClr>
                <a:buSzPct val="25000"/>
                <a:buFont typeface="Arial"/>
                <a:buNone/>
              </a:pPr>
              <a:r>
                <a:rPr lang="it" sz="1800" b="1" i="0" u="none" strike="noStrike" cap="none" baseline="0">
                  <a:solidFill>
                    <a:srgbClr val="FF9900"/>
                  </a:solidFill>
                  <a:latin typeface="Arial"/>
                  <a:ea typeface="Arial"/>
                  <a:cs typeface="Arial"/>
                  <a:sym typeface="Arial"/>
                </a:rPr>
                <a:t>Competências receptivas</a:t>
              </a:r>
            </a:p>
            <a:p>
              <a:pPr marL="0" marR="0" lvl="0" indent="0" algn="l" rtl="0">
                <a:lnSpc>
                  <a:spcPct val="100000"/>
                </a:lnSpc>
                <a:spcBef>
                  <a:spcPts val="0"/>
                </a:spcBef>
                <a:spcAft>
                  <a:spcPts val="0"/>
                </a:spcAft>
                <a:buClr>
                  <a:schemeClr val="lt1"/>
                </a:buClr>
                <a:buFont typeface="Arial"/>
                <a:buNone/>
              </a:pPr>
              <a:endParaRPr sz="1800" b="1" i="0" u="none" strike="noStrike" cap="none" baseline="0">
                <a:solidFill>
                  <a:srgbClr val="FF9900"/>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baseline="0">
                <a:solidFill>
                  <a:srgbClr val="FF9900"/>
                </a:solidFill>
                <a:latin typeface="Arial"/>
                <a:ea typeface="Arial"/>
                <a:cs typeface="Arial"/>
                <a:sym typeface="Arial"/>
              </a:endParaRPr>
            </a:p>
          </p:txBody>
        </p:sp>
        <p:sp>
          <p:nvSpPr>
            <p:cNvPr id="274" name="Shape 274"/>
            <p:cNvSpPr txBox="1"/>
            <p:nvPr/>
          </p:nvSpPr>
          <p:spPr>
            <a:xfrm>
              <a:off x="942975" y="2408236"/>
              <a:ext cx="4311649"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0066"/>
                </a:buClr>
                <a:buSzPct val="25000"/>
                <a:buFont typeface="Arial"/>
                <a:buNone/>
              </a:pPr>
              <a:r>
                <a:rPr lang="it" sz="1800" b="0" i="1" u="none" strike="noStrike" cap="none" baseline="0">
                  <a:solidFill>
                    <a:srgbClr val="CC0066"/>
                  </a:solidFill>
                  <a:latin typeface="Arial"/>
                  <a:ea typeface="Arial"/>
                  <a:cs typeface="Arial"/>
                  <a:sym typeface="Arial"/>
                </a:rPr>
                <a:t>Educação para a convivência e pertença</a:t>
              </a:r>
            </a:p>
            <a:p>
              <a:pPr marL="0" marR="0" lvl="0" indent="0" algn="l" rtl="0">
                <a:lnSpc>
                  <a:spcPct val="100000"/>
                </a:lnSpc>
                <a:spcBef>
                  <a:spcPts val="0"/>
                </a:spcBef>
                <a:spcAft>
                  <a:spcPts val="0"/>
                </a:spcAft>
                <a:buNone/>
              </a:pPr>
              <a:endParaRPr sz="1800" b="0" i="1" u="none" strike="noStrike" cap="none" baseline="0">
                <a:solidFill>
                  <a:srgbClr val="CC0066"/>
                </a:solidFill>
                <a:latin typeface="Arial"/>
                <a:ea typeface="Arial"/>
                <a:cs typeface="Arial"/>
                <a:sym typeface="Arial"/>
              </a:endParaRPr>
            </a:p>
          </p:txBody>
        </p:sp>
        <p:sp>
          <p:nvSpPr>
            <p:cNvPr id="275" name="Shape 275"/>
            <p:cNvSpPr txBox="1"/>
            <p:nvPr/>
          </p:nvSpPr>
          <p:spPr>
            <a:xfrm>
              <a:off x="7064375" y="2841625"/>
              <a:ext cx="1771650" cy="11906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9900"/>
                </a:buClr>
                <a:buSzPct val="25000"/>
                <a:buFont typeface="Tahoma"/>
                <a:buNone/>
              </a:pPr>
              <a:r>
                <a:rPr lang="it" sz="1800" b="0" i="0" u="none" strike="noStrike" cap="none" baseline="0">
                  <a:solidFill>
                    <a:srgbClr val="009900"/>
                  </a:solidFill>
                  <a:latin typeface="Tahoma"/>
                  <a:ea typeface="Tahoma"/>
                  <a:cs typeface="Tahoma"/>
                  <a:sym typeface="Tahoma"/>
                </a:rPr>
                <a:t>Escuta do outro</a:t>
              </a:r>
            </a:p>
            <a:p>
              <a:pPr marL="0" marR="0" lvl="0" indent="0" algn="l" rtl="0">
                <a:lnSpc>
                  <a:spcPct val="100000"/>
                </a:lnSpc>
                <a:spcBef>
                  <a:spcPts val="0"/>
                </a:spcBef>
                <a:spcAft>
                  <a:spcPts val="0"/>
                </a:spcAft>
                <a:buClr>
                  <a:schemeClr val="lt1"/>
                </a:buClr>
                <a:buFont typeface="Arial"/>
                <a:buNone/>
              </a:pPr>
              <a:endParaRPr sz="1800" b="0" i="0" u="none" strike="noStrike" cap="none" baseline="0">
                <a:solidFill>
                  <a:srgbClr val="009900"/>
                </a:solidFill>
                <a:latin typeface="Tahoma"/>
                <a:ea typeface="Tahoma"/>
                <a:cs typeface="Tahoma"/>
                <a:sym typeface="Tahoma"/>
              </a:endParaRPr>
            </a:p>
            <a:p>
              <a:pPr marL="0" marR="0" lvl="0" indent="0" algn="l" rtl="0">
                <a:lnSpc>
                  <a:spcPct val="100000"/>
                </a:lnSpc>
                <a:spcBef>
                  <a:spcPts val="0"/>
                </a:spcBef>
                <a:spcAft>
                  <a:spcPts val="0"/>
                </a:spcAft>
                <a:buClr>
                  <a:schemeClr val="lt1"/>
                </a:buClr>
                <a:buFont typeface="Arial"/>
                <a:buNone/>
              </a:pPr>
              <a:endParaRPr sz="1800" b="0" i="0" u="none" strike="noStrike" cap="none" baseline="0">
                <a:solidFill>
                  <a:srgbClr val="009900"/>
                </a:solidFill>
                <a:latin typeface="Tahoma"/>
                <a:ea typeface="Tahoma"/>
                <a:cs typeface="Tahoma"/>
                <a:sym typeface="Tahoma"/>
              </a:endParaRPr>
            </a:p>
            <a:p>
              <a:pPr marL="0" marR="0" lvl="0" indent="0" algn="l" rtl="0">
                <a:lnSpc>
                  <a:spcPct val="100000"/>
                </a:lnSpc>
                <a:spcBef>
                  <a:spcPts val="0"/>
                </a:spcBef>
                <a:spcAft>
                  <a:spcPts val="0"/>
                </a:spcAft>
                <a:buNone/>
              </a:pPr>
              <a:endParaRPr sz="1800" b="0" i="0" u="none" strike="noStrike" cap="none" baseline="0">
                <a:solidFill>
                  <a:srgbClr val="009900"/>
                </a:solidFill>
                <a:latin typeface="Tahoma"/>
                <a:ea typeface="Tahoma"/>
                <a:cs typeface="Tahoma"/>
                <a:sym typeface="Tahoma"/>
              </a:endParaRPr>
            </a:p>
          </p:txBody>
        </p:sp>
        <p:sp>
          <p:nvSpPr>
            <p:cNvPr id="276" name="Shape 276"/>
            <p:cNvSpPr txBox="1"/>
            <p:nvPr/>
          </p:nvSpPr>
          <p:spPr>
            <a:xfrm>
              <a:off x="3059111" y="3489325"/>
              <a:ext cx="3844925" cy="39687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5050"/>
                </a:buClr>
                <a:buSzPct val="25000"/>
                <a:buFont typeface="Arial"/>
                <a:buNone/>
              </a:pPr>
              <a:r>
                <a:rPr lang="it" sz="2000" b="1" i="0" u="none" strike="noStrike" cap="none" baseline="0">
                  <a:solidFill>
                    <a:srgbClr val="FF5050"/>
                  </a:solidFill>
                  <a:latin typeface="Arial"/>
                  <a:ea typeface="Arial"/>
                  <a:cs typeface="Arial"/>
                  <a:sym typeface="Arial"/>
                </a:rPr>
                <a:t>Mobilização de conhecimentos</a:t>
              </a:r>
            </a:p>
          </p:txBody>
        </p:sp>
        <p:sp>
          <p:nvSpPr>
            <p:cNvPr id="277" name="Shape 277"/>
            <p:cNvSpPr txBox="1"/>
            <p:nvPr/>
          </p:nvSpPr>
          <p:spPr>
            <a:xfrm>
              <a:off x="684212" y="3633787"/>
              <a:ext cx="2459037" cy="4317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9900FF"/>
                </a:buClr>
                <a:buSzPct val="25000"/>
                <a:buFont typeface="Trebuchet MS"/>
                <a:buNone/>
              </a:pPr>
              <a:r>
                <a:rPr lang="it" sz="1700" b="0" i="1" u="none" strike="noStrike" cap="none" baseline="0">
                  <a:solidFill>
                    <a:srgbClr val="9900FF"/>
                  </a:solidFill>
                  <a:latin typeface="Trebuchet MS"/>
                  <a:ea typeface="Trebuchet MS"/>
                  <a:cs typeface="Trebuchet MS"/>
                  <a:sym typeface="Trebuchet MS"/>
                </a:rPr>
                <a:t>Plurilinguismo</a:t>
              </a:r>
            </a:p>
          </p:txBody>
        </p:sp>
        <p:sp>
          <p:nvSpPr>
            <p:cNvPr id="278" name="Shape 278"/>
            <p:cNvSpPr txBox="1"/>
            <p:nvPr/>
          </p:nvSpPr>
          <p:spPr>
            <a:xfrm>
              <a:off x="5910262" y="4240212"/>
              <a:ext cx="2459037" cy="4317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6600"/>
                </a:buClr>
                <a:buSzPct val="25000"/>
                <a:buFont typeface="Times New Roman"/>
                <a:buNone/>
              </a:pPr>
              <a:r>
                <a:rPr lang="it" sz="1700" b="0" i="0" u="none" strike="noStrike" cap="none" baseline="0">
                  <a:solidFill>
                    <a:srgbClr val="006600"/>
                  </a:solidFill>
                  <a:latin typeface="Times New Roman"/>
                  <a:ea typeface="Times New Roman"/>
                  <a:cs typeface="Times New Roman"/>
                  <a:sym typeface="Times New Roman"/>
                </a:rPr>
                <a:t>Interferência</a:t>
              </a:r>
              <a:br>
                <a:rPr lang="it" sz="1700" b="0" i="0" u="none" strike="noStrike" cap="none" baseline="0">
                  <a:solidFill>
                    <a:srgbClr val="006600"/>
                  </a:solidFill>
                  <a:latin typeface="Times New Roman"/>
                  <a:ea typeface="Times New Roman"/>
                  <a:cs typeface="Times New Roman"/>
                  <a:sym typeface="Times New Roman"/>
                </a:rPr>
              </a:br>
              <a:endParaRPr lang="it" sz="1700" b="0" i="0" u="none" strike="noStrike" cap="none" baseline="0">
                <a:solidFill>
                  <a:srgbClr val="006600"/>
                </a:solidFill>
                <a:latin typeface="Times New Roman"/>
                <a:ea typeface="Times New Roman"/>
                <a:cs typeface="Times New Roman"/>
                <a:sym typeface="Times New Roman"/>
              </a:endParaRPr>
            </a:p>
          </p:txBody>
        </p:sp>
        <p:sp>
          <p:nvSpPr>
            <p:cNvPr id="279" name="Shape 279"/>
            <p:cNvSpPr txBox="1"/>
            <p:nvPr/>
          </p:nvSpPr>
          <p:spPr>
            <a:xfrm>
              <a:off x="6376998" y="5949937"/>
              <a:ext cx="2459100" cy="431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A50021"/>
                </a:buClr>
                <a:buSzPct val="25000"/>
                <a:buFont typeface="Times New Roman"/>
                <a:buNone/>
              </a:pPr>
              <a:r>
                <a:rPr lang="it" sz="1700" b="0" i="1" u="none" strike="noStrike" cap="none" baseline="0">
                  <a:solidFill>
                    <a:srgbClr val="A50021"/>
                  </a:solidFill>
                  <a:latin typeface="Times New Roman"/>
                  <a:ea typeface="Times New Roman"/>
                  <a:cs typeface="Times New Roman"/>
                  <a:sym typeface="Times New Roman"/>
                </a:rPr>
                <a:t>Capacidades </a:t>
              </a:r>
              <a:br>
                <a:rPr lang="it" sz="1700" b="0" i="1" u="none" strike="noStrike" cap="none" baseline="0">
                  <a:solidFill>
                    <a:srgbClr val="A50021"/>
                  </a:solidFill>
                  <a:latin typeface="Times New Roman"/>
                  <a:ea typeface="Times New Roman"/>
                  <a:cs typeface="Times New Roman"/>
                  <a:sym typeface="Times New Roman"/>
                </a:rPr>
              </a:br>
              <a:endParaRPr lang="it" sz="1700" b="0" i="1" u="none" strike="noStrike" cap="none" baseline="0">
                <a:solidFill>
                  <a:srgbClr val="A50021"/>
                </a:solidFill>
                <a:latin typeface="Times New Roman"/>
                <a:ea typeface="Times New Roman"/>
                <a:cs typeface="Times New Roman"/>
                <a:sym typeface="Times New Roman"/>
              </a:endParaRPr>
            </a:p>
          </p:txBody>
        </p:sp>
        <p:sp>
          <p:nvSpPr>
            <p:cNvPr id="280" name="Shape 280"/>
            <p:cNvSpPr txBox="1"/>
            <p:nvPr/>
          </p:nvSpPr>
          <p:spPr>
            <a:xfrm>
              <a:off x="1301757" y="4332307"/>
              <a:ext cx="2459100" cy="9158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CC0066"/>
                </a:buClr>
                <a:buSzPct val="25000"/>
                <a:buFont typeface="Times New Roman"/>
                <a:buNone/>
              </a:pPr>
              <a:r>
                <a:rPr lang="it" sz="1700" b="1" i="0" u="none" strike="noStrike" cap="none" baseline="0">
                  <a:solidFill>
                    <a:srgbClr val="CC0066"/>
                  </a:solidFill>
                  <a:latin typeface="Times New Roman"/>
                  <a:ea typeface="Times New Roman"/>
                  <a:cs typeface="Times New Roman"/>
                  <a:sym typeface="Times New Roman"/>
                </a:rPr>
                <a:t>Colaboração</a:t>
              </a:r>
              <a:br>
                <a:rPr lang="it" sz="1700" b="1" i="0" u="none" strike="noStrike" cap="none" baseline="0">
                  <a:solidFill>
                    <a:srgbClr val="CC0066"/>
                  </a:solidFill>
                  <a:latin typeface="Times New Roman"/>
                  <a:ea typeface="Times New Roman"/>
                  <a:cs typeface="Times New Roman"/>
                  <a:sym typeface="Times New Roman"/>
                </a:rPr>
              </a:br>
              <a:r>
                <a:rPr lang="it" sz="1700" b="0" i="1" u="none" strike="noStrike" cap="none" baseline="0">
                  <a:solidFill>
                    <a:srgbClr val="CC0066"/>
                  </a:solidFill>
                  <a:latin typeface="Times New Roman"/>
                  <a:ea typeface="Times New Roman"/>
                  <a:cs typeface="Times New Roman"/>
                  <a:sym typeface="Times New Roman"/>
                </a:rPr>
                <a:t/>
              </a:r>
              <a:br>
                <a:rPr lang="it" sz="1700" b="0" i="1" u="none" strike="noStrike" cap="none" baseline="0">
                  <a:solidFill>
                    <a:srgbClr val="CC0066"/>
                  </a:solidFill>
                  <a:latin typeface="Times New Roman"/>
                  <a:ea typeface="Times New Roman"/>
                  <a:cs typeface="Times New Roman"/>
                  <a:sym typeface="Times New Roman"/>
                </a:rPr>
              </a:br>
              <a:endParaRPr lang="it" sz="1700" b="0" i="1" u="none" strike="noStrike" cap="none" baseline="0">
                <a:solidFill>
                  <a:srgbClr val="CC0066"/>
                </a:solidFill>
                <a:latin typeface="Times New Roman"/>
                <a:ea typeface="Times New Roman"/>
                <a:cs typeface="Times New Roman"/>
                <a:sym typeface="Times New Roman"/>
              </a:endParaRPr>
            </a:p>
          </p:txBody>
        </p:sp>
        <p:sp>
          <p:nvSpPr>
            <p:cNvPr id="281" name="Shape 281"/>
            <p:cNvSpPr txBox="1"/>
            <p:nvPr/>
          </p:nvSpPr>
          <p:spPr>
            <a:xfrm>
              <a:off x="2932890" y="3952877"/>
              <a:ext cx="1835699" cy="431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accent2"/>
                </a:buClr>
                <a:buSzPct val="25000"/>
                <a:buFont typeface="Times New Roman"/>
                <a:buNone/>
              </a:pPr>
              <a:r>
                <a:rPr lang="it" sz="1700" b="0" i="0" u="none" strike="noStrike" cap="none" baseline="0">
                  <a:solidFill>
                    <a:schemeClr val="accent2"/>
                  </a:solidFill>
                  <a:latin typeface="Times New Roman"/>
                  <a:ea typeface="Times New Roman"/>
                  <a:cs typeface="Times New Roman"/>
                  <a:sym typeface="Times New Roman"/>
                </a:rPr>
                <a:t/>
              </a:r>
              <a:br>
                <a:rPr lang="it" sz="1700" b="0" i="0" u="none" strike="noStrike" cap="none" baseline="0">
                  <a:solidFill>
                    <a:schemeClr val="accent2"/>
                  </a:solidFill>
                  <a:latin typeface="Times New Roman"/>
                  <a:ea typeface="Times New Roman"/>
                  <a:cs typeface="Times New Roman"/>
                  <a:sym typeface="Times New Roman"/>
                </a:rPr>
              </a:br>
              <a:r>
                <a:rPr lang="it" sz="1700" b="0" i="0" u="none" strike="noStrike" cap="none" baseline="0">
                  <a:solidFill>
                    <a:schemeClr val="accent2"/>
                  </a:solidFill>
                  <a:latin typeface="Times New Roman"/>
                  <a:ea typeface="Times New Roman"/>
                  <a:cs typeface="Times New Roman"/>
                  <a:sym typeface="Times New Roman"/>
                </a:rPr>
                <a:t> </a:t>
              </a:r>
              <a:r>
                <a:rPr lang="it" sz="1700" b="1" i="0" u="none" strike="noStrike" cap="none" baseline="0">
                  <a:solidFill>
                    <a:schemeClr val="accent2"/>
                  </a:solidFill>
                  <a:latin typeface="Times New Roman"/>
                  <a:ea typeface="Times New Roman"/>
                  <a:cs typeface="Times New Roman"/>
                  <a:sym typeface="Times New Roman"/>
                </a:rPr>
                <a:t>Co-construção </a:t>
              </a:r>
            </a:p>
          </p:txBody>
        </p:sp>
        <p:sp>
          <p:nvSpPr>
            <p:cNvPr id="282" name="Shape 282"/>
            <p:cNvSpPr txBox="1"/>
            <p:nvPr/>
          </p:nvSpPr>
          <p:spPr>
            <a:xfrm>
              <a:off x="5118084" y="4473569"/>
              <a:ext cx="1541400" cy="641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3300"/>
                </a:buClr>
                <a:buSzPct val="25000"/>
                <a:buFont typeface="Arial"/>
                <a:buNone/>
              </a:pPr>
              <a:r>
                <a:rPr lang="it" sz="1800" b="0" i="0" u="none" strike="noStrike" cap="none" baseline="0">
                  <a:solidFill>
                    <a:srgbClr val="CC3300"/>
                  </a:solidFill>
                  <a:latin typeface="Arial"/>
                  <a:ea typeface="Arial"/>
                  <a:cs typeface="Arial"/>
                  <a:sym typeface="Arial"/>
                </a:rPr>
                <a:t>Cognição</a:t>
              </a:r>
            </a:p>
            <a:p>
              <a:pPr marL="0" marR="0" lvl="0" indent="0" algn="l" rtl="0">
                <a:lnSpc>
                  <a:spcPct val="100000"/>
                </a:lnSpc>
                <a:spcBef>
                  <a:spcPts val="0"/>
                </a:spcBef>
                <a:spcAft>
                  <a:spcPts val="0"/>
                </a:spcAft>
                <a:buNone/>
              </a:pPr>
              <a:endParaRPr sz="1800" b="0" i="0" u="none" strike="noStrike" cap="none" baseline="0">
                <a:solidFill>
                  <a:srgbClr val="CC3300"/>
                </a:solidFill>
                <a:latin typeface="Arial"/>
                <a:ea typeface="Arial"/>
                <a:cs typeface="Arial"/>
                <a:sym typeface="Arial"/>
              </a:endParaRPr>
            </a:p>
          </p:txBody>
        </p:sp>
        <p:sp>
          <p:nvSpPr>
            <p:cNvPr id="283" name="Shape 283"/>
            <p:cNvSpPr txBox="1"/>
            <p:nvPr/>
          </p:nvSpPr>
          <p:spPr>
            <a:xfrm>
              <a:off x="654062" y="4899018"/>
              <a:ext cx="1771800" cy="641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90099"/>
                </a:buClr>
                <a:buSzPct val="25000"/>
                <a:buFont typeface="Libre Baskerville"/>
                <a:buNone/>
              </a:pPr>
              <a:r>
                <a:rPr lang="it" sz="1800" b="0" i="0" u="none" strike="noStrike" cap="none" baseline="0">
                  <a:solidFill>
                    <a:srgbClr val="990099"/>
                  </a:solidFill>
                  <a:latin typeface="Libre Baskerville"/>
                  <a:ea typeface="Libre Baskerville"/>
                  <a:cs typeface="Libre Baskerville"/>
                  <a:sym typeface="Libre Baskerville"/>
                </a:rPr>
                <a:t>Transparência </a:t>
              </a:r>
            </a:p>
            <a:p>
              <a:pPr marL="0" marR="0" lvl="0" indent="0" algn="l" rtl="0">
                <a:lnSpc>
                  <a:spcPct val="100000"/>
                </a:lnSpc>
                <a:spcBef>
                  <a:spcPts val="0"/>
                </a:spcBef>
                <a:spcAft>
                  <a:spcPts val="0"/>
                </a:spcAft>
                <a:buNone/>
              </a:pPr>
              <a:endParaRPr sz="1800" b="0" i="0" u="none" strike="noStrike" cap="none" baseline="0">
                <a:solidFill>
                  <a:srgbClr val="990099"/>
                </a:solidFill>
                <a:latin typeface="Libre Baskerville"/>
                <a:ea typeface="Libre Baskerville"/>
                <a:cs typeface="Libre Baskerville"/>
                <a:sym typeface="Libre Baskerville"/>
              </a:endParaRPr>
            </a:p>
          </p:txBody>
        </p:sp>
        <p:sp>
          <p:nvSpPr>
            <p:cNvPr id="284" name="Shape 284"/>
            <p:cNvSpPr txBox="1"/>
            <p:nvPr/>
          </p:nvSpPr>
          <p:spPr>
            <a:xfrm>
              <a:off x="6757986" y="4745037"/>
              <a:ext cx="2357436"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1800" b="1" i="0" u="none" strike="noStrike" cap="none" baseline="0">
                  <a:solidFill>
                    <a:srgbClr val="BF9000"/>
                  </a:solidFill>
                  <a:latin typeface="Arial"/>
                  <a:ea typeface="Arial"/>
                  <a:cs typeface="Arial"/>
                  <a:sym typeface="Arial"/>
                </a:rPr>
                <a:t>Identidade (europeia)</a:t>
              </a:r>
            </a:p>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285" name="Shape 285"/>
            <p:cNvSpPr txBox="1"/>
            <p:nvPr/>
          </p:nvSpPr>
          <p:spPr>
            <a:xfrm>
              <a:off x="2589211" y="4906962"/>
              <a:ext cx="3082924" cy="9159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folHlink"/>
                </a:buClr>
                <a:buSzPct val="25000"/>
                <a:buFont typeface="Nunito"/>
                <a:buNone/>
              </a:pPr>
              <a:r>
                <a:rPr lang="it" sz="1800" b="1" i="0" u="none" strike="noStrike" cap="none" baseline="0">
                  <a:solidFill>
                    <a:schemeClr val="folHlink"/>
                  </a:solidFill>
                  <a:latin typeface="Nunito"/>
                  <a:ea typeface="Nunito"/>
                  <a:cs typeface="Nunito"/>
                  <a:sym typeface="Nunito"/>
                </a:rPr>
                <a:t> Compreensão multilingue</a:t>
              </a:r>
            </a:p>
            <a:p>
              <a:pPr marL="0" marR="0" lvl="0" indent="0" algn="l" rtl="0">
                <a:lnSpc>
                  <a:spcPct val="100000"/>
                </a:lnSpc>
                <a:spcBef>
                  <a:spcPts val="0"/>
                </a:spcBef>
                <a:spcAft>
                  <a:spcPts val="0"/>
                </a:spcAft>
                <a:buClr>
                  <a:schemeClr val="lt1"/>
                </a:buClr>
                <a:buFont typeface="Arial"/>
                <a:buNone/>
              </a:pPr>
              <a:endParaRPr sz="1800" b="1" i="0" u="none" strike="noStrike" cap="none" baseline="0">
                <a:solidFill>
                  <a:schemeClr val="folHlink"/>
                </a:solidFill>
                <a:latin typeface="Nunito"/>
                <a:ea typeface="Nunito"/>
                <a:cs typeface="Nunito"/>
                <a:sym typeface="Nunito"/>
              </a:endParaRPr>
            </a:p>
            <a:p>
              <a:pPr marL="0" marR="0" lvl="0" indent="0" algn="l" rtl="0">
                <a:lnSpc>
                  <a:spcPct val="100000"/>
                </a:lnSpc>
                <a:spcBef>
                  <a:spcPts val="0"/>
                </a:spcBef>
                <a:spcAft>
                  <a:spcPts val="0"/>
                </a:spcAft>
                <a:buNone/>
              </a:pPr>
              <a:endParaRPr sz="1800" b="1" i="0" u="none" strike="noStrike" cap="none" baseline="0">
                <a:solidFill>
                  <a:schemeClr val="folHlink"/>
                </a:solidFill>
                <a:latin typeface="Nunito"/>
                <a:ea typeface="Nunito"/>
                <a:cs typeface="Nunito"/>
                <a:sym typeface="Nunito"/>
              </a:endParaRPr>
            </a:p>
          </p:txBody>
        </p:sp>
        <p:sp>
          <p:nvSpPr>
            <p:cNvPr id="286" name="Shape 286"/>
            <p:cNvSpPr txBox="1"/>
            <p:nvPr/>
          </p:nvSpPr>
          <p:spPr>
            <a:xfrm>
              <a:off x="931085" y="5740323"/>
              <a:ext cx="2723999" cy="641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1800" b="1" i="0" u="none" strike="noStrike" cap="none" baseline="0">
                  <a:solidFill>
                    <a:srgbClr val="9900FF"/>
                  </a:solidFill>
                  <a:latin typeface="Arial"/>
                  <a:ea typeface="Arial"/>
                  <a:cs typeface="Arial"/>
                  <a:sym typeface="Arial"/>
                </a:rPr>
                <a:t>Consciência linguística</a:t>
              </a:r>
            </a:p>
            <a:p>
              <a:pPr marL="0" marR="0" lvl="0" indent="0" algn="l" rtl="0">
                <a:lnSpc>
                  <a:spcPct val="100000"/>
                </a:lnSpc>
                <a:spcBef>
                  <a:spcPts val="0"/>
                </a:spcBef>
                <a:spcAft>
                  <a:spcPts val="0"/>
                </a:spcAft>
                <a:buClr>
                  <a:schemeClr val="lt1"/>
                </a:buClr>
                <a:buFont typeface="Arial"/>
                <a:buNone/>
              </a:pPr>
              <a:endParaRPr sz="1800" b="1" i="0" u="none" strike="noStrike" cap="none" baseline="0">
                <a:solidFill>
                  <a:schemeClr val="lt1"/>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baseline="0">
                <a:solidFill>
                  <a:schemeClr val="lt1"/>
                </a:solidFill>
                <a:latin typeface="Arial"/>
                <a:ea typeface="Arial"/>
                <a:cs typeface="Arial"/>
                <a:sym typeface="Arial"/>
              </a:endParaRPr>
            </a:p>
          </p:txBody>
        </p:sp>
        <p:sp>
          <p:nvSpPr>
            <p:cNvPr id="287" name="Shape 287"/>
            <p:cNvSpPr txBox="1"/>
            <p:nvPr/>
          </p:nvSpPr>
          <p:spPr>
            <a:xfrm>
              <a:off x="7064378" y="3709153"/>
              <a:ext cx="1879500" cy="7277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FF"/>
                </a:buClr>
                <a:buSzPct val="25000"/>
                <a:buFont typeface="Rambla"/>
                <a:buNone/>
              </a:pPr>
              <a:r>
                <a:rPr lang="it" sz="1800" b="0" i="0" u="none" strike="noStrike" cap="none" baseline="0">
                  <a:solidFill>
                    <a:srgbClr val="0000FF"/>
                  </a:solidFill>
                  <a:latin typeface="Rambla"/>
                  <a:ea typeface="Rambla"/>
                  <a:cs typeface="Rambla"/>
                  <a:sym typeface="Rambla"/>
                </a:rPr>
                <a:t>Euro compreensão</a:t>
              </a:r>
            </a:p>
            <a:p>
              <a:pPr marL="0" marR="0" lvl="0" indent="0" algn="l" rtl="0">
                <a:lnSpc>
                  <a:spcPct val="100000"/>
                </a:lnSpc>
                <a:spcBef>
                  <a:spcPts val="0"/>
                </a:spcBef>
                <a:spcAft>
                  <a:spcPts val="0"/>
                </a:spcAft>
                <a:buClr>
                  <a:schemeClr val="lt1"/>
                </a:buClr>
                <a:buFont typeface="Arial"/>
                <a:buNone/>
              </a:pPr>
              <a:endParaRPr sz="1800" b="0" i="0" u="none" strike="noStrike" cap="none" baseline="0">
                <a:solidFill>
                  <a:srgbClr val="0000FF"/>
                </a:solidFill>
                <a:latin typeface="Rambla"/>
                <a:ea typeface="Rambla"/>
                <a:cs typeface="Rambla"/>
                <a:sym typeface="Rambla"/>
              </a:endParaRPr>
            </a:p>
            <a:p>
              <a:pPr marL="0" marR="0" lvl="0" indent="0" algn="l" rtl="0">
                <a:lnSpc>
                  <a:spcPct val="100000"/>
                </a:lnSpc>
                <a:spcBef>
                  <a:spcPts val="0"/>
                </a:spcBef>
                <a:spcAft>
                  <a:spcPts val="0"/>
                </a:spcAft>
                <a:buNone/>
              </a:pPr>
              <a:endParaRPr sz="1800" b="0" i="0" u="none" strike="noStrike" cap="none" baseline="0">
                <a:solidFill>
                  <a:srgbClr val="0000FF"/>
                </a:solidFill>
                <a:latin typeface="Rambla"/>
                <a:ea typeface="Rambla"/>
                <a:cs typeface="Rambla"/>
                <a:sym typeface="Rambla"/>
              </a:endParaRPr>
            </a:p>
          </p:txBody>
        </p:sp>
        <p:sp>
          <p:nvSpPr>
            <p:cNvPr id="288" name="Shape 288"/>
            <p:cNvSpPr txBox="1"/>
            <p:nvPr/>
          </p:nvSpPr>
          <p:spPr>
            <a:xfrm>
              <a:off x="5003800" y="5373687"/>
              <a:ext cx="2038349" cy="1190624"/>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2"/>
                </a:buClr>
                <a:buSzPct val="25000"/>
                <a:buFont typeface="Arial"/>
                <a:buNone/>
              </a:pPr>
              <a:r>
                <a:rPr lang="it" sz="1800" b="1" i="0" u="none" strike="noStrike" cap="none" baseline="0">
                  <a:solidFill>
                    <a:schemeClr val="accent2"/>
                  </a:solidFill>
                  <a:latin typeface="Arial"/>
                  <a:ea typeface="Arial"/>
                  <a:cs typeface="Arial"/>
                  <a:sym typeface="Arial"/>
                </a:rPr>
                <a:t>Interculturalismo</a:t>
              </a:r>
            </a:p>
            <a:p>
              <a:pPr marL="0" marR="0" lvl="0" indent="0" algn="l" rtl="0">
                <a:lnSpc>
                  <a:spcPct val="100000"/>
                </a:lnSpc>
                <a:spcBef>
                  <a:spcPts val="0"/>
                </a:spcBef>
                <a:spcAft>
                  <a:spcPts val="0"/>
                </a:spcAft>
                <a:buClr>
                  <a:schemeClr val="lt1"/>
                </a:buClr>
                <a:buFont typeface="Arial"/>
                <a:buNone/>
              </a:pPr>
              <a:endParaRPr sz="1800" b="1" i="0" u="none" strike="noStrike" cap="none" baseline="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chemeClr val="lt1"/>
                </a:buClr>
                <a:buFont typeface="Arial"/>
                <a:buNone/>
              </a:pPr>
              <a:endParaRPr sz="1800" b="1" i="0" u="none" strike="noStrike" cap="none" baseline="0">
                <a:solidFill>
                  <a:schemeClr val="accent2"/>
                </a:solidFill>
                <a:latin typeface="Arial"/>
                <a:ea typeface="Arial"/>
                <a:cs typeface="Arial"/>
                <a:sym typeface="Arial"/>
              </a:endParaRPr>
            </a:p>
            <a:p>
              <a:pPr marL="0" marR="0" lvl="0" indent="0" algn="l" rtl="0">
                <a:lnSpc>
                  <a:spcPct val="100000"/>
                </a:lnSpc>
                <a:spcBef>
                  <a:spcPts val="0"/>
                </a:spcBef>
                <a:spcAft>
                  <a:spcPts val="0"/>
                </a:spcAft>
                <a:buNone/>
              </a:pPr>
              <a:endParaRPr sz="1800" b="1" i="0" u="none" strike="noStrike" cap="none" baseline="0">
                <a:solidFill>
                  <a:schemeClr val="accent2"/>
                </a:solidFill>
                <a:latin typeface="Arial"/>
                <a:ea typeface="Arial"/>
                <a:cs typeface="Arial"/>
                <a:sym typeface="Arial"/>
              </a:endParaRPr>
            </a:p>
          </p:txBody>
        </p:sp>
        <p:sp>
          <p:nvSpPr>
            <p:cNvPr id="289" name="Shape 289"/>
            <p:cNvSpPr txBox="1"/>
            <p:nvPr/>
          </p:nvSpPr>
          <p:spPr>
            <a:xfrm>
              <a:off x="3371865" y="6105508"/>
              <a:ext cx="2459100" cy="4317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A50021"/>
                </a:buClr>
                <a:buSzPct val="25000"/>
                <a:buFont typeface="Arial"/>
                <a:buNone/>
              </a:pPr>
              <a:r>
                <a:rPr lang="it" sz="1700" b="0" i="0" u="none" strike="noStrike" cap="none" baseline="0">
                  <a:solidFill>
                    <a:srgbClr val="A50021"/>
                  </a:solidFill>
                  <a:latin typeface="Arial"/>
                  <a:ea typeface="Arial"/>
                  <a:cs typeface="Arial"/>
                  <a:sym typeface="Arial"/>
                </a:rPr>
                <a:t>Transferência</a:t>
              </a:r>
            </a:p>
          </p:txBody>
        </p:sp>
        <p:sp>
          <p:nvSpPr>
            <p:cNvPr id="290" name="Shape 290"/>
            <p:cNvSpPr txBox="1"/>
            <p:nvPr/>
          </p:nvSpPr>
          <p:spPr>
            <a:xfrm>
              <a:off x="5830887" y="6381750"/>
              <a:ext cx="3205162" cy="431799"/>
            </a:xfrm>
            <a:prstGeom prst="rect">
              <a:avLst/>
            </a:prstGeom>
            <a:noFill/>
            <a:ln>
              <a:noFill/>
            </a:ln>
          </p:spPr>
          <p:txBody>
            <a:bodyPr lIns="91425" tIns="45700" rIns="91425" bIns="45700" anchor="t" anchorCtr="0">
              <a:noAutofit/>
            </a:bodyPr>
            <a:lstStyle/>
            <a:p>
              <a:pPr marL="342900" marR="0" lvl="0" indent="-342900" algn="r" rtl="0">
                <a:lnSpc>
                  <a:spcPct val="100000"/>
                </a:lnSpc>
                <a:spcBef>
                  <a:spcPts val="0"/>
                </a:spcBef>
                <a:spcAft>
                  <a:spcPts val="0"/>
                </a:spcAft>
                <a:buClr>
                  <a:schemeClr val="lt1"/>
                </a:buClr>
                <a:buSzPct val="25000"/>
                <a:buFont typeface="Arial"/>
                <a:buNone/>
              </a:pPr>
              <a:r>
                <a:rPr lang="it" sz="1300" b="0" i="0" u="none" strike="noStrike" cap="none" baseline="0">
                  <a:latin typeface="Arial"/>
                  <a:ea typeface="Arial"/>
                  <a:cs typeface="Arial"/>
                  <a:sym typeface="Arial"/>
                </a:rPr>
                <a:t>(Melo &amp; Santos, 2008)</a:t>
              </a:r>
            </a:p>
          </p:txBody>
        </p:sp>
      </p:gr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395274" y="789375"/>
            <a:ext cx="8236799" cy="971700"/>
          </a:xfrm>
          <a:prstGeom prst="rect">
            <a:avLst/>
          </a:prstGeom>
          <a:noFill/>
          <a:ln>
            <a:noFill/>
          </a:ln>
        </p:spPr>
        <p:txBody>
          <a:bodyPr lIns="91425" tIns="45700" rIns="91425" bIns="45700" anchor="b" anchorCtr="0">
            <a:noAutofit/>
          </a:bodyPr>
          <a:lstStyle/>
          <a:p>
            <a:pPr marL="342900" marR="0" lvl="0" indent="-401955" algn="l" rtl="0">
              <a:lnSpc>
                <a:spcPct val="100000"/>
              </a:lnSpc>
              <a:spcBef>
                <a:spcPts val="0"/>
              </a:spcBef>
              <a:spcAft>
                <a:spcPts val="0"/>
              </a:spcAft>
              <a:buClr>
                <a:srgbClr val="336600"/>
              </a:buClr>
              <a:buSzPct val="100000"/>
              <a:buFont typeface="Noto Symbol"/>
              <a:buChar char="●"/>
            </a:pPr>
            <a:r>
              <a:rPr lang="it-IT" sz="2400" b="1" i="0" u="none" strike="noStrike" cap="none" baseline="0" dirty="0" smtClean="0">
                <a:solidFill>
                  <a:schemeClr val="accent2"/>
                </a:solidFill>
                <a:latin typeface="Arial"/>
                <a:ea typeface="Arial"/>
                <a:cs typeface="Arial"/>
                <a:sym typeface="Arial"/>
              </a:rPr>
              <a:t>S</a:t>
            </a:r>
            <a:r>
              <a:rPr lang="it" sz="2400" b="1" i="0" u="none" strike="noStrike" cap="none" baseline="0" dirty="0" smtClean="0">
                <a:solidFill>
                  <a:schemeClr val="accent2"/>
                </a:solidFill>
                <a:latin typeface="Arial"/>
                <a:ea typeface="Arial"/>
                <a:cs typeface="Arial"/>
                <a:sym typeface="Arial"/>
              </a:rPr>
              <a:t>ur l’idée de pluralité</a:t>
            </a:r>
            <a:r>
              <a:rPr lang="it" sz="2400" b="1" i="0" u="none" strike="noStrike" cap="none" dirty="0" smtClean="0">
                <a:solidFill>
                  <a:schemeClr val="accent2"/>
                </a:solidFill>
                <a:latin typeface="Arial"/>
                <a:ea typeface="Arial"/>
                <a:cs typeface="Arial"/>
                <a:sym typeface="Arial"/>
              </a:rPr>
              <a:t> et de gestion de la pluralité dans la communication</a:t>
            </a:r>
            <a:endParaRPr lang="it" sz="2400" b="1" i="0" u="none" strike="noStrike" cap="none" baseline="0" dirty="0">
              <a:solidFill>
                <a:schemeClr val="accent2"/>
              </a:solidFill>
              <a:latin typeface="Arial"/>
              <a:ea typeface="Arial"/>
              <a:cs typeface="Arial"/>
              <a:sym typeface="Arial"/>
            </a:endParaRPr>
          </a:p>
        </p:txBody>
      </p:sp>
      <p:sp>
        <p:nvSpPr>
          <p:cNvPr id="303" name="Shape 303"/>
          <p:cNvSpPr txBox="1"/>
          <p:nvPr/>
        </p:nvSpPr>
        <p:spPr>
          <a:xfrm>
            <a:off x="282450" y="1933575"/>
            <a:ext cx="8508599" cy="2808600"/>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chemeClr val="lt1"/>
              </a:buClr>
              <a:buSzPct val="25000"/>
              <a:buFont typeface="Arial"/>
              <a:buNone/>
            </a:pPr>
            <a:r>
              <a:rPr lang="it" sz="1700" b="0" i="0" u="none" strike="noStrike" cap="none" baseline="0" dirty="0">
                <a:solidFill>
                  <a:schemeClr val="lt1"/>
                </a:solidFill>
                <a:latin typeface="Arial"/>
                <a:ea typeface="Arial"/>
                <a:cs typeface="Arial"/>
                <a:sym typeface="Arial"/>
              </a:rPr>
              <a:t>    </a:t>
            </a:r>
            <a:r>
              <a:rPr lang="it" sz="1700" b="0" i="0" u="none" strike="noStrike" cap="none" baseline="0" dirty="0">
                <a:latin typeface="Arial"/>
                <a:ea typeface="Arial"/>
                <a:cs typeface="Arial"/>
                <a:sym typeface="Arial"/>
              </a:rPr>
              <a:t> </a:t>
            </a:r>
            <a:r>
              <a:rPr lang="it" sz="1900" b="0" i="0" u="none" strike="noStrike" cap="none" baseline="0" dirty="0">
                <a:latin typeface="Arial"/>
                <a:ea typeface="Arial"/>
                <a:cs typeface="Arial"/>
                <a:sym typeface="Arial"/>
              </a:rPr>
              <a:t>“recherche du capital langagier partagé” </a:t>
            </a:r>
          </a:p>
          <a:p>
            <a:pPr marL="342900" marR="0" lvl="0" indent="-342900" algn="just" rtl="0">
              <a:lnSpc>
                <a:spcPct val="100000"/>
              </a:lnSpc>
              <a:spcBef>
                <a:spcPts val="340"/>
              </a:spcBef>
              <a:spcAft>
                <a:spcPts val="0"/>
              </a:spcAft>
              <a:buClr>
                <a:schemeClr val="lt1"/>
              </a:buClr>
              <a:buSzPct val="25000"/>
              <a:buFont typeface="Arial"/>
              <a:buNone/>
            </a:pPr>
            <a:r>
              <a:rPr lang="it" sz="1700" b="0" i="0" u="none" strike="noStrike" cap="none" baseline="0" dirty="0">
                <a:latin typeface="Arial"/>
                <a:ea typeface="Arial"/>
                <a:cs typeface="Arial"/>
                <a:sym typeface="Arial"/>
              </a:rPr>
              <a:t>      </a:t>
            </a:r>
            <a:r>
              <a:rPr lang="it" sz="1500" b="0" i="0" u="none" strike="noStrike" cap="none" baseline="0" dirty="0">
                <a:latin typeface="Arial"/>
                <a:ea typeface="Arial"/>
                <a:cs typeface="Arial"/>
                <a:sym typeface="Arial"/>
              </a:rPr>
              <a:t>(Melo &amp; Santos, 2008)</a:t>
            </a:r>
          </a:p>
          <a:p>
            <a:pPr marL="342900" marR="0" lvl="0" indent="-342900" algn="just" rtl="0">
              <a:lnSpc>
                <a:spcPct val="100000"/>
              </a:lnSpc>
              <a:spcBef>
                <a:spcPts val="300"/>
              </a:spcBef>
              <a:spcAft>
                <a:spcPts val="0"/>
              </a:spcAft>
              <a:buClr>
                <a:schemeClr val="lt1"/>
              </a:buClr>
              <a:buFont typeface="Arial"/>
              <a:buNone/>
            </a:pPr>
            <a:endParaRPr sz="1500" b="0" i="0" u="none" strike="noStrike" cap="none" baseline="0" dirty="0">
              <a:latin typeface="Arial"/>
              <a:ea typeface="Arial"/>
              <a:cs typeface="Arial"/>
              <a:sym typeface="Arial"/>
            </a:endParaRPr>
          </a:p>
          <a:p>
            <a:pPr marL="342900" marR="0" lvl="0" indent="-342900" algn="just" rtl="0">
              <a:lnSpc>
                <a:spcPct val="100000"/>
              </a:lnSpc>
              <a:spcBef>
                <a:spcPts val="300"/>
              </a:spcBef>
              <a:spcAft>
                <a:spcPts val="0"/>
              </a:spcAft>
              <a:buClr>
                <a:schemeClr val="lt1"/>
              </a:buClr>
              <a:buFont typeface="Arial"/>
              <a:buNone/>
            </a:pPr>
            <a:endParaRPr sz="1500" b="0" i="0" u="none" strike="noStrike" cap="none" baseline="0" dirty="0">
              <a:latin typeface="Arial"/>
              <a:ea typeface="Arial"/>
              <a:cs typeface="Arial"/>
              <a:sym typeface="Arial"/>
            </a:endParaRPr>
          </a:p>
          <a:p>
            <a:pPr marL="342900" marR="0" lvl="0" indent="-342900" algn="just" rtl="0">
              <a:lnSpc>
                <a:spcPct val="100000"/>
              </a:lnSpc>
              <a:spcBef>
                <a:spcPts val="380"/>
              </a:spcBef>
              <a:spcAft>
                <a:spcPts val="0"/>
              </a:spcAft>
              <a:buClr>
                <a:schemeClr val="lt1"/>
              </a:buClr>
              <a:buSzPct val="25000"/>
              <a:buFont typeface="Arial"/>
              <a:buNone/>
            </a:pPr>
            <a:r>
              <a:rPr lang="it" sz="1900" b="0" i="0" u="none" strike="noStrike" cap="none" baseline="0" dirty="0">
                <a:latin typeface="Arial"/>
                <a:ea typeface="Arial"/>
                <a:cs typeface="Arial"/>
                <a:sym typeface="Arial"/>
              </a:rPr>
              <a:t>    “l’intercompréhension peut être abordée comme un politique publique et combinée à d’autres politiques linguistiques. (...) elle est susceptible d’affecter en profondeur la dynamique des langues et ouvre un champ de possibilités pour la communication entre personnes de langues différentes.”</a:t>
            </a:r>
          </a:p>
          <a:p>
            <a:pPr marL="342900" marR="0" lvl="0" indent="-342900" algn="just" rtl="0">
              <a:lnSpc>
                <a:spcPct val="100000"/>
              </a:lnSpc>
              <a:spcBef>
                <a:spcPts val="300"/>
              </a:spcBef>
              <a:spcAft>
                <a:spcPts val="0"/>
              </a:spcAft>
              <a:buClr>
                <a:schemeClr val="lt1"/>
              </a:buClr>
              <a:buSzPct val="25000"/>
              <a:buFont typeface="Arial"/>
              <a:buNone/>
            </a:pPr>
            <a:r>
              <a:rPr lang="it" sz="1500" b="0" i="0" u="none" strike="noStrike" cap="none" baseline="0" dirty="0">
                <a:latin typeface="Arial"/>
                <a:ea typeface="Arial"/>
                <a:cs typeface="Arial"/>
                <a:sym typeface="Arial"/>
              </a:rPr>
              <a:t>      (Grin 2008: 17)</a:t>
            </a:r>
          </a:p>
        </p:txBody>
      </p:sp>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p:nvPr/>
        </p:nvSpPr>
        <p:spPr>
          <a:xfrm>
            <a:off x="3990975" y="2408633"/>
            <a:ext cx="936624" cy="326231"/>
          </a:xfrm>
          <a:prstGeom prst="downArrow">
            <a:avLst>
              <a:gd name="adj1" fmla="val 50000"/>
              <a:gd name="adj2" fmla="val 50000"/>
            </a:avLst>
          </a:prstGeom>
          <a:solidFill>
            <a:srgbClr val="0033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09" name="Shape 309"/>
          <p:cNvSpPr txBox="1">
            <a:spLocks noGrp="1"/>
          </p:cNvSpPr>
          <p:nvPr>
            <p:ph type="body" idx="1"/>
          </p:nvPr>
        </p:nvSpPr>
        <p:spPr>
          <a:xfrm>
            <a:off x="1619250" y="2842021"/>
            <a:ext cx="6445250" cy="1737121"/>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70000"/>
              <a:buFont typeface="Noto Symbol"/>
              <a:buChar char="●"/>
            </a:pPr>
            <a:r>
              <a:rPr lang="it" sz="2100" b="1" i="0" u="none" strike="noStrike" cap="none" baseline="0">
                <a:latin typeface="Arial"/>
                <a:ea typeface="Arial"/>
                <a:cs typeface="Arial"/>
                <a:sym typeface="Arial"/>
              </a:rPr>
              <a:t>Um conceito com carga ideológica e ética</a:t>
            </a:r>
          </a:p>
          <a:p>
            <a:pPr marL="342900" marR="0" lvl="0" indent="-249555" algn="l" rtl="0">
              <a:lnSpc>
                <a:spcPct val="100000"/>
              </a:lnSpc>
              <a:spcBef>
                <a:spcPts val="420"/>
              </a:spcBef>
              <a:spcAft>
                <a:spcPts val="0"/>
              </a:spcAft>
              <a:buClr>
                <a:schemeClr val="lt2"/>
              </a:buClr>
              <a:buFont typeface="Noto Symbol"/>
              <a:buNone/>
            </a:pPr>
            <a:endParaRPr sz="2100" b="0" i="0" u="none" strike="noStrike" cap="none" baseline="0">
              <a:latin typeface="Arial"/>
              <a:ea typeface="Arial"/>
              <a:cs typeface="Arial"/>
              <a:sym typeface="Arial"/>
            </a:endParaRPr>
          </a:p>
          <a:p>
            <a:pPr marL="342900" marR="0" lvl="0" indent="-342900" algn="l" rtl="0">
              <a:lnSpc>
                <a:spcPct val="100000"/>
              </a:lnSpc>
              <a:spcBef>
                <a:spcPts val="420"/>
              </a:spcBef>
              <a:spcAft>
                <a:spcPts val="0"/>
              </a:spcAft>
              <a:buClr>
                <a:srgbClr val="000000"/>
              </a:buClr>
              <a:buSzPct val="70000"/>
              <a:buFont typeface="Noto Symbol"/>
              <a:buChar char="●"/>
            </a:pPr>
            <a:r>
              <a:rPr lang="it" sz="2100" b="0" i="0" u="none" strike="noStrike" cap="none" baseline="0">
                <a:latin typeface="Arial"/>
                <a:ea typeface="Arial"/>
                <a:cs typeface="Arial"/>
                <a:sym typeface="Arial"/>
              </a:rPr>
              <a:t> </a:t>
            </a:r>
            <a:r>
              <a:rPr lang="it" sz="2100" b="1" i="0" u="none" strike="noStrike" cap="none" baseline="0">
                <a:latin typeface="Arial"/>
                <a:ea typeface="Arial"/>
                <a:cs typeface="Arial"/>
                <a:sym typeface="Arial"/>
              </a:rPr>
              <a:t>Dimensão social da educação</a:t>
            </a:r>
          </a:p>
          <a:p>
            <a:pPr marL="342900" marR="0" lvl="0" indent="-342900" algn="l" rtl="0">
              <a:lnSpc>
                <a:spcPct val="100000"/>
              </a:lnSpc>
              <a:spcBef>
                <a:spcPts val="420"/>
              </a:spcBef>
              <a:spcAft>
                <a:spcPts val="0"/>
              </a:spcAft>
              <a:buClr>
                <a:schemeClr val="lt2"/>
              </a:buClr>
              <a:buSzPct val="25000"/>
              <a:buFont typeface="Noto Symbol"/>
              <a:buNone/>
            </a:pPr>
            <a:r>
              <a:rPr lang="it" sz="2100" b="0" i="0" u="none" strike="noStrike" cap="none" baseline="0">
                <a:latin typeface="Arial"/>
                <a:ea typeface="Arial"/>
                <a:cs typeface="Arial"/>
                <a:sym typeface="Arial"/>
              </a:rPr>
              <a:t>		(educação como </a:t>
            </a:r>
            <a:r>
              <a:rPr lang="it" sz="2100" b="0" i="1" u="none" strike="noStrike" cap="none" baseline="0">
                <a:latin typeface="Arial"/>
                <a:ea typeface="Arial"/>
                <a:cs typeface="Arial"/>
                <a:sym typeface="Arial"/>
              </a:rPr>
              <a:t>transformação</a:t>
            </a:r>
            <a:r>
              <a:rPr lang="it" sz="2100" b="0" i="0" u="none" strike="noStrike" cap="none" baseline="0">
                <a:latin typeface="Arial"/>
                <a:ea typeface="Arial"/>
                <a:cs typeface="Arial"/>
                <a:sym typeface="Arial"/>
              </a:rPr>
              <a:t>)</a:t>
            </a:r>
          </a:p>
          <a:p>
            <a:pPr marL="342900" marR="0" lvl="0" indent="-342900" algn="l" rtl="0">
              <a:lnSpc>
                <a:spcPct val="100000"/>
              </a:lnSpc>
              <a:spcBef>
                <a:spcPts val="420"/>
              </a:spcBef>
              <a:spcAft>
                <a:spcPts val="0"/>
              </a:spcAft>
              <a:buClr>
                <a:srgbClr val="000000"/>
              </a:buClr>
              <a:buSzPct val="70000"/>
              <a:buFont typeface="Noto Symbol"/>
              <a:buChar char="●"/>
            </a:pPr>
            <a:r>
              <a:rPr lang="it" sz="2100" b="1" i="0" u="none" strike="noStrike" cap="none" baseline="0">
                <a:latin typeface="Arial"/>
                <a:ea typeface="Arial"/>
                <a:cs typeface="Arial"/>
                <a:sym typeface="Arial"/>
              </a:rPr>
              <a:t>Educação linguística como espaço de </a:t>
            </a:r>
            <a:r>
              <a:rPr lang="it" sz="2100" b="1" i="1" u="none" strike="noStrike" cap="none" baseline="0">
                <a:latin typeface="Arial"/>
                <a:ea typeface="Arial"/>
                <a:cs typeface="Arial"/>
                <a:sym typeface="Arial"/>
              </a:rPr>
              <a:t>formação humana</a:t>
            </a:r>
            <a:r>
              <a:rPr lang="it" sz="2100" b="1" i="0" u="none" strike="noStrike" cap="none" baseline="0">
                <a:latin typeface="Arial"/>
                <a:ea typeface="Arial"/>
                <a:cs typeface="Arial"/>
                <a:sym typeface="Arial"/>
              </a:rPr>
              <a:t> do sujeito e da sociedade</a:t>
            </a:r>
          </a:p>
          <a:p>
            <a:pPr marL="342900" marR="0" lvl="0" indent="-249555" algn="l" rtl="0">
              <a:spcBef>
                <a:spcPts val="420"/>
              </a:spcBef>
              <a:spcAft>
                <a:spcPts val="0"/>
              </a:spcAft>
              <a:buClr>
                <a:schemeClr val="lt2"/>
              </a:buClr>
              <a:buFont typeface="Noto Symbol"/>
              <a:buNone/>
            </a:pPr>
            <a:endParaRPr sz="2100" b="1" i="0" u="none" strike="noStrike" cap="none" baseline="0">
              <a:latin typeface="Arial"/>
              <a:ea typeface="Arial"/>
              <a:cs typeface="Arial"/>
              <a:sym typeface="Arial"/>
            </a:endParaRPr>
          </a:p>
        </p:txBody>
      </p:sp>
      <p:grpSp>
        <p:nvGrpSpPr>
          <p:cNvPr id="310" name="Shape 310"/>
          <p:cNvGrpSpPr/>
          <p:nvPr/>
        </p:nvGrpSpPr>
        <p:grpSpPr>
          <a:xfrm>
            <a:off x="-52955" y="562523"/>
            <a:ext cx="9179261" cy="1838507"/>
            <a:chOff x="539750" y="260350"/>
            <a:chExt cx="8208962" cy="1944687"/>
          </a:xfrm>
        </p:grpSpPr>
        <p:sp>
          <p:nvSpPr>
            <p:cNvPr id="311" name="Shape 311"/>
            <p:cNvSpPr txBox="1"/>
            <p:nvPr/>
          </p:nvSpPr>
          <p:spPr>
            <a:xfrm>
              <a:off x="1905000" y="1743075"/>
              <a:ext cx="1584325" cy="431799"/>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FF"/>
                </a:buClr>
                <a:buSzPct val="25000"/>
                <a:buFont typeface="Arial"/>
                <a:buNone/>
              </a:pPr>
              <a:r>
                <a:rPr lang="it" sz="1500" b="1" i="0" u="none" strike="noStrike" cap="none" baseline="0">
                  <a:solidFill>
                    <a:srgbClr val="0000FF"/>
                  </a:solidFill>
                  <a:latin typeface="Arial"/>
                  <a:ea typeface="Arial"/>
                  <a:cs typeface="Arial"/>
                  <a:sym typeface="Arial"/>
                </a:rPr>
                <a:t>Diversidade</a:t>
              </a:r>
              <a:r>
                <a:rPr lang="it" sz="1500" b="1" i="0" u="none" strike="noStrike" cap="none" baseline="0">
                  <a:solidFill>
                    <a:schemeClr val="accent2"/>
                  </a:solidFill>
                  <a:latin typeface="Arial"/>
                  <a:ea typeface="Arial"/>
                  <a:cs typeface="Arial"/>
                  <a:sym typeface="Arial"/>
                </a:rPr>
                <a:t> </a:t>
              </a:r>
            </a:p>
          </p:txBody>
        </p:sp>
        <p:sp>
          <p:nvSpPr>
            <p:cNvPr id="312" name="Shape 312"/>
            <p:cNvSpPr txBox="1"/>
            <p:nvPr/>
          </p:nvSpPr>
          <p:spPr>
            <a:xfrm>
              <a:off x="3810000" y="1666875"/>
              <a:ext cx="2520949"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CC3300"/>
                </a:buClr>
                <a:buSzPct val="25000"/>
                <a:buFont typeface="Arial"/>
                <a:buNone/>
              </a:pPr>
              <a:r>
                <a:rPr lang="it" sz="1800" b="1" i="0" u="none" strike="noStrike" cap="none" baseline="0">
                  <a:solidFill>
                    <a:srgbClr val="CC3300"/>
                  </a:solidFill>
                  <a:latin typeface="Arial"/>
                  <a:ea typeface="Arial"/>
                  <a:cs typeface="Arial"/>
                  <a:sym typeface="Arial"/>
                </a:rPr>
                <a:t>Coesão social </a:t>
              </a:r>
            </a:p>
          </p:txBody>
        </p:sp>
        <p:sp>
          <p:nvSpPr>
            <p:cNvPr id="313" name="Shape 313"/>
            <p:cNvSpPr txBox="1"/>
            <p:nvPr/>
          </p:nvSpPr>
          <p:spPr>
            <a:xfrm>
              <a:off x="685800" y="1362075"/>
              <a:ext cx="1752600" cy="366711"/>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990099"/>
                </a:buClr>
                <a:buSzPct val="25000"/>
                <a:buFont typeface="Arial"/>
                <a:buNone/>
              </a:pPr>
              <a:r>
                <a:rPr lang="it" sz="1800" b="1" i="0" u="none" strike="noStrike" cap="none" baseline="0">
                  <a:solidFill>
                    <a:srgbClr val="990099"/>
                  </a:solidFill>
                  <a:latin typeface="Arial"/>
                  <a:ea typeface="Arial"/>
                  <a:cs typeface="Arial"/>
                  <a:sym typeface="Arial"/>
                </a:rPr>
                <a:t>Cidadania</a:t>
              </a:r>
            </a:p>
          </p:txBody>
        </p:sp>
        <p:sp>
          <p:nvSpPr>
            <p:cNvPr id="314" name="Shape 314"/>
            <p:cNvSpPr txBox="1"/>
            <p:nvPr/>
          </p:nvSpPr>
          <p:spPr>
            <a:xfrm>
              <a:off x="6934200" y="600075"/>
              <a:ext cx="1549400"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9900"/>
                </a:buClr>
                <a:buSzPct val="25000"/>
                <a:buFont typeface="Arial"/>
                <a:buNone/>
              </a:pPr>
              <a:r>
                <a:rPr lang="it" sz="1800" b="1" i="0" u="none" strike="noStrike" cap="none" baseline="0">
                  <a:solidFill>
                    <a:srgbClr val="009900"/>
                  </a:solidFill>
                  <a:latin typeface="Arial"/>
                  <a:ea typeface="Arial"/>
                  <a:cs typeface="Arial"/>
                  <a:sym typeface="Arial"/>
                </a:rPr>
                <a:t>Diálogo</a:t>
              </a:r>
            </a:p>
            <a:p>
              <a:pPr marL="0" marR="0" lvl="0" indent="0" algn="l" rtl="0">
                <a:lnSpc>
                  <a:spcPct val="100000"/>
                </a:lnSpc>
                <a:spcBef>
                  <a:spcPts val="0"/>
                </a:spcBef>
                <a:spcAft>
                  <a:spcPts val="0"/>
                </a:spcAft>
                <a:buClr>
                  <a:srgbClr val="009900"/>
                </a:buClr>
                <a:buSzPct val="25000"/>
                <a:buFont typeface="Arial"/>
                <a:buNone/>
              </a:pPr>
              <a:r>
                <a:rPr lang="it" sz="1800" b="1" i="0" u="none" strike="noStrike" cap="none" baseline="0">
                  <a:solidFill>
                    <a:srgbClr val="009900"/>
                  </a:solidFill>
                  <a:latin typeface="Arial"/>
                  <a:ea typeface="Arial"/>
                  <a:cs typeface="Arial"/>
                  <a:sym typeface="Arial"/>
                </a:rPr>
                <a:t>intercultural</a:t>
              </a:r>
            </a:p>
          </p:txBody>
        </p:sp>
        <p:sp>
          <p:nvSpPr>
            <p:cNvPr id="315" name="Shape 315"/>
            <p:cNvSpPr txBox="1"/>
            <p:nvPr/>
          </p:nvSpPr>
          <p:spPr>
            <a:xfrm>
              <a:off x="2987675" y="1149350"/>
              <a:ext cx="2584450"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3366"/>
                </a:buClr>
                <a:buSzPct val="25000"/>
                <a:buFont typeface="Arial"/>
                <a:buNone/>
              </a:pPr>
              <a:r>
                <a:rPr lang="it" sz="1800" b="1" i="0" u="none" strike="noStrike" cap="none" baseline="0">
                  <a:solidFill>
                    <a:srgbClr val="003366"/>
                  </a:solidFill>
                  <a:latin typeface="Arial"/>
                  <a:ea typeface="Arial"/>
                  <a:cs typeface="Arial"/>
                  <a:sym typeface="Arial"/>
                </a:rPr>
                <a:t>Ética da comunicação</a:t>
              </a:r>
            </a:p>
          </p:txBody>
        </p:sp>
        <p:sp>
          <p:nvSpPr>
            <p:cNvPr id="316" name="Shape 316"/>
            <p:cNvSpPr txBox="1"/>
            <p:nvPr/>
          </p:nvSpPr>
          <p:spPr>
            <a:xfrm>
              <a:off x="6629400" y="1768475"/>
              <a:ext cx="1771650" cy="36671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990000"/>
                </a:buClr>
                <a:buSzPct val="25000"/>
                <a:buFont typeface="Arial"/>
                <a:buNone/>
              </a:pPr>
              <a:r>
                <a:rPr lang="it" sz="1800" b="1" i="0" u="none" strike="noStrike" cap="none" baseline="0">
                  <a:solidFill>
                    <a:srgbClr val="990000"/>
                  </a:solidFill>
                  <a:latin typeface="Arial"/>
                  <a:ea typeface="Arial"/>
                  <a:cs typeface="Arial"/>
                  <a:sym typeface="Arial"/>
                </a:rPr>
                <a:t>Plurilinguismo</a:t>
              </a:r>
            </a:p>
          </p:txBody>
        </p:sp>
        <p:sp>
          <p:nvSpPr>
            <p:cNvPr id="317" name="Shape 317"/>
            <p:cNvSpPr/>
            <p:nvPr/>
          </p:nvSpPr>
          <p:spPr>
            <a:xfrm>
              <a:off x="2771775" y="404812"/>
              <a:ext cx="3887786" cy="503236"/>
            </a:xfrm>
            <a:prstGeom prst="roundRect">
              <a:avLst>
                <a:gd name="adj" fmla="val 16667"/>
              </a:avLst>
            </a:prstGeom>
            <a:noFill/>
            <a:ln w="57150" cap="flat">
              <a:solidFill>
                <a:srgbClr val="003870"/>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990033"/>
                </a:buClr>
                <a:buSzPct val="25000"/>
                <a:buFont typeface="Arial"/>
                <a:buNone/>
              </a:pPr>
              <a:r>
                <a:rPr lang="it" sz="2000" b="1" i="0" u="none" strike="noStrike" cap="none" baseline="0">
                  <a:solidFill>
                    <a:srgbClr val="990033"/>
                  </a:solidFill>
                  <a:latin typeface="Arial"/>
                  <a:ea typeface="Arial"/>
                  <a:cs typeface="Arial"/>
                  <a:sym typeface="Arial"/>
                </a:rPr>
                <a:t>INTERCOMPREENSÃO</a:t>
              </a:r>
            </a:p>
          </p:txBody>
        </p:sp>
        <p:sp>
          <p:nvSpPr>
            <p:cNvPr id="318" name="Shape 318"/>
            <p:cNvSpPr txBox="1"/>
            <p:nvPr/>
          </p:nvSpPr>
          <p:spPr>
            <a:xfrm>
              <a:off x="539750" y="260350"/>
              <a:ext cx="8208962" cy="1944687"/>
            </a:xfrm>
            <a:prstGeom prst="rect">
              <a:avLst/>
            </a:prstGeom>
            <a:noFill/>
            <a:ln w="38100" cap="flat">
              <a:solidFill>
                <a:srgbClr val="B2B2B2"/>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19" name="Shape 319"/>
            <p:cNvSpPr txBox="1"/>
            <p:nvPr/>
          </p:nvSpPr>
          <p:spPr>
            <a:xfrm>
              <a:off x="685800" y="473075"/>
              <a:ext cx="1314449" cy="6413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4A00"/>
                </a:buClr>
                <a:buSzPct val="25000"/>
                <a:buFont typeface="Arial"/>
                <a:buNone/>
              </a:pPr>
              <a:r>
                <a:rPr lang="it" sz="1800" b="1" i="0" u="none" strike="noStrike" cap="none" baseline="0">
                  <a:solidFill>
                    <a:srgbClr val="004A00"/>
                  </a:solidFill>
                  <a:latin typeface="Arial"/>
                  <a:ea typeface="Arial"/>
                  <a:cs typeface="Arial"/>
                  <a:sym typeface="Arial"/>
                </a:rPr>
                <a:t>Justiça </a:t>
              </a:r>
            </a:p>
            <a:p>
              <a:pPr marL="0" marR="0" lvl="0" indent="0" algn="l" rtl="0">
                <a:lnSpc>
                  <a:spcPct val="100000"/>
                </a:lnSpc>
                <a:spcBef>
                  <a:spcPts val="0"/>
                </a:spcBef>
                <a:spcAft>
                  <a:spcPts val="0"/>
                </a:spcAft>
                <a:buClr>
                  <a:srgbClr val="004A00"/>
                </a:buClr>
                <a:buSzPct val="25000"/>
                <a:buFont typeface="Arial"/>
                <a:buNone/>
              </a:pPr>
              <a:r>
                <a:rPr lang="it" sz="1800" b="1" i="0" u="none" strike="noStrike" cap="none" baseline="0">
                  <a:solidFill>
                    <a:srgbClr val="004A00"/>
                  </a:solidFill>
                  <a:latin typeface="Arial"/>
                  <a:ea typeface="Arial"/>
                  <a:cs typeface="Arial"/>
                  <a:sym typeface="Arial"/>
                </a:rPr>
                <a:t>linguística</a:t>
              </a:r>
            </a:p>
          </p:txBody>
        </p:sp>
      </p:grpSp>
      <p:sp>
        <p:nvSpPr>
          <p:cNvPr id="320" name="Shape 320"/>
          <p:cNvSpPr/>
          <p:nvPr/>
        </p:nvSpPr>
        <p:spPr>
          <a:xfrm>
            <a:off x="3995737" y="3165871"/>
            <a:ext cx="936624" cy="325040"/>
          </a:xfrm>
          <a:prstGeom prst="downArrow">
            <a:avLst>
              <a:gd name="adj1" fmla="val 50000"/>
              <a:gd name="adj2" fmla="val 50000"/>
            </a:avLst>
          </a:prstGeom>
          <a:solidFill>
            <a:srgbClr val="003366"/>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graphicFrame>
        <p:nvGraphicFramePr>
          <p:cNvPr id="325" name="Shape 325"/>
          <p:cNvGraphicFramePr/>
          <p:nvPr/>
        </p:nvGraphicFramePr>
        <p:xfrm>
          <a:off x="900112" y="2301477"/>
          <a:ext cx="7427900" cy="1987900"/>
        </p:xfrm>
        <a:graphic>
          <a:graphicData uri="http://schemas.openxmlformats.org/drawingml/2006/table">
            <a:tbl>
              <a:tblPr>
                <a:noFill/>
                <a:tableStyleId>{19F38025-182F-40C9-A821-F717305DE04C}</a:tableStyleId>
              </a:tblPr>
              <a:tblGrid>
                <a:gridCol w="7427900"/>
              </a:tblGrid>
              <a:tr h="1987900">
                <a:tc>
                  <a:txBody>
                    <a:bodyPr/>
                    <a:lstStyle/>
                    <a:p>
                      <a:pPr marL="0" marR="0" lvl="0" indent="0" algn="l" rtl="0">
                        <a:lnSpc>
                          <a:spcPct val="140000"/>
                        </a:lnSpc>
                        <a:spcBef>
                          <a:spcPts val="0"/>
                        </a:spcBef>
                        <a:spcAft>
                          <a:spcPts val="0"/>
                        </a:spcAft>
                        <a:buClr>
                          <a:schemeClr val="lt1"/>
                        </a:buClr>
                        <a:buSzPct val="25000"/>
                        <a:buFont typeface="Arial"/>
                        <a:buNone/>
                      </a:pPr>
                      <a:r>
                        <a:rPr lang="it" sz="2400" b="1" i="0" u="none" strike="noStrike" cap="none" baseline="0" dirty="0" smtClean="0">
                          <a:latin typeface="Arial"/>
                          <a:ea typeface="Arial"/>
                          <a:cs typeface="Arial"/>
                          <a:sym typeface="Arial"/>
                        </a:rPr>
                        <a:t>Que ofertas </a:t>
                      </a:r>
                      <a:r>
                        <a:rPr lang="it" sz="2400" b="1" i="0" u="none" strike="noStrike" cap="none" baseline="0" dirty="0">
                          <a:latin typeface="Arial"/>
                          <a:ea typeface="Arial"/>
                          <a:cs typeface="Arial"/>
                          <a:sym typeface="Arial"/>
                        </a:rPr>
                        <a:t>pedagógicas e formativas estão disponíveis, numa perspectiva didática orientada para a intercompreensão?</a:t>
                      </a:r>
                    </a:p>
                  </a:txBody>
                  <a:tcPr marL="0" marR="0" marT="34275" marB="34275"/>
                </a:tc>
              </a:tr>
            </a:tbl>
          </a:graphicData>
        </a:graphic>
      </p:graphicFrame>
      <p:sp>
        <p:nvSpPr>
          <p:cNvPr id="326" name="Shape 326"/>
          <p:cNvSpPr txBox="1"/>
          <p:nvPr/>
        </p:nvSpPr>
        <p:spPr>
          <a:xfrm>
            <a:off x="250825" y="735806"/>
            <a:ext cx="7345499" cy="457200"/>
          </a:xfrm>
          <a:prstGeom prst="rect">
            <a:avLst/>
          </a:prstGeom>
          <a:solidFill>
            <a:srgbClr val="FFA449"/>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it" sz="2200" b="1" i="0" u="none" strike="noStrike" cap="none" baseline="0" dirty="0" smtClean="0">
                <a:solidFill>
                  <a:schemeClr val="lt1"/>
                </a:solidFill>
                <a:latin typeface="Arial"/>
                <a:ea typeface="Arial"/>
                <a:cs typeface="Arial"/>
                <a:sym typeface="Arial"/>
              </a:rPr>
              <a:t>Questão:</a:t>
            </a:r>
            <a:endParaRPr lang="it" sz="2200" b="1" i="0" u="none" strike="noStrike" cap="none" baseline="0" dirty="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Shape 331"/>
          <p:cNvSpPr txBox="1">
            <a:spLocks noGrp="1"/>
          </p:cNvSpPr>
          <p:nvPr>
            <p:ph type="body" idx="1"/>
          </p:nvPr>
        </p:nvSpPr>
        <p:spPr>
          <a:xfrm>
            <a:off x="3851275" y="2636043"/>
            <a:ext cx="1738311" cy="70842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chemeClr val="lt2"/>
              </a:buClr>
              <a:buSzPct val="25000"/>
              <a:buFont typeface="Noto Symbol"/>
              <a:buNone/>
            </a:pPr>
            <a:r>
              <a:rPr lang="it" sz="2100" b="1" i="0" u="none" strike="noStrike" cap="none" baseline="0">
                <a:latin typeface="Arial"/>
                <a:ea typeface="Arial"/>
                <a:cs typeface="Arial"/>
                <a:sym typeface="Arial"/>
              </a:rPr>
              <a:t>Materiais</a:t>
            </a:r>
          </a:p>
          <a:p>
            <a:pPr marL="342900" marR="0" lvl="0" indent="-342900" algn="ctr" rtl="0">
              <a:lnSpc>
                <a:spcPct val="90000"/>
              </a:lnSpc>
              <a:spcBef>
                <a:spcPts val="420"/>
              </a:spcBef>
              <a:spcAft>
                <a:spcPts val="0"/>
              </a:spcAft>
              <a:buClr>
                <a:schemeClr val="lt2"/>
              </a:buClr>
              <a:buSzPct val="25000"/>
              <a:buFont typeface="Noto Symbol"/>
              <a:buNone/>
            </a:pPr>
            <a:r>
              <a:rPr lang="it" sz="2100" b="1" i="0" u="none" strike="noStrike" cap="none" baseline="0">
                <a:latin typeface="Arial"/>
                <a:ea typeface="Arial"/>
                <a:cs typeface="Arial"/>
                <a:sym typeface="Arial"/>
              </a:rPr>
              <a:t>Didácticos</a:t>
            </a:r>
          </a:p>
          <a:p>
            <a:pPr marL="342900" marR="0" lvl="0" indent="-342900" algn="ctr" rtl="0">
              <a:lnSpc>
                <a:spcPct val="90000"/>
              </a:lnSpc>
              <a:spcBef>
                <a:spcPts val="420"/>
              </a:spcBef>
              <a:spcAft>
                <a:spcPts val="0"/>
              </a:spcAft>
              <a:buClr>
                <a:schemeClr val="lt2"/>
              </a:buClr>
              <a:buSzPct val="25000"/>
              <a:buFont typeface="Noto Symbol"/>
              <a:buNone/>
            </a:pPr>
            <a:r>
              <a:rPr lang="it" sz="2100" b="1" i="0" u="none" strike="noStrike" cap="none" baseline="0">
                <a:latin typeface="Arial"/>
                <a:ea typeface="Arial"/>
                <a:cs typeface="Arial"/>
                <a:sym typeface="Arial"/>
              </a:rPr>
              <a:t>sobre IC</a:t>
            </a:r>
          </a:p>
        </p:txBody>
      </p:sp>
      <p:sp>
        <p:nvSpPr>
          <p:cNvPr id="332" name="Shape 332"/>
          <p:cNvSpPr txBox="1"/>
          <p:nvPr/>
        </p:nvSpPr>
        <p:spPr>
          <a:xfrm>
            <a:off x="6227762" y="1600200"/>
            <a:ext cx="1738311" cy="72628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FF3300"/>
              </a:buClr>
              <a:buSzPct val="25000"/>
              <a:buFont typeface="Arial"/>
              <a:buNone/>
            </a:pPr>
            <a:r>
              <a:rPr lang="it" sz="1700" b="1" i="0" u="none" strike="noStrike" cap="none" baseline="0">
                <a:solidFill>
                  <a:srgbClr val="FF3300"/>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FF3300"/>
              </a:buClr>
              <a:buSzPct val="25000"/>
              <a:buFont typeface="Arial"/>
              <a:buNone/>
            </a:pPr>
            <a:r>
              <a:rPr lang="it" sz="1700" b="1" i="0" u="none" strike="noStrike" cap="none" baseline="0">
                <a:solidFill>
                  <a:srgbClr val="FF3300"/>
                </a:solidFill>
                <a:latin typeface="Arial"/>
                <a:ea typeface="Arial"/>
                <a:cs typeface="Arial"/>
                <a:sym typeface="Arial"/>
              </a:rPr>
              <a:t>públicos</a:t>
            </a:r>
          </a:p>
        </p:txBody>
      </p:sp>
      <p:sp>
        <p:nvSpPr>
          <p:cNvPr id="333" name="Shape 333"/>
          <p:cNvSpPr txBox="1"/>
          <p:nvPr/>
        </p:nvSpPr>
        <p:spPr>
          <a:xfrm>
            <a:off x="6659561" y="2680096"/>
            <a:ext cx="1738311" cy="72628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006600"/>
              </a:buClr>
              <a:buSzPct val="25000"/>
              <a:buFont typeface="Arial"/>
              <a:buNone/>
            </a:pPr>
            <a:r>
              <a:rPr lang="it" sz="1700" b="1" i="0" u="none" strike="noStrike" cap="none" baseline="0">
                <a:solidFill>
                  <a:srgbClr val="006600"/>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006600"/>
              </a:buClr>
              <a:buSzPct val="25000"/>
              <a:buFont typeface="Arial"/>
              <a:buNone/>
            </a:pPr>
            <a:r>
              <a:rPr lang="it" sz="1700" b="1" i="0" u="none" strike="noStrike" cap="none" baseline="0">
                <a:solidFill>
                  <a:srgbClr val="006600"/>
                </a:solidFill>
                <a:latin typeface="Arial"/>
                <a:ea typeface="Arial"/>
                <a:cs typeface="Arial"/>
                <a:sym typeface="Arial"/>
              </a:rPr>
              <a:t>enfoques</a:t>
            </a:r>
          </a:p>
          <a:p>
            <a:pPr marL="342900" marR="0" lvl="0" indent="-342900" algn="ctr" rtl="0">
              <a:lnSpc>
                <a:spcPct val="90000"/>
              </a:lnSpc>
              <a:spcBef>
                <a:spcPts val="340"/>
              </a:spcBef>
              <a:spcAft>
                <a:spcPts val="0"/>
              </a:spcAft>
              <a:buClr>
                <a:srgbClr val="006600"/>
              </a:buClr>
              <a:buSzPct val="25000"/>
              <a:buFont typeface="Arial"/>
              <a:buNone/>
            </a:pPr>
            <a:r>
              <a:rPr lang="it" sz="1700" b="1" i="0" u="none" strike="noStrike" cap="none" baseline="0">
                <a:solidFill>
                  <a:srgbClr val="006600"/>
                </a:solidFill>
                <a:latin typeface="Arial"/>
                <a:ea typeface="Arial"/>
                <a:cs typeface="Arial"/>
                <a:sym typeface="Arial"/>
              </a:rPr>
              <a:t>teóricos</a:t>
            </a:r>
          </a:p>
        </p:txBody>
      </p:sp>
      <p:sp>
        <p:nvSpPr>
          <p:cNvPr id="334" name="Shape 334"/>
          <p:cNvSpPr txBox="1"/>
          <p:nvPr/>
        </p:nvSpPr>
        <p:spPr>
          <a:xfrm>
            <a:off x="755650" y="2680096"/>
            <a:ext cx="1738311" cy="72628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006600"/>
              </a:buClr>
              <a:buSzPct val="25000"/>
              <a:buFont typeface="Arial"/>
              <a:buNone/>
            </a:pPr>
            <a:r>
              <a:rPr lang="it" sz="1700" b="1" i="0" u="none" strike="noStrike" cap="none" baseline="0">
                <a:solidFill>
                  <a:srgbClr val="006600"/>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006600"/>
              </a:buClr>
              <a:buSzPct val="25000"/>
              <a:buFont typeface="Arial"/>
              <a:buNone/>
            </a:pPr>
            <a:r>
              <a:rPr lang="it" sz="1700" b="1" i="0" u="none" strike="noStrike" cap="none" baseline="0">
                <a:solidFill>
                  <a:srgbClr val="006600"/>
                </a:solidFill>
                <a:latin typeface="Arial"/>
                <a:ea typeface="Arial"/>
                <a:cs typeface="Arial"/>
                <a:sym typeface="Arial"/>
              </a:rPr>
              <a:t>suportes</a:t>
            </a:r>
          </a:p>
        </p:txBody>
      </p:sp>
      <p:sp>
        <p:nvSpPr>
          <p:cNvPr id="335" name="Shape 335"/>
          <p:cNvSpPr txBox="1"/>
          <p:nvPr/>
        </p:nvSpPr>
        <p:spPr>
          <a:xfrm>
            <a:off x="1258887" y="1762125"/>
            <a:ext cx="1738311" cy="72628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CC0066"/>
              </a:buClr>
              <a:buSzPct val="25000"/>
              <a:buFont typeface="Arial"/>
              <a:buNone/>
            </a:pPr>
            <a:r>
              <a:rPr lang="it" sz="1700" b="1" i="0" u="none" strike="noStrike" cap="none" baseline="0">
                <a:solidFill>
                  <a:srgbClr val="CC0066"/>
                </a:solidFill>
                <a:latin typeface="Arial"/>
                <a:ea typeface="Arial"/>
                <a:cs typeface="Arial"/>
                <a:sym typeface="Arial"/>
              </a:rPr>
              <a:t>Línguas com</a:t>
            </a:r>
          </a:p>
          <a:p>
            <a:pPr marL="342900" marR="0" lvl="0" indent="-342900" algn="ctr" rtl="0">
              <a:lnSpc>
                <a:spcPct val="90000"/>
              </a:lnSpc>
              <a:spcBef>
                <a:spcPts val="340"/>
              </a:spcBef>
              <a:spcAft>
                <a:spcPts val="0"/>
              </a:spcAft>
              <a:buClr>
                <a:srgbClr val="CC0066"/>
              </a:buClr>
              <a:buSzPct val="25000"/>
              <a:buFont typeface="Arial"/>
              <a:buNone/>
            </a:pPr>
            <a:r>
              <a:rPr lang="it" sz="1700" b="1" i="0" u="none" strike="noStrike" cap="none" baseline="0">
                <a:solidFill>
                  <a:srgbClr val="CC0066"/>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CC0066"/>
              </a:buClr>
              <a:buSzPct val="25000"/>
              <a:buFont typeface="Arial"/>
              <a:buNone/>
            </a:pPr>
            <a:r>
              <a:rPr lang="it" sz="1700" b="1" i="0" u="none" strike="noStrike" cap="none" baseline="0">
                <a:solidFill>
                  <a:srgbClr val="CC0066"/>
                </a:solidFill>
                <a:latin typeface="Arial"/>
                <a:ea typeface="Arial"/>
                <a:cs typeface="Arial"/>
                <a:sym typeface="Arial"/>
              </a:rPr>
              <a:t>estatutos</a:t>
            </a:r>
          </a:p>
        </p:txBody>
      </p:sp>
      <p:sp>
        <p:nvSpPr>
          <p:cNvPr id="336" name="Shape 336"/>
          <p:cNvSpPr txBox="1"/>
          <p:nvPr/>
        </p:nvSpPr>
        <p:spPr>
          <a:xfrm>
            <a:off x="1179512" y="3490912"/>
            <a:ext cx="1962149" cy="72628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FF6600"/>
              </a:buClr>
              <a:buSzPct val="25000"/>
              <a:buFont typeface="Arial"/>
              <a:buNone/>
            </a:pPr>
            <a:r>
              <a:rPr lang="it" sz="1700" b="1" i="0" u="none" strike="noStrike" cap="none" baseline="0">
                <a:solidFill>
                  <a:srgbClr val="FF6600"/>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FF6600"/>
              </a:buClr>
              <a:buSzPct val="25000"/>
              <a:buFont typeface="Arial"/>
              <a:buNone/>
            </a:pPr>
            <a:r>
              <a:rPr lang="it" sz="1700" b="1" i="0" u="none" strike="noStrike" cap="none" baseline="0">
                <a:solidFill>
                  <a:srgbClr val="FF6600"/>
                </a:solidFill>
                <a:latin typeface="Arial"/>
                <a:ea typeface="Arial"/>
                <a:cs typeface="Arial"/>
                <a:sym typeface="Arial"/>
              </a:rPr>
              <a:t>línguas /</a:t>
            </a:r>
          </a:p>
          <a:p>
            <a:pPr marL="342900" marR="0" lvl="0" indent="-342900" algn="ctr" rtl="0">
              <a:lnSpc>
                <a:spcPct val="90000"/>
              </a:lnSpc>
              <a:spcBef>
                <a:spcPts val="340"/>
              </a:spcBef>
              <a:spcAft>
                <a:spcPts val="0"/>
              </a:spcAft>
              <a:buClr>
                <a:srgbClr val="FF6600"/>
              </a:buClr>
              <a:buSzPct val="25000"/>
              <a:buFont typeface="Arial"/>
              <a:buNone/>
            </a:pPr>
            <a:r>
              <a:rPr lang="it" sz="1700" b="1" i="0" u="none" strike="noStrike" cap="none" baseline="0">
                <a:solidFill>
                  <a:srgbClr val="FF6600"/>
                </a:solidFill>
                <a:latin typeface="Arial"/>
                <a:ea typeface="Arial"/>
                <a:cs typeface="Arial"/>
                <a:sym typeface="Arial"/>
              </a:rPr>
              <a:t>grupos-línguas</a:t>
            </a:r>
          </a:p>
        </p:txBody>
      </p:sp>
      <p:sp>
        <p:nvSpPr>
          <p:cNvPr id="337" name="Shape 337"/>
          <p:cNvSpPr txBox="1"/>
          <p:nvPr/>
        </p:nvSpPr>
        <p:spPr>
          <a:xfrm>
            <a:off x="3274997" y="4246950"/>
            <a:ext cx="2089199" cy="726300"/>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003399"/>
              </a:buClr>
              <a:buSzPct val="25000"/>
              <a:buFont typeface="Arial"/>
              <a:buNone/>
            </a:pPr>
            <a:r>
              <a:rPr lang="it" sz="1700" b="1" i="0" u="none" strike="noStrike" cap="none" baseline="0">
                <a:solidFill>
                  <a:srgbClr val="003399"/>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003399"/>
              </a:buClr>
              <a:buSzPct val="25000"/>
              <a:buFont typeface="Arial"/>
              <a:buNone/>
            </a:pPr>
            <a:r>
              <a:rPr lang="it" sz="1700" b="1" i="0" u="none" strike="noStrike" cap="none" baseline="0">
                <a:solidFill>
                  <a:srgbClr val="003399"/>
                </a:solidFill>
                <a:latin typeface="Arial"/>
                <a:ea typeface="Arial"/>
                <a:cs typeface="Arial"/>
                <a:sym typeface="Arial"/>
              </a:rPr>
              <a:t>finalidades e</a:t>
            </a:r>
          </a:p>
          <a:p>
            <a:pPr marL="342900" marR="0" lvl="0" indent="-342900" algn="ctr" rtl="0">
              <a:lnSpc>
                <a:spcPct val="90000"/>
              </a:lnSpc>
              <a:spcBef>
                <a:spcPts val="340"/>
              </a:spcBef>
              <a:spcAft>
                <a:spcPts val="0"/>
              </a:spcAft>
              <a:buClr>
                <a:srgbClr val="003399"/>
              </a:buClr>
              <a:buSzPct val="25000"/>
              <a:buFont typeface="Arial"/>
              <a:buNone/>
            </a:pPr>
            <a:r>
              <a:rPr lang="it" sz="1700" b="1" i="0" u="none" strike="noStrike" cap="none" baseline="0">
                <a:solidFill>
                  <a:srgbClr val="003399"/>
                </a:solidFill>
                <a:latin typeface="Arial"/>
                <a:ea typeface="Arial"/>
                <a:cs typeface="Arial"/>
                <a:sym typeface="Arial"/>
              </a:rPr>
              <a:t>objectivos</a:t>
            </a:r>
          </a:p>
        </p:txBody>
      </p:sp>
      <p:sp>
        <p:nvSpPr>
          <p:cNvPr id="338" name="Shape 338"/>
          <p:cNvSpPr txBox="1"/>
          <p:nvPr/>
        </p:nvSpPr>
        <p:spPr>
          <a:xfrm>
            <a:off x="5508625" y="3814762"/>
            <a:ext cx="2817812" cy="726281"/>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9900CC"/>
              </a:buClr>
              <a:buSzPct val="25000"/>
              <a:buFont typeface="Arial"/>
              <a:buNone/>
            </a:pPr>
            <a:r>
              <a:rPr lang="it" sz="1700" b="1" i="0" u="none" strike="noStrike" cap="none" baseline="0">
                <a:solidFill>
                  <a:srgbClr val="9900CC"/>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9900CC"/>
              </a:buClr>
              <a:buSzPct val="25000"/>
              <a:buFont typeface="Arial"/>
              <a:buNone/>
            </a:pPr>
            <a:r>
              <a:rPr lang="it" sz="1700" b="1" i="0" u="none" strike="noStrike" cap="none" baseline="0">
                <a:solidFill>
                  <a:srgbClr val="9900CC"/>
                </a:solidFill>
                <a:latin typeface="Arial"/>
                <a:ea typeface="Arial"/>
                <a:cs typeface="Arial"/>
                <a:sym typeface="Arial"/>
              </a:rPr>
              <a:t>competências-alvo</a:t>
            </a:r>
          </a:p>
        </p:txBody>
      </p:sp>
      <p:sp>
        <p:nvSpPr>
          <p:cNvPr id="339" name="Shape 339"/>
          <p:cNvSpPr txBox="1"/>
          <p:nvPr/>
        </p:nvSpPr>
        <p:spPr>
          <a:xfrm>
            <a:off x="3275011" y="1200150"/>
            <a:ext cx="2376600" cy="726300"/>
          </a:xfrm>
          <a:prstGeom prst="rect">
            <a:avLst/>
          </a:prstGeom>
          <a:noFill/>
          <a:ln>
            <a:noFill/>
          </a:ln>
        </p:spPr>
        <p:txBody>
          <a:bodyPr lIns="91425" tIns="45700" rIns="91425" bIns="45700" anchor="t" anchorCtr="0">
            <a:noAutofit/>
          </a:bodyPr>
          <a:lstStyle/>
          <a:p>
            <a:pPr marL="342900" marR="0" lvl="0" indent="-342900" algn="ctr" rtl="0">
              <a:lnSpc>
                <a:spcPct val="90000"/>
              </a:lnSpc>
              <a:spcBef>
                <a:spcPts val="0"/>
              </a:spcBef>
              <a:spcAft>
                <a:spcPts val="0"/>
              </a:spcAft>
              <a:buClr>
                <a:srgbClr val="363636"/>
              </a:buClr>
              <a:buSzPct val="25000"/>
              <a:buFont typeface="Arial"/>
              <a:buNone/>
            </a:pPr>
            <a:r>
              <a:rPr lang="it" sz="1700" b="1" i="0" u="none" strike="noStrike" cap="none" baseline="0">
                <a:solidFill>
                  <a:srgbClr val="363636"/>
                </a:solidFill>
                <a:latin typeface="Arial"/>
                <a:ea typeface="Arial"/>
                <a:cs typeface="Arial"/>
                <a:sym typeface="Arial"/>
              </a:rPr>
              <a:t>Diferentes</a:t>
            </a:r>
          </a:p>
          <a:p>
            <a:pPr marL="342900" marR="0" lvl="0" indent="-342900" algn="ctr" rtl="0">
              <a:lnSpc>
                <a:spcPct val="90000"/>
              </a:lnSpc>
              <a:spcBef>
                <a:spcPts val="340"/>
              </a:spcBef>
              <a:spcAft>
                <a:spcPts val="0"/>
              </a:spcAft>
              <a:buClr>
                <a:srgbClr val="363636"/>
              </a:buClr>
              <a:buSzPct val="25000"/>
              <a:buFont typeface="Arial"/>
              <a:buNone/>
            </a:pPr>
            <a:r>
              <a:rPr lang="it" sz="1700" b="1" i="0" u="none" strike="noStrike" cap="none" baseline="0">
                <a:solidFill>
                  <a:srgbClr val="363636"/>
                </a:solidFill>
                <a:latin typeface="Arial"/>
                <a:ea typeface="Arial"/>
                <a:cs typeface="Arial"/>
                <a:sym typeface="Arial"/>
              </a:rPr>
              <a:t>metodologias do</a:t>
            </a:r>
          </a:p>
          <a:p>
            <a:pPr marL="342900" marR="0" lvl="0" indent="-342900" algn="ctr" rtl="0">
              <a:lnSpc>
                <a:spcPct val="90000"/>
              </a:lnSpc>
              <a:spcBef>
                <a:spcPts val="340"/>
              </a:spcBef>
              <a:spcAft>
                <a:spcPts val="0"/>
              </a:spcAft>
              <a:buClr>
                <a:srgbClr val="363636"/>
              </a:buClr>
              <a:buSzPct val="25000"/>
              <a:buFont typeface="Arial"/>
              <a:buNone/>
            </a:pPr>
            <a:r>
              <a:rPr lang="it" sz="1700" b="1" i="0" u="none" strike="noStrike" cap="none" baseline="0">
                <a:solidFill>
                  <a:srgbClr val="363636"/>
                </a:solidFill>
                <a:latin typeface="Arial"/>
                <a:ea typeface="Arial"/>
                <a:cs typeface="Arial"/>
                <a:sym typeface="Arial"/>
              </a:rPr>
              <a:t>trabalho</a:t>
            </a:r>
          </a:p>
        </p:txBody>
      </p:sp>
      <p:cxnSp>
        <p:nvCxnSpPr>
          <p:cNvPr id="340" name="Shape 340"/>
          <p:cNvCxnSpPr/>
          <p:nvPr/>
        </p:nvCxnSpPr>
        <p:spPr>
          <a:xfrm>
            <a:off x="4463300" y="2160381"/>
            <a:ext cx="0" cy="539400"/>
          </a:xfrm>
          <a:prstGeom prst="straightConnector1">
            <a:avLst/>
          </a:prstGeom>
          <a:noFill/>
          <a:ln w="57150" cap="flat">
            <a:solidFill>
              <a:srgbClr val="3366FF"/>
            </a:solidFill>
            <a:prstDash val="solid"/>
            <a:miter/>
            <a:headEnd type="none" w="med" len="med"/>
            <a:tailEnd type="triangle" w="lg" len="lg"/>
          </a:ln>
        </p:spPr>
      </p:cxnSp>
      <p:cxnSp>
        <p:nvCxnSpPr>
          <p:cNvPr id="341" name="Shape 341"/>
          <p:cNvCxnSpPr/>
          <p:nvPr/>
        </p:nvCxnSpPr>
        <p:spPr>
          <a:xfrm flipH="1">
            <a:off x="5508625" y="2085975"/>
            <a:ext cx="719136" cy="485775"/>
          </a:xfrm>
          <a:prstGeom prst="straightConnector1">
            <a:avLst/>
          </a:prstGeom>
          <a:noFill/>
          <a:ln w="57150" cap="flat">
            <a:solidFill>
              <a:srgbClr val="FF0000"/>
            </a:solidFill>
            <a:prstDash val="solid"/>
            <a:miter/>
            <a:headEnd type="none" w="med" len="med"/>
            <a:tailEnd type="triangle" w="lg" len="lg"/>
          </a:ln>
        </p:spPr>
      </p:cxnSp>
      <p:cxnSp>
        <p:nvCxnSpPr>
          <p:cNvPr id="342" name="Shape 342"/>
          <p:cNvCxnSpPr/>
          <p:nvPr/>
        </p:nvCxnSpPr>
        <p:spPr>
          <a:xfrm rot="10800000">
            <a:off x="5651499" y="2950368"/>
            <a:ext cx="1008062" cy="0"/>
          </a:xfrm>
          <a:prstGeom prst="straightConnector1">
            <a:avLst/>
          </a:prstGeom>
          <a:noFill/>
          <a:ln w="57150" cap="flat">
            <a:solidFill>
              <a:srgbClr val="006600"/>
            </a:solidFill>
            <a:prstDash val="solid"/>
            <a:miter/>
            <a:headEnd type="none" w="med" len="med"/>
            <a:tailEnd type="triangle" w="lg" len="lg"/>
          </a:ln>
        </p:spPr>
      </p:cxnSp>
      <p:cxnSp>
        <p:nvCxnSpPr>
          <p:cNvPr id="343" name="Shape 343"/>
          <p:cNvCxnSpPr/>
          <p:nvPr/>
        </p:nvCxnSpPr>
        <p:spPr>
          <a:xfrm rot="10800000">
            <a:off x="5364161" y="3598068"/>
            <a:ext cx="719136" cy="432196"/>
          </a:xfrm>
          <a:prstGeom prst="straightConnector1">
            <a:avLst/>
          </a:prstGeom>
          <a:noFill/>
          <a:ln w="57150" cap="flat">
            <a:solidFill>
              <a:srgbClr val="9900CC"/>
            </a:solidFill>
            <a:prstDash val="solid"/>
            <a:miter/>
            <a:headEnd type="none" w="med" len="med"/>
            <a:tailEnd type="triangle" w="lg" len="lg"/>
          </a:ln>
        </p:spPr>
      </p:cxnSp>
      <p:cxnSp>
        <p:nvCxnSpPr>
          <p:cNvPr id="344" name="Shape 344"/>
          <p:cNvCxnSpPr>
            <a:stCxn id="337" idx="0"/>
          </p:cNvCxnSpPr>
          <p:nvPr/>
        </p:nvCxnSpPr>
        <p:spPr>
          <a:xfrm rot="10800000" flipH="1">
            <a:off x="4319597" y="3772950"/>
            <a:ext cx="211800" cy="474000"/>
          </a:xfrm>
          <a:prstGeom prst="straightConnector1">
            <a:avLst/>
          </a:prstGeom>
          <a:noFill/>
          <a:ln w="57150" cap="flat">
            <a:solidFill>
              <a:srgbClr val="0000FF"/>
            </a:solidFill>
            <a:prstDash val="solid"/>
            <a:miter/>
            <a:headEnd type="none" w="med" len="med"/>
            <a:tailEnd type="triangle" w="lg" len="lg"/>
          </a:ln>
        </p:spPr>
      </p:cxnSp>
      <p:cxnSp>
        <p:nvCxnSpPr>
          <p:cNvPr id="345" name="Shape 345"/>
          <p:cNvCxnSpPr/>
          <p:nvPr/>
        </p:nvCxnSpPr>
        <p:spPr>
          <a:xfrm rot="10800000" flipH="1">
            <a:off x="2987675" y="3274218"/>
            <a:ext cx="792162" cy="377427"/>
          </a:xfrm>
          <a:prstGeom prst="straightConnector1">
            <a:avLst/>
          </a:prstGeom>
          <a:noFill/>
          <a:ln w="57150" cap="flat">
            <a:solidFill>
              <a:srgbClr val="FF6600"/>
            </a:solidFill>
            <a:prstDash val="solid"/>
            <a:miter/>
            <a:headEnd type="none" w="med" len="med"/>
            <a:tailEnd type="triangle" w="lg" len="lg"/>
          </a:ln>
        </p:spPr>
      </p:cxnSp>
      <p:cxnSp>
        <p:nvCxnSpPr>
          <p:cNvPr id="346" name="Shape 346"/>
          <p:cNvCxnSpPr/>
          <p:nvPr/>
        </p:nvCxnSpPr>
        <p:spPr>
          <a:xfrm>
            <a:off x="2482850" y="2842021"/>
            <a:ext cx="1225550" cy="0"/>
          </a:xfrm>
          <a:prstGeom prst="straightConnector1">
            <a:avLst/>
          </a:prstGeom>
          <a:noFill/>
          <a:ln w="57150" cap="flat">
            <a:solidFill>
              <a:srgbClr val="CCCC00"/>
            </a:solidFill>
            <a:prstDash val="solid"/>
            <a:miter/>
            <a:headEnd type="none" w="med" len="med"/>
            <a:tailEnd type="triangle" w="lg" len="lg"/>
          </a:ln>
        </p:spPr>
      </p:cxnSp>
      <p:cxnSp>
        <p:nvCxnSpPr>
          <p:cNvPr id="347" name="Shape 347"/>
          <p:cNvCxnSpPr/>
          <p:nvPr/>
        </p:nvCxnSpPr>
        <p:spPr>
          <a:xfrm>
            <a:off x="2843211" y="2194321"/>
            <a:ext cx="792162" cy="270271"/>
          </a:xfrm>
          <a:prstGeom prst="straightConnector1">
            <a:avLst/>
          </a:prstGeom>
          <a:noFill/>
          <a:ln w="57150" cap="flat">
            <a:solidFill>
              <a:srgbClr val="9900CC"/>
            </a:solidFill>
            <a:prstDash val="solid"/>
            <a:miter/>
            <a:headEnd type="none" w="med" len="med"/>
            <a:tailEnd type="triangle" w="lg" len="lg"/>
          </a:ln>
        </p:spPr>
      </p:cxnSp>
      <p:sp>
        <p:nvSpPr>
          <p:cNvPr id="348" name="Shape 348"/>
          <p:cNvSpPr txBox="1"/>
          <p:nvPr/>
        </p:nvSpPr>
        <p:spPr>
          <a:xfrm>
            <a:off x="237150" y="475081"/>
            <a:ext cx="7273799" cy="457200"/>
          </a:xfrm>
          <a:prstGeom prst="rect">
            <a:avLst/>
          </a:prstGeom>
          <a:solidFill>
            <a:srgbClr val="FFA449"/>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solidFill>
                  <a:schemeClr val="lt1"/>
                </a:solidFill>
                <a:latin typeface="Arial"/>
                <a:ea typeface="Arial"/>
                <a:cs typeface="Arial"/>
                <a:sym typeface="Arial"/>
              </a:rPr>
              <a:t>Sobrevoando alguns projectos</a:t>
            </a:r>
          </a:p>
        </p:txBody>
      </p:sp>
    </p:spTree>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582525" y="1288625"/>
            <a:ext cx="7589700" cy="36513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25000"/>
              <a:buFont typeface="Noto Symbol"/>
              <a:buNone/>
            </a:pPr>
            <a:r>
              <a:rPr lang="it" sz="2100" b="1" i="0" u="sng" strike="noStrike" cap="none" baseline="0">
                <a:latin typeface="Arial"/>
                <a:ea typeface="Arial"/>
                <a:cs typeface="Arial"/>
                <a:sym typeface="Arial"/>
              </a:rPr>
              <a:t>Diferentes públicos</a:t>
            </a:r>
          </a:p>
          <a:p>
            <a:pPr marL="342900" marR="0" lvl="0" indent="-342900" algn="l" rtl="0">
              <a:lnSpc>
                <a:spcPct val="100000"/>
              </a:lnSpc>
              <a:spcBef>
                <a:spcPts val="680"/>
              </a:spcBef>
              <a:spcAft>
                <a:spcPts val="0"/>
              </a:spcAft>
              <a:buClr>
                <a:schemeClr val="lt2"/>
              </a:buClr>
              <a:buSzPct val="125263"/>
              <a:buFont typeface="Noto Symbol"/>
              <a:buChar char="●"/>
            </a:pPr>
            <a:r>
              <a:rPr lang="it" sz="1900" b="1" i="0" u="none" strike="noStrike" cap="none" baseline="0">
                <a:latin typeface="Arial"/>
                <a:ea typeface="Arial"/>
                <a:cs typeface="Arial"/>
                <a:sym typeface="Arial"/>
              </a:rPr>
              <a:t>Crianças</a:t>
            </a:r>
            <a:r>
              <a:rPr lang="it" sz="2100" b="1" i="0" u="none" strike="noStrike" cap="none" baseline="0">
                <a:latin typeface="Arial"/>
                <a:ea typeface="Arial"/>
                <a:cs typeface="Arial"/>
                <a:sym typeface="Arial"/>
              </a:rPr>
              <a:t> - …, </a:t>
            </a:r>
            <a:r>
              <a:rPr lang="it" sz="1700" b="1" i="0" u="none" strike="noStrike" cap="none" baseline="0">
                <a:solidFill>
                  <a:srgbClr val="800000"/>
                </a:solidFill>
                <a:latin typeface="Arial"/>
                <a:ea typeface="Arial"/>
                <a:cs typeface="Arial"/>
                <a:sym typeface="Arial"/>
              </a:rPr>
              <a:t>CHAIN STORIES</a:t>
            </a:r>
            <a:r>
              <a:rPr lang="it" sz="3400" b="0" i="0" u="none" strike="noStrike" cap="none" baseline="0">
                <a:solidFill>
                  <a:schemeClr val="lt1"/>
                </a:solidFill>
                <a:latin typeface="Arial"/>
                <a:ea typeface="Arial"/>
                <a:cs typeface="Arial"/>
                <a:sym typeface="Arial"/>
              </a:rPr>
              <a:t> </a:t>
            </a:r>
          </a:p>
          <a:p>
            <a:pPr marL="342900" marR="0" lvl="0" indent="-342900" algn="l" rtl="0">
              <a:lnSpc>
                <a:spcPct val="100000"/>
              </a:lnSpc>
              <a:spcBef>
                <a:spcPts val="420"/>
              </a:spcBef>
              <a:spcAft>
                <a:spcPts val="0"/>
              </a:spcAft>
              <a:buClr>
                <a:schemeClr val="lt2"/>
              </a:buClr>
              <a:buFont typeface="Noto Symbol"/>
              <a:buNone/>
            </a:pPr>
            <a:endParaRPr sz="2100" b="1" i="0" u="none" strike="noStrike" cap="none" baseline="0">
              <a:latin typeface="Arial"/>
              <a:ea typeface="Arial"/>
              <a:cs typeface="Arial"/>
              <a:sym typeface="Arial"/>
            </a:endParaRPr>
          </a:p>
          <a:p>
            <a:pPr marL="342900" marR="0" lvl="0" indent="-342900" algn="l" rtl="0">
              <a:lnSpc>
                <a:spcPct val="100000"/>
              </a:lnSpc>
              <a:spcBef>
                <a:spcPts val="420"/>
              </a:spcBef>
              <a:spcAft>
                <a:spcPts val="0"/>
              </a:spcAft>
              <a:buClr>
                <a:schemeClr val="lt2"/>
              </a:buClr>
              <a:buSzPct val="77368"/>
              <a:buFont typeface="Noto Symbol"/>
              <a:buChar char="●"/>
            </a:pPr>
            <a:r>
              <a:rPr lang="it" sz="1900" b="1" i="0" u="none" strike="noStrike" cap="none" baseline="0">
                <a:latin typeface="Arial"/>
                <a:ea typeface="Arial"/>
                <a:cs typeface="Arial"/>
                <a:sym typeface="Arial"/>
              </a:rPr>
              <a:t>Adolescentes</a:t>
            </a:r>
            <a:r>
              <a:rPr lang="it" sz="2100" b="1" i="0" u="none" strike="noStrike" cap="none" baseline="0">
                <a:latin typeface="Arial"/>
                <a:ea typeface="Arial"/>
                <a:cs typeface="Arial"/>
                <a:sym typeface="Arial"/>
              </a:rPr>
              <a:t> </a:t>
            </a:r>
            <a:r>
              <a:rPr lang="it" sz="1700" b="1" i="0" u="none" strike="noStrike" cap="none" baseline="0">
                <a:latin typeface="Arial"/>
                <a:ea typeface="Arial"/>
                <a:cs typeface="Arial"/>
                <a:sym typeface="Arial"/>
              </a:rPr>
              <a:t>– …,</a:t>
            </a:r>
            <a:r>
              <a:rPr lang="it" sz="1700" b="1" i="0" u="none" strike="noStrike" cap="none" baseline="0">
                <a:solidFill>
                  <a:schemeClr val="lt1"/>
                </a:solidFill>
                <a:latin typeface="Arial"/>
                <a:ea typeface="Arial"/>
                <a:cs typeface="Arial"/>
                <a:sym typeface="Arial"/>
              </a:rPr>
              <a:t> </a:t>
            </a:r>
            <a:r>
              <a:rPr lang="it" sz="1700" b="1" i="0" u="none" strike="noStrike" cap="none" baseline="0">
                <a:solidFill>
                  <a:srgbClr val="800000"/>
                </a:solidFill>
                <a:latin typeface="Arial"/>
                <a:ea typeface="Arial"/>
                <a:cs typeface="Arial"/>
                <a:sym typeface="Arial"/>
              </a:rPr>
              <a:t>ITINERAIRES ROMAINS</a:t>
            </a:r>
          </a:p>
          <a:p>
            <a:pPr marL="342900" marR="0" lvl="0" indent="-342900" algn="l" rtl="0">
              <a:lnSpc>
                <a:spcPct val="100000"/>
              </a:lnSpc>
              <a:spcBef>
                <a:spcPts val="340"/>
              </a:spcBef>
              <a:spcAft>
                <a:spcPts val="0"/>
              </a:spcAft>
              <a:buClr>
                <a:schemeClr val="lt2"/>
              </a:buClr>
              <a:buFont typeface="Noto Symbol"/>
              <a:buNone/>
            </a:pPr>
            <a:endParaRPr sz="1700" b="1" i="0" u="none" strike="noStrike" cap="none" baseline="0">
              <a:solidFill>
                <a:schemeClr val="lt1"/>
              </a:solidFill>
              <a:latin typeface="Arial"/>
              <a:ea typeface="Arial"/>
              <a:cs typeface="Arial"/>
              <a:sym typeface="Arial"/>
            </a:endParaRPr>
          </a:p>
          <a:p>
            <a:pPr marL="342900" marR="0" lvl="0" indent="-342900" algn="l" rtl="0">
              <a:lnSpc>
                <a:spcPct val="100000"/>
              </a:lnSpc>
              <a:spcBef>
                <a:spcPts val="420"/>
              </a:spcBef>
              <a:spcAft>
                <a:spcPts val="0"/>
              </a:spcAft>
              <a:buClr>
                <a:schemeClr val="lt2"/>
              </a:buClr>
              <a:buSzPct val="77368"/>
              <a:buFont typeface="Noto Symbol"/>
              <a:buChar char="●"/>
            </a:pPr>
            <a:r>
              <a:rPr lang="it" sz="1900" b="1" i="0" u="none" strike="noStrike" cap="none" baseline="0">
                <a:latin typeface="Arial"/>
                <a:ea typeface="Arial"/>
                <a:cs typeface="Arial"/>
                <a:sym typeface="Arial"/>
              </a:rPr>
              <a:t>Adultos</a:t>
            </a:r>
            <a:r>
              <a:rPr lang="it" sz="2100" b="1" i="0" u="none" strike="noStrike" cap="none" baseline="0">
                <a:latin typeface="Arial"/>
                <a:ea typeface="Arial"/>
                <a:cs typeface="Arial"/>
                <a:sym typeface="Arial"/>
              </a:rPr>
              <a:t> – …, </a:t>
            </a:r>
            <a:r>
              <a:rPr lang="it" sz="1700" b="1" i="0" u="none" strike="noStrike" cap="none" baseline="0">
                <a:solidFill>
                  <a:srgbClr val="800000"/>
                </a:solidFill>
                <a:latin typeface="Arial"/>
                <a:ea typeface="Arial"/>
                <a:cs typeface="Arial"/>
                <a:sym typeface="Arial"/>
              </a:rPr>
              <a:t>SIGURD; ECOUTER POUR COMPRENDRE</a:t>
            </a:r>
          </a:p>
          <a:p>
            <a:pPr marL="342900" marR="0" lvl="0" indent="-342900" algn="l" rtl="0">
              <a:lnSpc>
                <a:spcPct val="100000"/>
              </a:lnSpc>
              <a:spcBef>
                <a:spcPts val="340"/>
              </a:spcBef>
              <a:spcAft>
                <a:spcPts val="0"/>
              </a:spcAft>
              <a:buClr>
                <a:schemeClr val="lt2"/>
              </a:buClr>
              <a:buFont typeface="Noto Symbol"/>
              <a:buNone/>
            </a:pPr>
            <a:endParaRPr sz="1700" b="1" i="0" u="none" strike="noStrike" cap="none" baseline="0">
              <a:solidFill>
                <a:schemeClr val="lt1"/>
              </a:solidFill>
              <a:latin typeface="Arial"/>
              <a:ea typeface="Arial"/>
              <a:cs typeface="Arial"/>
              <a:sym typeface="Arial"/>
            </a:endParaRPr>
          </a:p>
          <a:p>
            <a:pPr marL="342900" marR="0" lvl="0" indent="-342900" algn="l" rtl="0">
              <a:lnSpc>
                <a:spcPct val="100000"/>
              </a:lnSpc>
              <a:spcBef>
                <a:spcPts val="380"/>
              </a:spcBef>
              <a:spcAft>
                <a:spcPts val="0"/>
              </a:spcAft>
              <a:buClr>
                <a:srgbClr val="000000"/>
              </a:buClr>
              <a:buSzPct val="70000"/>
              <a:buFont typeface="Noto Symbol"/>
              <a:buChar char="●"/>
            </a:pPr>
            <a:r>
              <a:rPr lang="it" sz="1900" b="1" i="0" u="none" strike="noStrike" cap="none" baseline="0">
                <a:latin typeface="Arial"/>
                <a:ea typeface="Arial"/>
                <a:cs typeface="Arial"/>
                <a:sym typeface="Arial"/>
              </a:rPr>
              <a:t>Professores</a:t>
            </a:r>
          </a:p>
          <a:p>
            <a:pPr marL="1598612" marR="0" lvl="4" indent="-315912" algn="l" rtl="0">
              <a:lnSpc>
                <a:spcPct val="100000"/>
              </a:lnSpc>
              <a:spcBef>
                <a:spcPts val="320"/>
              </a:spcBef>
              <a:spcAft>
                <a:spcPts val="0"/>
              </a:spcAft>
              <a:buClr>
                <a:schemeClr val="folHlink"/>
              </a:buClr>
              <a:buSzPct val="25000"/>
              <a:buFont typeface="Noto Symbol"/>
              <a:buNone/>
            </a:pPr>
            <a:r>
              <a:rPr lang="it" sz="1600" b="1" i="0" u="none" strike="noStrike" cap="none" baseline="0">
                <a:solidFill>
                  <a:schemeClr val="lt1"/>
                </a:solidFill>
                <a:latin typeface="Arial"/>
                <a:ea typeface="Arial"/>
                <a:cs typeface="Arial"/>
                <a:sym typeface="Arial"/>
              </a:rPr>
              <a:t>	     …,    </a:t>
            </a:r>
            <a:r>
              <a:rPr lang="it" sz="1600" b="1" i="0" u="none" strike="noStrike" cap="none" baseline="0">
                <a:solidFill>
                  <a:srgbClr val="800000"/>
                </a:solidFill>
                <a:latin typeface="Arial"/>
                <a:ea typeface="Arial"/>
                <a:cs typeface="Arial"/>
                <a:sym typeface="Arial"/>
              </a:rPr>
              <a:t>ILTE</a:t>
            </a:r>
            <a:r>
              <a:rPr lang="it" sz="1600" b="1" i="0" u="none" strike="noStrike" cap="none" baseline="0">
                <a:solidFill>
                  <a:schemeClr val="lt1"/>
                </a:solidFill>
                <a:latin typeface="Arial"/>
                <a:ea typeface="Arial"/>
                <a:cs typeface="Arial"/>
                <a:sym typeface="Arial"/>
              </a:rPr>
              <a:t>	</a:t>
            </a:r>
          </a:p>
          <a:p>
            <a:pPr marL="342900" marR="0" lvl="0" indent="-342900" algn="l" rtl="0">
              <a:lnSpc>
                <a:spcPct val="100000"/>
              </a:lnSpc>
              <a:spcBef>
                <a:spcPts val="420"/>
              </a:spcBef>
              <a:spcAft>
                <a:spcPts val="0"/>
              </a:spcAft>
              <a:buClr>
                <a:srgbClr val="000000"/>
              </a:buClr>
              <a:buSzPct val="77368"/>
              <a:buFont typeface="Noto Symbol"/>
              <a:buChar char="●"/>
            </a:pPr>
            <a:r>
              <a:rPr lang="it" sz="1900" b="1" i="0" u="none" strike="noStrike" cap="none" baseline="0">
                <a:latin typeface="Arial"/>
                <a:ea typeface="Arial"/>
                <a:cs typeface="Arial"/>
                <a:sym typeface="Arial"/>
              </a:rPr>
              <a:t>Formadores</a:t>
            </a:r>
            <a:r>
              <a:rPr lang="it" sz="2100" b="1" i="0" u="none" strike="noStrike" cap="none" baseline="0">
                <a:latin typeface="Arial"/>
                <a:ea typeface="Arial"/>
                <a:cs typeface="Arial"/>
                <a:sym typeface="Arial"/>
              </a:rPr>
              <a:t> </a:t>
            </a:r>
          </a:p>
          <a:p>
            <a:pPr marL="342900" marR="0" lvl="0" indent="-249555" algn="l" rtl="0">
              <a:spcBef>
                <a:spcPts val="420"/>
              </a:spcBef>
              <a:spcAft>
                <a:spcPts val="0"/>
              </a:spcAft>
              <a:buClr>
                <a:schemeClr val="lt2"/>
              </a:buClr>
              <a:buFont typeface="Noto Symbol"/>
              <a:buNone/>
            </a:pPr>
            <a:endParaRPr sz="2100" b="1" i="0" u="none" strike="noStrike" cap="none" baseline="0">
              <a:solidFill>
                <a:schemeClr val="lt1"/>
              </a:solidFill>
              <a:latin typeface="Arial"/>
              <a:ea typeface="Arial"/>
              <a:cs typeface="Arial"/>
              <a:sym typeface="Arial"/>
            </a:endParaRPr>
          </a:p>
        </p:txBody>
      </p:sp>
      <p:sp>
        <p:nvSpPr>
          <p:cNvPr id="355" name="Shape 355"/>
          <p:cNvSpPr txBox="1"/>
          <p:nvPr/>
        </p:nvSpPr>
        <p:spPr>
          <a:xfrm>
            <a:off x="250825" y="735806"/>
            <a:ext cx="7345361" cy="457200"/>
          </a:xfrm>
          <a:prstGeom prst="rect">
            <a:avLst/>
          </a:prstGeom>
          <a:solidFill>
            <a:srgbClr val="FFA449"/>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solidFill>
                  <a:schemeClr val="lt1"/>
                </a:solidFill>
                <a:latin typeface="Arial"/>
                <a:ea typeface="Arial"/>
                <a:cs typeface="Arial"/>
                <a:sym typeface="Arial"/>
              </a:rPr>
              <a:t>Sobrevoando alguns projectos</a:t>
            </a:r>
          </a:p>
        </p:txBody>
      </p:sp>
      <p:sp>
        <p:nvSpPr>
          <p:cNvPr id="356" name="Shape 356"/>
          <p:cNvSpPr/>
          <p:nvPr/>
        </p:nvSpPr>
        <p:spPr>
          <a:xfrm>
            <a:off x="5076825" y="2031206"/>
            <a:ext cx="431799" cy="161924"/>
          </a:xfrm>
          <a:custGeom>
            <a:avLst/>
            <a:gdLst/>
            <a:ahLst/>
            <a:cxnLst/>
            <a:rect l="0" t="0" r="0" b="0"/>
            <a:pathLst>
              <a:path w="120000" h="120000" extrusionOk="0">
                <a:moveTo>
                  <a:pt x="0" y="0"/>
                </a:moveTo>
                <a:lnTo>
                  <a:pt x="120000" y="0"/>
                </a:lnTo>
                <a:lnTo>
                  <a:pt x="120000" y="120000"/>
                </a:lnTo>
                <a:lnTo>
                  <a:pt x="0" y="120000"/>
                </a:lnTo>
                <a:close/>
                <a:moveTo>
                  <a:pt x="76875" y="60000"/>
                </a:moveTo>
                <a:lnTo>
                  <a:pt x="43125" y="15000"/>
                </a:lnTo>
                <a:lnTo>
                  <a:pt x="43125" y="105000"/>
                </a:lnTo>
                <a:close/>
              </a:path>
              <a:path w="120000" h="120000" fill="darken" extrusionOk="0">
                <a:moveTo>
                  <a:pt x="76875" y="60000"/>
                </a:moveTo>
                <a:lnTo>
                  <a:pt x="43125" y="15000"/>
                </a:lnTo>
                <a:lnTo>
                  <a:pt x="43125" y="105000"/>
                </a:lnTo>
                <a:close/>
              </a:path>
              <a:path w="120000" h="120000" fill="none" extrusionOk="0">
                <a:moveTo>
                  <a:pt x="76875" y="60000"/>
                </a:moveTo>
                <a:lnTo>
                  <a:pt x="43125" y="105000"/>
                </a:lnTo>
                <a:lnTo>
                  <a:pt x="43125"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57" name="Shape 357"/>
          <p:cNvSpPr/>
          <p:nvPr/>
        </p:nvSpPr>
        <p:spPr>
          <a:xfrm>
            <a:off x="2987675" y="3706415"/>
            <a:ext cx="215899" cy="702468"/>
          </a:xfrm>
          <a:prstGeom prst="rightBrace">
            <a:avLst>
              <a:gd name="adj1" fmla="val 8333"/>
              <a:gd name="adj2" fmla="val 50000"/>
            </a:avLst>
          </a:prstGeom>
          <a:no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58" name="Shape 358"/>
          <p:cNvSpPr/>
          <p:nvPr/>
        </p:nvSpPr>
        <p:spPr>
          <a:xfrm>
            <a:off x="4427537" y="3921918"/>
            <a:ext cx="431799" cy="161924"/>
          </a:xfrm>
          <a:custGeom>
            <a:avLst/>
            <a:gdLst/>
            <a:ahLst/>
            <a:cxnLst/>
            <a:rect l="0" t="0" r="0" b="0"/>
            <a:pathLst>
              <a:path w="120000" h="120000" extrusionOk="0">
                <a:moveTo>
                  <a:pt x="0" y="0"/>
                </a:moveTo>
                <a:lnTo>
                  <a:pt x="120000" y="0"/>
                </a:lnTo>
                <a:lnTo>
                  <a:pt x="120000" y="120000"/>
                </a:lnTo>
                <a:lnTo>
                  <a:pt x="0" y="120000"/>
                </a:lnTo>
                <a:close/>
                <a:moveTo>
                  <a:pt x="76875" y="60000"/>
                </a:moveTo>
                <a:lnTo>
                  <a:pt x="43125" y="15000"/>
                </a:lnTo>
                <a:lnTo>
                  <a:pt x="43125" y="105000"/>
                </a:lnTo>
                <a:close/>
              </a:path>
              <a:path w="120000" h="120000" fill="darken" extrusionOk="0">
                <a:moveTo>
                  <a:pt x="76875" y="60000"/>
                </a:moveTo>
                <a:lnTo>
                  <a:pt x="43125" y="15000"/>
                </a:lnTo>
                <a:lnTo>
                  <a:pt x="43125" y="105000"/>
                </a:lnTo>
                <a:close/>
              </a:path>
              <a:path w="120000" h="120000" fill="none" extrusionOk="0">
                <a:moveTo>
                  <a:pt x="76875" y="60000"/>
                </a:moveTo>
                <a:lnTo>
                  <a:pt x="43125" y="105000"/>
                </a:lnTo>
                <a:lnTo>
                  <a:pt x="43125"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59" name="Shape 359"/>
          <p:cNvSpPr/>
          <p:nvPr/>
        </p:nvSpPr>
        <p:spPr>
          <a:xfrm rot="10800000">
            <a:off x="7885111" y="4624387"/>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60" name="Shape 360"/>
          <p:cNvSpPr/>
          <p:nvPr/>
        </p:nvSpPr>
        <p:spPr>
          <a:xfrm>
            <a:off x="6227762" y="2680096"/>
            <a:ext cx="431799" cy="161924"/>
          </a:xfrm>
          <a:custGeom>
            <a:avLst/>
            <a:gdLst/>
            <a:ahLst/>
            <a:cxnLst/>
            <a:rect l="0" t="0" r="0" b="0"/>
            <a:pathLst>
              <a:path w="120000" h="120000" extrusionOk="0">
                <a:moveTo>
                  <a:pt x="0" y="0"/>
                </a:moveTo>
                <a:lnTo>
                  <a:pt x="120000" y="0"/>
                </a:lnTo>
                <a:lnTo>
                  <a:pt x="120000" y="120000"/>
                </a:lnTo>
                <a:lnTo>
                  <a:pt x="0" y="120000"/>
                </a:lnTo>
                <a:close/>
                <a:moveTo>
                  <a:pt x="76875" y="60000"/>
                </a:moveTo>
                <a:lnTo>
                  <a:pt x="43125" y="15000"/>
                </a:lnTo>
                <a:lnTo>
                  <a:pt x="43125" y="105000"/>
                </a:lnTo>
                <a:close/>
              </a:path>
              <a:path w="120000" h="120000" fill="darken" extrusionOk="0">
                <a:moveTo>
                  <a:pt x="76875" y="60000"/>
                </a:moveTo>
                <a:lnTo>
                  <a:pt x="43125" y="15000"/>
                </a:lnTo>
                <a:lnTo>
                  <a:pt x="43125" y="105000"/>
                </a:lnTo>
                <a:close/>
              </a:path>
              <a:path w="120000" h="120000" fill="none" extrusionOk="0">
                <a:moveTo>
                  <a:pt x="76875" y="60000"/>
                </a:moveTo>
                <a:lnTo>
                  <a:pt x="43125" y="105000"/>
                </a:lnTo>
                <a:lnTo>
                  <a:pt x="43125"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p:nvPr/>
        </p:nvSpPr>
        <p:spPr>
          <a:xfrm>
            <a:off x="2051050" y="4677965"/>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366" name="Shape 366"/>
          <p:cNvPicPr preferRelativeResize="0"/>
          <p:nvPr/>
        </p:nvPicPr>
        <p:blipFill rotWithShape="1">
          <a:blip r:embed="rId3">
            <a:alphaModFix/>
          </a:blip>
          <a:srcRect/>
          <a:stretch/>
        </p:blipFill>
        <p:spPr>
          <a:xfrm>
            <a:off x="875887" y="445634"/>
            <a:ext cx="7740599" cy="4035000"/>
          </a:xfrm>
          <a:prstGeom prst="rect">
            <a:avLst/>
          </a:prstGeom>
          <a:noFill/>
          <a:ln>
            <a:noFill/>
          </a:ln>
        </p:spPr>
      </p:pic>
      <p:pic>
        <p:nvPicPr>
          <p:cNvPr id="367" name="Shape 367"/>
          <p:cNvPicPr preferRelativeResize="0"/>
          <p:nvPr/>
        </p:nvPicPr>
        <p:blipFill rotWithShape="1">
          <a:blip r:embed="rId4">
            <a:alphaModFix/>
          </a:blip>
          <a:srcRect/>
          <a:stretch/>
        </p:blipFill>
        <p:spPr>
          <a:xfrm>
            <a:off x="1403350" y="2625327"/>
            <a:ext cx="2376487" cy="1415652"/>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p:nvPr/>
        </p:nvSpPr>
        <p:spPr>
          <a:xfrm>
            <a:off x="2051050" y="4777977"/>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373" name="Shape 373"/>
          <p:cNvPicPr preferRelativeResize="0"/>
          <p:nvPr/>
        </p:nvPicPr>
        <p:blipFill rotWithShape="1">
          <a:blip r:embed="rId3">
            <a:alphaModFix/>
          </a:blip>
          <a:srcRect/>
          <a:stretch/>
        </p:blipFill>
        <p:spPr>
          <a:xfrm>
            <a:off x="905737" y="465534"/>
            <a:ext cx="7632599" cy="3992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106" name="Shape 106"/>
          <p:cNvSpPr txBox="1"/>
          <p:nvPr/>
        </p:nvSpPr>
        <p:spPr>
          <a:xfrm>
            <a:off x="914400" y="797700"/>
            <a:ext cx="8229600"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000" b="1">
                <a:solidFill>
                  <a:srgbClr val="FFFFFF"/>
                </a:solidFill>
              </a:rPr>
              <a:t>Les “approches plurielles”</a:t>
            </a:r>
          </a:p>
        </p:txBody>
      </p:sp>
      <p:sp>
        <p:nvSpPr>
          <p:cNvPr id="107" name="Shape 107"/>
          <p:cNvSpPr txBox="1"/>
          <p:nvPr/>
        </p:nvSpPr>
        <p:spPr>
          <a:xfrm>
            <a:off x="537300" y="1490149"/>
            <a:ext cx="8360100" cy="3486599"/>
          </a:xfrm>
          <a:prstGeom prst="rect">
            <a:avLst/>
          </a:prstGeom>
          <a:noFill/>
          <a:ln>
            <a:noFill/>
          </a:ln>
        </p:spPr>
        <p:txBody>
          <a:bodyPr lIns="91425" tIns="45700" rIns="91425" bIns="45700" anchor="t" anchorCtr="0">
            <a:noAutofit/>
          </a:bodyPr>
          <a:lstStyle/>
          <a:p>
            <a:pPr marL="457200" lvl="0" indent="-228600" algn="just" rtl="0">
              <a:lnSpc>
                <a:spcPct val="90000"/>
              </a:lnSpc>
              <a:spcBef>
                <a:spcPts val="600"/>
              </a:spcBef>
              <a:buClr>
                <a:schemeClr val="dk1"/>
              </a:buClr>
              <a:buSzPct val="78571"/>
              <a:buNone/>
            </a:pPr>
            <a:r>
              <a:rPr lang="it" sz="2800" dirty="0" smtClean="0">
                <a:latin typeface="Helvetica Neue"/>
                <a:ea typeface="Helvetica Neue"/>
                <a:cs typeface="Helvetica Neue"/>
                <a:sym typeface="Helvetica Neue"/>
              </a:rPr>
              <a:t>«</a:t>
            </a:r>
            <a:r>
              <a:rPr lang="it" sz="2400" dirty="0" smtClean="0">
                <a:latin typeface="Helvetica Neue"/>
                <a:ea typeface="Helvetica Neue"/>
                <a:cs typeface="Helvetica Neue"/>
                <a:sym typeface="Helvetica Neue"/>
              </a:rPr>
              <a:t>toute </a:t>
            </a:r>
            <a:r>
              <a:rPr lang="it" sz="2000" dirty="0">
                <a:latin typeface="Helvetica Neue"/>
                <a:ea typeface="Helvetica Neue"/>
                <a:cs typeface="Helvetica Neue"/>
                <a:sym typeface="Helvetica Neue"/>
              </a:rPr>
              <a:t>approche mettant en oeuvre des activités impliquant à la fois </a:t>
            </a:r>
            <a:r>
              <a:rPr lang="it" sz="2000" b="1" u="sng" dirty="0">
                <a:latin typeface="Helvetica Neue"/>
                <a:ea typeface="Helvetica Neue"/>
                <a:cs typeface="Helvetica Neue"/>
                <a:sym typeface="Helvetica Neue"/>
              </a:rPr>
              <a:t>plusieurs variététs linguistiques et culturelles</a:t>
            </a:r>
            <a:r>
              <a:rPr lang="it" sz="2000" b="1" dirty="0">
                <a:latin typeface="Helvetica Neue"/>
                <a:ea typeface="Helvetica Neue"/>
                <a:cs typeface="Helvetica Neue"/>
                <a:sym typeface="Helvetica Neue"/>
              </a:rPr>
              <a:t> </a:t>
            </a:r>
            <a:r>
              <a:rPr lang="it" sz="2000" dirty="0">
                <a:latin typeface="Helvetica Neue"/>
                <a:ea typeface="Helvetica Neue"/>
                <a:cs typeface="Helvetica Neue"/>
                <a:sym typeface="Helvetica Neue"/>
              </a:rPr>
              <a:t>et qui se distingue d’une approche singulière en tant que dans celle-ci le seul objet d’attention est une langue ou une culture particulière</a:t>
            </a:r>
            <a:r>
              <a:rPr lang="it" sz="2000" dirty="0" smtClean="0">
                <a:latin typeface="Helvetica Neue"/>
                <a:ea typeface="Helvetica Neue"/>
                <a:cs typeface="Helvetica Neue"/>
                <a:sym typeface="Helvetica Neue"/>
              </a:rPr>
              <a:t>»</a:t>
            </a:r>
          </a:p>
          <a:p>
            <a:pPr marL="457200" lvl="0" indent="-228600" algn="just" rtl="0">
              <a:lnSpc>
                <a:spcPct val="90000"/>
              </a:lnSpc>
              <a:spcBef>
                <a:spcPts val="600"/>
              </a:spcBef>
              <a:buClr>
                <a:schemeClr val="dk1"/>
              </a:buClr>
              <a:buSzPct val="78571"/>
              <a:buNone/>
            </a:pPr>
            <a:endParaRPr lang="it" sz="1050" dirty="0">
              <a:latin typeface="Helvetica Neue"/>
              <a:ea typeface="Helvetica Neue"/>
              <a:cs typeface="Helvetica Neue"/>
              <a:sym typeface="Helvetica Neue"/>
            </a:endParaRPr>
          </a:p>
          <a:p>
            <a:pPr marL="685800" lvl="0" indent="-457200" algn="just" rtl="0">
              <a:lnSpc>
                <a:spcPct val="90000"/>
              </a:lnSpc>
              <a:spcBef>
                <a:spcPts val="600"/>
              </a:spcBef>
              <a:buClr>
                <a:schemeClr val="dk1"/>
              </a:buClr>
              <a:buFont typeface="+mj-lt"/>
              <a:buAutoNum type="arabicPeriod"/>
            </a:pPr>
            <a:r>
              <a:rPr lang="it-IT" sz="2000" dirty="0" err="1" smtClean="0">
                <a:latin typeface="Helvetica Neue"/>
                <a:ea typeface="Helvetica Neue"/>
                <a:cs typeface="Helvetica Neue"/>
                <a:sym typeface="Helvetica Neue"/>
              </a:rPr>
              <a:t>Approche</a:t>
            </a:r>
            <a:r>
              <a:rPr lang="it-IT" sz="2000" dirty="0" smtClean="0">
                <a:latin typeface="Helvetica Neue"/>
                <a:ea typeface="Helvetica Neue"/>
                <a:cs typeface="Helvetica Neue"/>
                <a:sym typeface="Helvetica Neue"/>
              </a:rPr>
              <a:t> </a:t>
            </a:r>
            <a:r>
              <a:rPr lang="it-IT" sz="2000" dirty="0" err="1" smtClean="0">
                <a:latin typeface="Helvetica Neue"/>
                <a:ea typeface="Helvetica Neue"/>
                <a:cs typeface="Helvetica Neue"/>
                <a:sym typeface="Helvetica Neue"/>
              </a:rPr>
              <a:t>interculturelle</a:t>
            </a:r>
            <a:r>
              <a:rPr lang="it-IT" sz="2000" dirty="0" smtClean="0">
                <a:latin typeface="Helvetica Neue"/>
                <a:ea typeface="Helvetica Neue"/>
                <a:cs typeface="Helvetica Neue"/>
                <a:sym typeface="Helvetica Neue"/>
              </a:rPr>
              <a:t> </a:t>
            </a:r>
          </a:p>
          <a:p>
            <a:pPr marL="685800" lvl="0" indent="-457200" algn="just" rtl="0">
              <a:lnSpc>
                <a:spcPct val="90000"/>
              </a:lnSpc>
              <a:spcBef>
                <a:spcPts val="600"/>
              </a:spcBef>
              <a:buClr>
                <a:schemeClr val="dk1"/>
              </a:buClr>
              <a:buFont typeface="+mj-lt"/>
              <a:buAutoNum type="arabicPeriod"/>
            </a:pPr>
            <a:r>
              <a:rPr lang="it-IT" sz="2000" dirty="0" err="1">
                <a:latin typeface="Helvetica Neue"/>
                <a:ea typeface="Helvetica Neue"/>
                <a:cs typeface="Helvetica Neue"/>
                <a:sym typeface="Helvetica Neue"/>
              </a:rPr>
              <a:t>E</a:t>
            </a:r>
            <a:r>
              <a:rPr lang="it-IT" sz="2000" dirty="0" err="1" smtClean="0">
                <a:latin typeface="Helvetica Neue"/>
                <a:ea typeface="Helvetica Neue"/>
                <a:cs typeface="Helvetica Neue"/>
                <a:sym typeface="Helvetica Neue"/>
              </a:rPr>
              <a:t>veil</a:t>
            </a:r>
            <a:r>
              <a:rPr lang="it-IT" sz="2000" dirty="0" smtClean="0">
                <a:latin typeface="Helvetica Neue"/>
                <a:ea typeface="Helvetica Neue"/>
                <a:cs typeface="Helvetica Neue"/>
                <a:sym typeface="Helvetica Neue"/>
              </a:rPr>
              <a:t> </a:t>
            </a:r>
            <a:r>
              <a:rPr lang="it-IT" sz="2000" dirty="0" err="1" smtClean="0">
                <a:latin typeface="Helvetica Neue"/>
                <a:ea typeface="Helvetica Neue"/>
                <a:cs typeface="Helvetica Neue"/>
                <a:sym typeface="Helvetica Neue"/>
              </a:rPr>
              <a:t>aux</a:t>
            </a:r>
            <a:r>
              <a:rPr lang="it-IT" sz="2000" dirty="0" smtClean="0">
                <a:latin typeface="Helvetica Neue"/>
                <a:ea typeface="Helvetica Neue"/>
                <a:cs typeface="Helvetica Neue"/>
                <a:sym typeface="Helvetica Neue"/>
              </a:rPr>
              <a:t> </a:t>
            </a:r>
            <a:r>
              <a:rPr lang="it-IT" sz="2000" dirty="0" err="1" smtClean="0">
                <a:latin typeface="Helvetica Neue"/>
                <a:ea typeface="Helvetica Neue"/>
                <a:cs typeface="Helvetica Neue"/>
                <a:sym typeface="Helvetica Neue"/>
              </a:rPr>
              <a:t>langues</a:t>
            </a:r>
            <a:endParaRPr lang="it-IT" sz="2000" dirty="0" smtClean="0">
              <a:latin typeface="Helvetica Neue"/>
              <a:ea typeface="Helvetica Neue"/>
              <a:cs typeface="Helvetica Neue"/>
              <a:sym typeface="Helvetica Neue"/>
            </a:endParaRPr>
          </a:p>
          <a:p>
            <a:pPr marL="685800" lvl="0" indent="-457200" algn="just" rtl="0">
              <a:lnSpc>
                <a:spcPct val="90000"/>
              </a:lnSpc>
              <a:spcBef>
                <a:spcPts val="600"/>
              </a:spcBef>
              <a:buClr>
                <a:schemeClr val="dk1"/>
              </a:buClr>
              <a:buFont typeface="+mj-lt"/>
              <a:buAutoNum type="arabicPeriod"/>
            </a:pPr>
            <a:r>
              <a:rPr lang="it-IT" sz="2000" dirty="0" err="1" smtClean="0">
                <a:latin typeface="Helvetica Neue"/>
                <a:ea typeface="Helvetica Neue"/>
                <a:cs typeface="Helvetica Neue"/>
                <a:sym typeface="Helvetica Neue"/>
              </a:rPr>
              <a:t>Didactique</a:t>
            </a:r>
            <a:r>
              <a:rPr lang="it-IT" sz="2000" dirty="0" smtClean="0">
                <a:latin typeface="Helvetica Neue"/>
                <a:ea typeface="Helvetica Neue"/>
                <a:cs typeface="Helvetica Neue"/>
                <a:sym typeface="Helvetica Neue"/>
              </a:rPr>
              <a:t> </a:t>
            </a:r>
            <a:r>
              <a:rPr lang="it-IT" sz="2000" dirty="0" err="1" smtClean="0">
                <a:latin typeface="Helvetica Neue"/>
                <a:ea typeface="Helvetica Neue"/>
                <a:cs typeface="Helvetica Neue"/>
                <a:sym typeface="Helvetica Neue"/>
              </a:rPr>
              <a:t>intégrée</a:t>
            </a:r>
            <a:r>
              <a:rPr lang="it-IT" sz="2000" dirty="0" smtClean="0">
                <a:latin typeface="Helvetica Neue"/>
                <a:ea typeface="Helvetica Neue"/>
                <a:cs typeface="Helvetica Neue"/>
                <a:sym typeface="Helvetica Neue"/>
              </a:rPr>
              <a:t> </a:t>
            </a:r>
          </a:p>
          <a:p>
            <a:pPr marL="685800" lvl="0" indent="-457200" algn="just" rtl="0">
              <a:lnSpc>
                <a:spcPct val="90000"/>
              </a:lnSpc>
              <a:spcBef>
                <a:spcPts val="600"/>
              </a:spcBef>
              <a:buClr>
                <a:schemeClr val="dk1"/>
              </a:buClr>
              <a:buFont typeface="+mj-lt"/>
              <a:buAutoNum type="arabicPeriod"/>
            </a:pPr>
            <a:r>
              <a:rPr lang="it-IT" sz="2000" dirty="0" err="1" smtClean="0">
                <a:latin typeface="Helvetica Neue"/>
                <a:ea typeface="Helvetica Neue"/>
                <a:cs typeface="Helvetica Neue"/>
                <a:sym typeface="Helvetica Neue"/>
              </a:rPr>
              <a:t>Intercompréhension</a:t>
            </a:r>
            <a:r>
              <a:rPr lang="it-IT" sz="2000" dirty="0" smtClean="0">
                <a:latin typeface="Helvetica Neue"/>
                <a:ea typeface="Helvetica Neue"/>
                <a:cs typeface="Helvetica Neue"/>
                <a:sym typeface="Helvetica Neue"/>
              </a:rPr>
              <a:t> </a:t>
            </a:r>
          </a:p>
          <a:p>
            <a:pPr marL="685800" lvl="0" indent="-457200" algn="just" rtl="0">
              <a:lnSpc>
                <a:spcPct val="90000"/>
              </a:lnSpc>
              <a:spcBef>
                <a:spcPts val="600"/>
              </a:spcBef>
              <a:buClr>
                <a:schemeClr val="dk1"/>
              </a:buClr>
              <a:buFont typeface="+mj-lt"/>
              <a:buAutoNum type="arabicPeriod"/>
            </a:pPr>
            <a:endParaRPr sz="800" dirty="0">
              <a:latin typeface="Helvetica Neue"/>
              <a:ea typeface="Helvetica Neue"/>
              <a:cs typeface="Helvetica Neue"/>
              <a:sym typeface="Helvetica Neue"/>
            </a:endParaRPr>
          </a:p>
          <a:p>
            <a:pPr marL="457200" lvl="0" indent="-228600" algn="r" rtl="0">
              <a:lnSpc>
                <a:spcPct val="90000"/>
              </a:lnSpc>
              <a:spcBef>
                <a:spcPts val="400"/>
              </a:spcBef>
              <a:buClr>
                <a:schemeClr val="dk1"/>
              </a:buClr>
              <a:buSzPct val="157142"/>
              <a:buNone/>
            </a:pPr>
            <a:r>
              <a:rPr lang="it" sz="1200" i="1" dirty="0">
                <a:latin typeface="Helvetica Neue"/>
                <a:ea typeface="Helvetica Neue"/>
                <a:cs typeface="Helvetica Neue"/>
                <a:sym typeface="Helvetica Neue"/>
                <a:hlinkClick r:id="rId4"/>
              </a:rPr>
              <a:t>CARAP -Cadre de Référence pour les Approches Plurielles des Langues et des Cultures </a:t>
            </a:r>
            <a:r>
              <a:rPr lang="it" sz="1200" dirty="0">
                <a:latin typeface="Helvetica Neue"/>
                <a:ea typeface="Helvetica Neue"/>
                <a:cs typeface="Helvetica Neue"/>
                <a:sym typeface="Helvetica Neue"/>
                <a:hlinkClick r:id="rId4"/>
              </a:rPr>
              <a:t>Version 2 – Juillet 2007 Coordinateur du projet: Michel Candelier, GRAZ, CELV- CONSEIL DE L’EUROPE.</a:t>
            </a:r>
            <a:endParaRPr lang="it" sz="1200" dirty="0">
              <a:latin typeface="Helvetica Neue"/>
              <a:ea typeface="Helvetica Neue"/>
              <a:cs typeface="Helvetica Neue"/>
              <a:sym typeface="Helvetica Neue"/>
            </a:endParaRPr>
          </a:p>
          <a:p>
            <a:pPr lvl="0" algn="just" rtl="0">
              <a:lnSpc>
                <a:spcPct val="115000"/>
              </a:lnSpc>
              <a:spcBef>
                <a:spcPts val="600"/>
              </a:spcBef>
              <a:buNone/>
            </a:pPr>
            <a:endParaRPr sz="1800" dirty="0"/>
          </a:p>
          <a:p>
            <a:pPr lvl="0" rtl="0">
              <a:spcBef>
                <a:spcPts val="0"/>
              </a:spcBef>
              <a:buNone/>
            </a:pPr>
            <a:endParaRPr sz="1800" dirty="0"/>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539750" y="1762125"/>
            <a:ext cx="6994525" cy="3630215"/>
          </a:xfrm>
          <a:prstGeom prst="rect">
            <a:avLst/>
          </a:prstGeom>
          <a:noFill/>
          <a:ln>
            <a:noFill/>
          </a:ln>
        </p:spPr>
        <p:txBody>
          <a:bodyPr lIns="91425" tIns="45700" rIns="91425" bIns="45700" anchor="t" anchorCtr="0">
            <a:noAutofit/>
          </a:bodyPr>
          <a:lstStyle/>
          <a:p>
            <a:pPr marL="342900" marR="0" lvl="0" indent="-342900" algn="l" rtl="0">
              <a:lnSpc>
                <a:spcPct val="140000"/>
              </a:lnSpc>
              <a:spcBef>
                <a:spcPts val="0"/>
              </a:spcBef>
              <a:spcAft>
                <a:spcPts val="0"/>
              </a:spcAft>
              <a:buClr>
                <a:schemeClr val="lt2"/>
              </a:buClr>
              <a:buSzPct val="25000"/>
              <a:buFont typeface="Noto Symbol"/>
              <a:buNone/>
            </a:pPr>
            <a:r>
              <a:rPr lang="it" sz="1900" b="1" i="0" u="sng" strike="noStrike" cap="none" baseline="0">
                <a:latin typeface="Arial"/>
                <a:ea typeface="Arial"/>
                <a:cs typeface="Arial"/>
                <a:sym typeface="Arial"/>
              </a:rPr>
              <a:t>Diferentes competências-alvo</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Compreensão (oral e/ou escrita) - …, </a:t>
            </a:r>
            <a:r>
              <a:rPr lang="it" sz="1500" b="1" i="0" u="none" strike="noStrike" cap="none" baseline="0">
                <a:solidFill>
                  <a:srgbClr val="800000"/>
                </a:solidFill>
                <a:latin typeface="Arial"/>
                <a:ea typeface="Arial"/>
                <a:cs typeface="Arial"/>
                <a:sym typeface="Arial"/>
              </a:rPr>
              <a:t>GALATEA</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Produção (oral e/ou escrita)</a:t>
            </a:r>
            <a:r>
              <a:rPr lang="it" sz="1700" b="1" i="0" u="none" strike="noStrike" cap="none" baseline="0">
                <a:solidFill>
                  <a:schemeClr val="lt1"/>
                </a:solidFill>
                <a:latin typeface="Arial"/>
                <a:ea typeface="Arial"/>
                <a:cs typeface="Arial"/>
                <a:sym typeface="Arial"/>
              </a:rPr>
              <a:t>) - …, </a:t>
            </a:r>
            <a:r>
              <a:rPr lang="it" sz="1500" b="1" i="0" u="none" strike="noStrike" cap="none" baseline="0">
                <a:solidFill>
                  <a:srgbClr val="800000"/>
                </a:solidFill>
                <a:latin typeface="Arial"/>
                <a:ea typeface="Arial"/>
                <a:cs typeface="Arial"/>
                <a:sym typeface="Arial"/>
              </a:rPr>
              <a:t>VRAL</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Interacção - …,</a:t>
            </a:r>
            <a:r>
              <a:rPr lang="it" sz="1700" b="1" i="0" u="none" strike="noStrike" cap="none" baseline="0">
                <a:solidFill>
                  <a:schemeClr val="lt1"/>
                </a:solidFill>
                <a:latin typeface="Arial"/>
                <a:ea typeface="Arial"/>
                <a:cs typeface="Arial"/>
                <a:sym typeface="Arial"/>
              </a:rPr>
              <a:t> </a:t>
            </a:r>
            <a:r>
              <a:rPr lang="it" sz="1500" b="1" i="0" u="none" strike="noStrike" cap="none" baseline="0">
                <a:solidFill>
                  <a:srgbClr val="800000"/>
                </a:solidFill>
                <a:latin typeface="Arial"/>
                <a:ea typeface="Arial"/>
                <a:cs typeface="Arial"/>
                <a:sym typeface="Arial"/>
              </a:rPr>
              <a:t>GALANET</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Pronúncia - …</a:t>
            </a:r>
            <a:r>
              <a:rPr lang="it" sz="1700" b="1" i="0" u="none" strike="noStrike" cap="none" baseline="0">
                <a:solidFill>
                  <a:schemeClr val="lt1"/>
                </a:solidFill>
                <a:latin typeface="Arial"/>
                <a:ea typeface="Arial"/>
                <a:cs typeface="Arial"/>
                <a:sym typeface="Arial"/>
              </a:rPr>
              <a:t>, </a:t>
            </a:r>
            <a:r>
              <a:rPr lang="it" sz="1500" b="1" i="0" u="none" strike="noStrike" cap="none" baseline="0">
                <a:solidFill>
                  <a:srgbClr val="800000"/>
                </a:solidFill>
                <a:latin typeface="Arial"/>
                <a:ea typeface="Arial"/>
                <a:cs typeface="Arial"/>
                <a:sym typeface="Arial"/>
              </a:rPr>
              <a:t>EUROFLUENT</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Processos de aprendizagem das Línguas - …</a:t>
            </a:r>
            <a:r>
              <a:rPr lang="it" sz="1700" b="1" i="0" u="none" strike="noStrike" cap="none" baseline="0">
                <a:solidFill>
                  <a:schemeClr val="lt1"/>
                </a:solidFill>
                <a:latin typeface="Arial"/>
                <a:ea typeface="Arial"/>
                <a:cs typeface="Arial"/>
                <a:sym typeface="Arial"/>
              </a:rPr>
              <a:t>, </a:t>
            </a:r>
            <a:r>
              <a:rPr lang="it" sz="1500" b="1" i="0" u="none" strike="noStrike" cap="none" baseline="0">
                <a:solidFill>
                  <a:srgbClr val="800000"/>
                </a:solidFill>
                <a:latin typeface="Arial"/>
                <a:ea typeface="Arial"/>
                <a:cs typeface="Arial"/>
                <a:sym typeface="Arial"/>
              </a:rPr>
              <a:t>GALANET</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Diálogo intercultural - …,</a:t>
            </a:r>
            <a:r>
              <a:rPr lang="it" sz="1700" b="1" i="0" u="none" strike="noStrike" cap="none" baseline="0">
                <a:solidFill>
                  <a:schemeClr val="lt1"/>
                </a:solidFill>
                <a:latin typeface="Arial"/>
                <a:ea typeface="Arial"/>
                <a:cs typeface="Arial"/>
                <a:sym typeface="Arial"/>
              </a:rPr>
              <a:t> </a:t>
            </a:r>
            <a:r>
              <a:rPr lang="it" sz="1500" b="1" i="0" u="none" strike="noStrike" cap="none" baseline="0">
                <a:solidFill>
                  <a:srgbClr val="800000"/>
                </a:solidFill>
                <a:latin typeface="Arial"/>
                <a:ea typeface="Arial"/>
                <a:cs typeface="Arial"/>
                <a:sym typeface="Arial"/>
              </a:rPr>
              <a:t>L’EUROPE ENSEMBLE</a:t>
            </a:r>
          </a:p>
          <a:p>
            <a:pPr marL="342900" marR="0" lvl="0" indent="-342900" algn="l" rtl="0">
              <a:lnSpc>
                <a:spcPct val="140000"/>
              </a:lnSpc>
              <a:spcBef>
                <a:spcPts val="340"/>
              </a:spcBef>
              <a:spcAft>
                <a:spcPts val="0"/>
              </a:spcAft>
              <a:buClr>
                <a:schemeClr val="lt2"/>
              </a:buClr>
              <a:buSzPct val="70000"/>
              <a:buFont typeface="Noto Symbol"/>
              <a:buChar char="●"/>
            </a:pPr>
            <a:r>
              <a:rPr lang="it" sz="1700" b="1" i="0" u="none" strike="noStrike" cap="none" baseline="0">
                <a:latin typeface="Arial"/>
                <a:ea typeface="Arial"/>
                <a:cs typeface="Arial"/>
                <a:sym typeface="Arial"/>
              </a:rPr>
              <a:t>Sensibilidade à diversidade - …, </a:t>
            </a:r>
            <a:r>
              <a:rPr lang="it" sz="1500" b="1" i="0" u="none" strike="noStrike" cap="none" baseline="0">
                <a:solidFill>
                  <a:srgbClr val="800000"/>
                </a:solidFill>
                <a:latin typeface="Arial"/>
                <a:ea typeface="Arial"/>
                <a:cs typeface="Arial"/>
                <a:sym typeface="Arial"/>
              </a:rPr>
              <a:t>ILTE</a:t>
            </a:r>
          </a:p>
          <a:p>
            <a:pPr marL="342900" marR="0" lvl="0" indent="-267335" algn="l" rtl="0">
              <a:lnSpc>
                <a:spcPct val="140000"/>
              </a:lnSpc>
              <a:spcBef>
                <a:spcPts val="340"/>
              </a:spcBef>
              <a:spcAft>
                <a:spcPts val="0"/>
              </a:spcAft>
              <a:buClr>
                <a:schemeClr val="lt2"/>
              </a:buClr>
              <a:buFont typeface="Noto Symbol"/>
              <a:buNone/>
            </a:pPr>
            <a:endParaRPr sz="1700" b="1" i="0" u="none" strike="noStrike" cap="none" baseline="0">
              <a:solidFill>
                <a:schemeClr val="lt1"/>
              </a:solidFill>
              <a:latin typeface="Arial"/>
              <a:ea typeface="Arial"/>
              <a:cs typeface="Arial"/>
              <a:sym typeface="Arial"/>
            </a:endParaRPr>
          </a:p>
          <a:p>
            <a:pPr marL="342900" marR="0" lvl="0" indent="-267335" algn="l" rtl="0">
              <a:lnSpc>
                <a:spcPct val="140000"/>
              </a:lnSpc>
              <a:spcBef>
                <a:spcPts val="340"/>
              </a:spcBef>
              <a:spcAft>
                <a:spcPts val="0"/>
              </a:spcAft>
              <a:buClr>
                <a:schemeClr val="lt2"/>
              </a:buClr>
              <a:buFont typeface="Noto Symbol"/>
              <a:buNone/>
            </a:pPr>
            <a:endParaRPr sz="1700" b="1" i="0" u="none" strike="noStrike" cap="none" baseline="0">
              <a:solidFill>
                <a:schemeClr val="lt1"/>
              </a:solidFill>
              <a:latin typeface="Arial"/>
              <a:ea typeface="Arial"/>
              <a:cs typeface="Arial"/>
              <a:sym typeface="Arial"/>
            </a:endParaRPr>
          </a:p>
          <a:p>
            <a:pPr marL="342900" marR="0" lvl="0" indent="-267335" algn="l" rtl="0">
              <a:spcBef>
                <a:spcPts val="340"/>
              </a:spcBef>
              <a:spcAft>
                <a:spcPts val="0"/>
              </a:spcAft>
              <a:buClr>
                <a:schemeClr val="lt2"/>
              </a:buClr>
              <a:buFont typeface="Noto Symbol"/>
              <a:buNone/>
            </a:pPr>
            <a:endParaRPr sz="1700" b="1" i="0" u="none" strike="noStrike" cap="none" baseline="0">
              <a:solidFill>
                <a:schemeClr val="lt1"/>
              </a:solidFill>
              <a:latin typeface="Arial"/>
              <a:ea typeface="Arial"/>
              <a:cs typeface="Arial"/>
              <a:sym typeface="Arial"/>
            </a:endParaRPr>
          </a:p>
        </p:txBody>
      </p:sp>
      <p:sp>
        <p:nvSpPr>
          <p:cNvPr id="379" name="Shape 379"/>
          <p:cNvSpPr txBox="1"/>
          <p:nvPr/>
        </p:nvSpPr>
        <p:spPr>
          <a:xfrm>
            <a:off x="250825" y="735806"/>
            <a:ext cx="7345361" cy="457200"/>
          </a:xfrm>
          <a:prstGeom prst="rect">
            <a:avLst/>
          </a:prstGeom>
          <a:solidFill>
            <a:srgbClr val="FFA449"/>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solidFill>
                  <a:schemeClr val="lt1"/>
                </a:solidFill>
                <a:latin typeface="Arial"/>
                <a:ea typeface="Arial"/>
                <a:cs typeface="Arial"/>
                <a:sym typeface="Arial"/>
              </a:rPr>
              <a:t>Sobrevoando alguns projectos</a:t>
            </a:r>
          </a:p>
        </p:txBody>
      </p:sp>
      <p:sp>
        <p:nvSpPr>
          <p:cNvPr id="380" name="Shape 380"/>
          <p:cNvSpPr/>
          <p:nvPr/>
        </p:nvSpPr>
        <p:spPr>
          <a:xfrm>
            <a:off x="6104450" y="2316156"/>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81" name="Shape 381"/>
          <p:cNvSpPr/>
          <p:nvPr/>
        </p:nvSpPr>
        <p:spPr>
          <a:xfrm>
            <a:off x="5148250" y="2718446"/>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82" name="Shape 382"/>
          <p:cNvSpPr/>
          <p:nvPr/>
        </p:nvSpPr>
        <p:spPr>
          <a:xfrm>
            <a:off x="4170750" y="3120671"/>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83" name="Shape 383"/>
          <p:cNvSpPr/>
          <p:nvPr/>
        </p:nvSpPr>
        <p:spPr>
          <a:xfrm>
            <a:off x="7239487" y="3946071"/>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84" name="Shape 384"/>
          <p:cNvSpPr/>
          <p:nvPr/>
        </p:nvSpPr>
        <p:spPr>
          <a:xfrm rot="10800000">
            <a:off x="7524750" y="4624387"/>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385" name="Shape 385"/>
          <p:cNvSpPr/>
          <p:nvPr/>
        </p:nvSpPr>
        <p:spPr>
          <a:xfrm rot="10800000" flipH="1">
            <a:off x="4920525" y="3496224"/>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Shape 390"/>
          <p:cNvPicPr preferRelativeResize="0"/>
          <p:nvPr/>
        </p:nvPicPr>
        <p:blipFill rotWithShape="1">
          <a:blip r:embed="rId3">
            <a:alphaModFix/>
          </a:blip>
          <a:srcRect/>
          <a:stretch/>
        </p:blipFill>
        <p:spPr>
          <a:xfrm>
            <a:off x="179386" y="465533"/>
            <a:ext cx="7705724" cy="4318396"/>
          </a:xfrm>
          <a:prstGeom prst="rect">
            <a:avLst/>
          </a:prstGeom>
          <a:noFill/>
          <a:ln>
            <a:noFill/>
          </a:ln>
        </p:spPr>
      </p:pic>
      <p:sp>
        <p:nvSpPr>
          <p:cNvPr id="391" name="Shape 391"/>
          <p:cNvSpPr txBox="1">
            <a:spLocks noGrp="1"/>
          </p:cNvSpPr>
          <p:nvPr>
            <p:ph type="title"/>
          </p:nvPr>
        </p:nvSpPr>
        <p:spPr>
          <a:xfrm>
            <a:off x="323850" y="0"/>
            <a:ext cx="8458200" cy="40004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solidFill>
                  <a:schemeClr val="lt1"/>
                </a:solidFill>
                <a:latin typeface="Arial"/>
                <a:ea typeface="Arial"/>
                <a:cs typeface="Arial"/>
                <a:sym typeface="Arial"/>
              </a:rPr>
              <a:t>Approche progressive de la comparaison interlinguistique  </a:t>
            </a:r>
          </a:p>
        </p:txBody>
      </p:sp>
      <p:sp>
        <p:nvSpPr>
          <p:cNvPr id="392" name="Shape 392"/>
          <p:cNvSpPr/>
          <p:nvPr/>
        </p:nvSpPr>
        <p:spPr>
          <a:xfrm>
            <a:off x="2339975" y="4808933"/>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1403350" y="-182165"/>
            <a:ext cx="8229600" cy="85725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A50021"/>
              </a:buClr>
              <a:buSzPct val="25000"/>
              <a:buFont typeface="Arial"/>
              <a:buNone/>
            </a:pPr>
            <a:r>
              <a:rPr lang="it" sz="2000" b="0" i="0" u="none" strike="noStrike" cap="none" baseline="0">
                <a:solidFill>
                  <a:srgbClr val="A50021"/>
                </a:solidFill>
                <a:latin typeface="Arial"/>
                <a:ea typeface="Arial"/>
                <a:cs typeface="Arial"/>
                <a:sym typeface="Arial"/>
              </a:rPr>
              <a:t>     </a:t>
            </a:r>
            <a:br>
              <a:rPr lang="it" sz="2000" b="0" i="0" u="none" strike="noStrike" cap="none" baseline="0">
                <a:solidFill>
                  <a:srgbClr val="A50021"/>
                </a:solidFill>
                <a:latin typeface="Arial"/>
                <a:ea typeface="Arial"/>
                <a:cs typeface="Arial"/>
                <a:sym typeface="Arial"/>
              </a:rPr>
            </a:br>
            <a:r>
              <a:rPr lang="it" sz="2000" b="0" i="0" u="none" strike="noStrike" cap="none" baseline="0">
                <a:solidFill>
                  <a:srgbClr val="A50021"/>
                </a:solidFill>
                <a:latin typeface="Arial"/>
                <a:ea typeface="Arial"/>
                <a:cs typeface="Arial"/>
                <a:sym typeface="Arial"/>
              </a:rPr>
              <a:t>          </a:t>
            </a:r>
            <a:r>
              <a:rPr lang="it" sz="2000" b="0" i="0" u="none" strike="noStrike" cap="none" baseline="0">
                <a:solidFill>
                  <a:schemeClr val="lt1"/>
                </a:solidFill>
                <a:latin typeface="Arial"/>
                <a:ea typeface="Arial"/>
                <a:cs typeface="Arial"/>
                <a:sym typeface="Arial"/>
              </a:rPr>
              <a:t>: Espaços e instrumentos</a:t>
            </a:r>
          </a:p>
        </p:txBody>
      </p:sp>
      <p:pic>
        <p:nvPicPr>
          <p:cNvPr id="398" name="Shape 398"/>
          <p:cNvPicPr preferRelativeResize="0"/>
          <p:nvPr/>
        </p:nvPicPr>
        <p:blipFill rotWithShape="1">
          <a:blip r:embed="rId3">
            <a:alphaModFix/>
          </a:blip>
          <a:srcRect/>
          <a:stretch/>
        </p:blipFill>
        <p:spPr>
          <a:xfrm>
            <a:off x="250825" y="951308"/>
            <a:ext cx="8556625" cy="3314700"/>
          </a:xfrm>
          <a:prstGeom prst="rect">
            <a:avLst/>
          </a:prstGeom>
          <a:noFill/>
          <a:ln>
            <a:noFill/>
          </a:ln>
        </p:spPr>
      </p:pic>
      <p:sp>
        <p:nvSpPr>
          <p:cNvPr id="399" name="Shape 399"/>
          <p:cNvSpPr txBox="1"/>
          <p:nvPr/>
        </p:nvSpPr>
        <p:spPr>
          <a:xfrm>
            <a:off x="3348037" y="4677965"/>
            <a:ext cx="2089150"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6600"/>
              </a:buClr>
              <a:buSzPct val="25000"/>
              <a:buFont typeface="Arial"/>
              <a:buNone/>
            </a:pPr>
            <a:r>
              <a:rPr lang="it" sz="1400" b="1" i="0" u="none" strike="noStrike" cap="none" baseline="0">
                <a:solidFill>
                  <a:srgbClr val="006600"/>
                </a:solidFill>
                <a:latin typeface="Arial"/>
                <a:ea typeface="Arial"/>
                <a:cs typeface="Arial"/>
                <a:sym typeface="Arial"/>
              </a:rPr>
              <a:t>Sala de Recursos</a:t>
            </a:r>
          </a:p>
        </p:txBody>
      </p:sp>
      <p:cxnSp>
        <p:nvCxnSpPr>
          <p:cNvPr id="400" name="Shape 400"/>
          <p:cNvCxnSpPr/>
          <p:nvPr/>
        </p:nvCxnSpPr>
        <p:spPr>
          <a:xfrm rot="589405" flipH="1">
            <a:off x="4340843" y="3682556"/>
            <a:ext cx="109888" cy="1001408"/>
          </a:xfrm>
          <a:prstGeom prst="straightConnector1">
            <a:avLst/>
          </a:prstGeom>
          <a:noFill/>
          <a:ln w="57150" cap="flat">
            <a:solidFill>
              <a:srgbClr val="66FF33"/>
            </a:solidFill>
            <a:prstDash val="solid"/>
            <a:miter/>
            <a:headEnd type="none" w="med" len="med"/>
            <a:tailEnd type="triangle" w="lg" len="lg"/>
          </a:ln>
        </p:spPr>
      </p:cxnSp>
      <p:cxnSp>
        <p:nvCxnSpPr>
          <p:cNvPr id="401" name="Shape 401"/>
          <p:cNvCxnSpPr/>
          <p:nvPr/>
        </p:nvCxnSpPr>
        <p:spPr>
          <a:xfrm>
            <a:off x="3100387" y="3898953"/>
            <a:ext cx="0" cy="578138"/>
          </a:xfrm>
          <a:prstGeom prst="straightConnector1">
            <a:avLst/>
          </a:prstGeom>
          <a:noFill/>
          <a:ln w="57150" cap="flat">
            <a:solidFill>
              <a:srgbClr val="66FF33"/>
            </a:solidFill>
            <a:prstDash val="solid"/>
            <a:miter/>
            <a:headEnd type="none" w="med" len="med"/>
            <a:tailEnd type="triangle" w="lg" len="lg"/>
          </a:ln>
        </p:spPr>
      </p:cxnSp>
      <p:sp>
        <p:nvSpPr>
          <p:cNvPr id="402" name="Shape 402"/>
          <p:cNvSpPr txBox="1"/>
          <p:nvPr/>
        </p:nvSpPr>
        <p:spPr>
          <a:xfrm>
            <a:off x="1331912" y="4366021"/>
            <a:ext cx="2649537"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6600"/>
              </a:buClr>
              <a:buSzPct val="25000"/>
              <a:buFont typeface="Arial"/>
              <a:buNone/>
            </a:pPr>
            <a:r>
              <a:rPr lang="it" sz="1400" b="1" i="0" u="none" strike="noStrike" cap="none" baseline="0">
                <a:solidFill>
                  <a:srgbClr val="006600"/>
                </a:solidFill>
                <a:latin typeface="Arial"/>
                <a:ea typeface="Arial"/>
                <a:cs typeface="Arial"/>
                <a:sym typeface="Arial"/>
              </a:rPr>
              <a:t>Espaço de Auto-Formação</a:t>
            </a:r>
          </a:p>
        </p:txBody>
      </p:sp>
      <p:sp>
        <p:nvSpPr>
          <p:cNvPr id="403" name="Shape 403"/>
          <p:cNvSpPr txBox="1"/>
          <p:nvPr/>
        </p:nvSpPr>
        <p:spPr>
          <a:xfrm>
            <a:off x="6588125" y="4245768"/>
            <a:ext cx="2089150"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6600"/>
              </a:buClr>
              <a:buSzPct val="25000"/>
              <a:buFont typeface="Arial"/>
              <a:buNone/>
            </a:pPr>
            <a:r>
              <a:rPr lang="it" sz="1400" b="1" i="0" u="none" strike="noStrike" cap="none" baseline="0">
                <a:solidFill>
                  <a:srgbClr val="006600"/>
                </a:solidFill>
                <a:latin typeface="Arial"/>
                <a:ea typeface="Arial"/>
                <a:cs typeface="Arial"/>
                <a:sym typeface="Arial"/>
              </a:rPr>
              <a:t>Quem é quem?</a:t>
            </a:r>
          </a:p>
        </p:txBody>
      </p:sp>
      <p:cxnSp>
        <p:nvCxnSpPr>
          <p:cNvPr id="404" name="Shape 404"/>
          <p:cNvCxnSpPr/>
          <p:nvPr/>
        </p:nvCxnSpPr>
        <p:spPr>
          <a:xfrm>
            <a:off x="6562724" y="3079929"/>
            <a:ext cx="0" cy="1183915"/>
          </a:xfrm>
          <a:prstGeom prst="straightConnector1">
            <a:avLst/>
          </a:prstGeom>
          <a:noFill/>
          <a:ln w="57150" cap="flat">
            <a:solidFill>
              <a:srgbClr val="66FF33"/>
            </a:solidFill>
            <a:prstDash val="solid"/>
            <a:miter/>
            <a:headEnd type="none" w="med" len="med"/>
            <a:tailEnd type="triangle" w="lg" len="lg"/>
          </a:ln>
        </p:spPr>
      </p:cxnSp>
      <p:sp>
        <p:nvSpPr>
          <p:cNvPr id="405" name="Shape 405"/>
          <p:cNvSpPr txBox="1"/>
          <p:nvPr/>
        </p:nvSpPr>
        <p:spPr>
          <a:xfrm>
            <a:off x="7450136" y="3651646"/>
            <a:ext cx="1693862"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Salas de chat</a:t>
            </a:r>
          </a:p>
        </p:txBody>
      </p:sp>
      <p:cxnSp>
        <p:nvCxnSpPr>
          <p:cNvPr id="406" name="Shape 406"/>
          <p:cNvCxnSpPr/>
          <p:nvPr/>
        </p:nvCxnSpPr>
        <p:spPr>
          <a:xfrm>
            <a:off x="7265986" y="3067073"/>
            <a:ext cx="0" cy="632173"/>
          </a:xfrm>
          <a:prstGeom prst="straightConnector1">
            <a:avLst/>
          </a:prstGeom>
          <a:noFill/>
          <a:ln w="57150" cap="flat">
            <a:solidFill>
              <a:srgbClr val="66FF33"/>
            </a:solidFill>
            <a:prstDash val="solid"/>
            <a:miter/>
            <a:headEnd type="none" w="med" len="med"/>
            <a:tailEnd type="triangle" w="lg" len="lg"/>
          </a:ln>
        </p:spPr>
      </p:cxnSp>
      <p:cxnSp>
        <p:nvCxnSpPr>
          <p:cNvPr id="407" name="Shape 407"/>
          <p:cNvCxnSpPr/>
          <p:nvPr/>
        </p:nvCxnSpPr>
        <p:spPr>
          <a:xfrm rot="3144654">
            <a:off x="4895992" y="2726152"/>
            <a:ext cx="1300" cy="340084"/>
          </a:xfrm>
          <a:prstGeom prst="straightConnector1">
            <a:avLst/>
          </a:prstGeom>
          <a:noFill/>
          <a:ln w="57150" cap="flat">
            <a:solidFill>
              <a:srgbClr val="66FF33"/>
            </a:solidFill>
            <a:prstDash val="solid"/>
            <a:miter/>
            <a:headEnd type="none" w="med" len="med"/>
            <a:tailEnd type="triangle" w="lg" len="lg"/>
          </a:ln>
        </p:spPr>
      </p:cxnSp>
      <p:sp>
        <p:nvSpPr>
          <p:cNvPr id="408" name="Shape 408"/>
          <p:cNvSpPr txBox="1"/>
          <p:nvPr/>
        </p:nvSpPr>
        <p:spPr>
          <a:xfrm>
            <a:off x="4284662" y="2895600"/>
            <a:ext cx="606425"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Bar</a:t>
            </a:r>
          </a:p>
        </p:txBody>
      </p:sp>
      <p:sp>
        <p:nvSpPr>
          <p:cNvPr id="409" name="Shape 409"/>
          <p:cNvSpPr txBox="1"/>
          <p:nvPr/>
        </p:nvSpPr>
        <p:spPr>
          <a:xfrm>
            <a:off x="1979611" y="1545431"/>
            <a:ext cx="936624"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Fórum</a:t>
            </a:r>
          </a:p>
        </p:txBody>
      </p:sp>
      <p:cxnSp>
        <p:nvCxnSpPr>
          <p:cNvPr id="410" name="Shape 410"/>
          <p:cNvCxnSpPr/>
          <p:nvPr/>
        </p:nvCxnSpPr>
        <p:spPr>
          <a:xfrm rot="10800000">
            <a:off x="2786062" y="1739781"/>
            <a:ext cx="0" cy="634046"/>
          </a:xfrm>
          <a:prstGeom prst="straightConnector1">
            <a:avLst/>
          </a:prstGeom>
          <a:noFill/>
          <a:ln w="57150" cap="flat">
            <a:solidFill>
              <a:srgbClr val="66FF33"/>
            </a:solidFill>
            <a:prstDash val="solid"/>
            <a:miter/>
            <a:headEnd type="none" w="med" len="med"/>
            <a:tailEnd type="triangle" w="lg" len="lg"/>
          </a:ln>
        </p:spPr>
      </p:cxnSp>
      <p:sp>
        <p:nvSpPr>
          <p:cNvPr id="411" name="Shape 411"/>
          <p:cNvSpPr txBox="1"/>
          <p:nvPr/>
        </p:nvSpPr>
        <p:spPr>
          <a:xfrm>
            <a:off x="3548062" y="1360883"/>
            <a:ext cx="2016124" cy="4679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Meu </a:t>
            </a:r>
          </a:p>
          <a:p>
            <a:pPr marL="0" marR="0" lvl="0" indent="0" algn="l" rtl="0">
              <a:lnSpc>
                <a:spcPct val="100000"/>
              </a:lnSpc>
              <a:spcBef>
                <a:spcPts val="70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escritório</a:t>
            </a:r>
          </a:p>
        </p:txBody>
      </p:sp>
      <p:sp>
        <p:nvSpPr>
          <p:cNvPr id="412" name="Shape 412"/>
          <p:cNvSpPr txBox="1"/>
          <p:nvPr/>
        </p:nvSpPr>
        <p:spPr>
          <a:xfrm>
            <a:off x="4598987" y="1221581"/>
            <a:ext cx="1150936" cy="4679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Escritório </a:t>
            </a:r>
          </a:p>
          <a:p>
            <a:pPr marL="0" marR="0" lvl="0" indent="0" algn="l" rtl="0">
              <a:lnSpc>
                <a:spcPct val="100000"/>
              </a:lnSpc>
              <a:spcBef>
                <a:spcPts val="70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Equipa</a:t>
            </a:r>
          </a:p>
        </p:txBody>
      </p:sp>
      <p:sp>
        <p:nvSpPr>
          <p:cNvPr id="413" name="Shape 413"/>
          <p:cNvSpPr txBox="1"/>
          <p:nvPr/>
        </p:nvSpPr>
        <p:spPr>
          <a:xfrm>
            <a:off x="5614987" y="1157287"/>
            <a:ext cx="2016124" cy="4679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Sala de </a:t>
            </a:r>
          </a:p>
          <a:p>
            <a:pPr marL="0" marR="0" lvl="0" indent="0" algn="l" rtl="0">
              <a:lnSpc>
                <a:spcPct val="100000"/>
              </a:lnSpc>
              <a:spcBef>
                <a:spcPts val="70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Redacção</a:t>
            </a:r>
          </a:p>
        </p:txBody>
      </p:sp>
      <p:sp>
        <p:nvSpPr>
          <p:cNvPr id="414" name="Shape 414"/>
          <p:cNvSpPr txBox="1"/>
          <p:nvPr/>
        </p:nvSpPr>
        <p:spPr>
          <a:xfrm>
            <a:off x="6948486" y="1427558"/>
            <a:ext cx="2016124"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Sala de Reuniões</a:t>
            </a:r>
          </a:p>
        </p:txBody>
      </p:sp>
      <p:sp>
        <p:nvSpPr>
          <p:cNvPr id="415" name="Shape 415"/>
          <p:cNvSpPr txBox="1"/>
          <p:nvPr/>
        </p:nvSpPr>
        <p:spPr>
          <a:xfrm>
            <a:off x="7667625" y="1762125"/>
            <a:ext cx="2016124"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Biblioteca</a:t>
            </a:r>
          </a:p>
        </p:txBody>
      </p:sp>
      <p:sp>
        <p:nvSpPr>
          <p:cNvPr id="416" name="Shape 416"/>
          <p:cNvSpPr txBox="1"/>
          <p:nvPr/>
        </p:nvSpPr>
        <p:spPr>
          <a:xfrm>
            <a:off x="7494586" y="2097881"/>
            <a:ext cx="2016124"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Sala Técnica</a:t>
            </a:r>
          </a:p>
        </p:txBody>
      </p:sp>
      <p:sp>
        <p:nvSpPr>
          <p:cNvPr id="417" name="Shape 417"/>
          <p:cNvSpPr txBox="1"/>
          <p:nvPr/>
        </p:nvSpPr>
        <p:spPr>
          <a:xfrm>
            <a:off x="7539036" y="2539602"/>
            <a:ext cx="2016124"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Arquivo</a:t>
            </a:r>
          </a:p>
        </p:txBody>
      </p:sp>
      <p:cxnSp>
        <p:nvCxnSpPr>
          <p:cNvPr id="418" name="Shape 418"/>
          <p:cNvCxnSpPr/>
          <p:nvPr/>
        </p:nvCxnSpPr>
        <p:spPr>
          <a:xfrm rot="10302333">
            <a:off x="4256093" y="1813802"/>
            <a:ext cx="1574" cy="274071"/>
          </a:xfrm>
          <a:prstGeom prst="straightConnector1">
            <a:avLst/>
          </a:prstGeom>
          <a:noFill/>
          <a:ln w="57150" cap="flat">
            <a:solidFill>
              <a:srgbClr val="66FF33"/>
            </a:solidFill>
            <a:prstDash val="solid"/>
            <a:miter/>
            <a:headEnd type="none" w="med" len="med"/>
            <a:tailEnd type="triangle" w="lg" len="lg"/>
          </a:ln>
        </p:spPr>
      </p:cxnSp>
      <p:cxnSp>
        <p:nvCxnSpPr>
          <p:cNvPr id="419" name="Shape 419"/>
          <p:cNvCxnSpPr/>
          <p:nvPr/>
        </p:nvCxnSpPr>
        <p:spPr>
          <a:xfrm rot="10302333">
            <a:off x="4859343" y="1694740"/>
            <a:ext cx="1574" cy="274071"/>
          </a:xfrm>
          <a:prstGeom prst="straightConnector1">
            <a:avLst/>
          </a:prstGeom>
          <a:noFill/>
          <a:ln w="57150" cap="flat">
            <a:solidFill>
              <a:srgbClr val="66FF33"/>
            </a:solidFill>
            <a:prstDash val="solid"/>
            <a:miter/>
            <a:headEnd type="none" w="med" len="med"/>
            <a:tailEnd type="triangle" w="lg" len="lg"/>
          </a:ln>
        </p:spPr>
      </p:cxnSp>
      <p:cxnSp>
        <p:nvCxnSpPr>
          <p:cNvPr id="420" name="Shape 420"/>
          <p:cNvCxnSpPr/>
          <p:nvPr/>
        </p:nvCxnSpPr>
        <p:spPr>
          <a:xfrm rot="-9740448">
            <a:off x="5665813" y="1592401"/>
            <a:ext cx="1533" cy="285868"/>
          </a:xfrm>
          <a:prstGeom prst="straightConnector1">
            <a:avLst/>
          </a:prstGeom>
          <a:noFill/>
          <a:ln w="57150" cap="flat">
            <a:solidFill>
              <a:srgbClr val="66FF33"/>
            </a:solidFill>
            <a:prstDash val="solid"/>
            <a:miter/>
            <a:headEnd type="none" w="med" len="med"/>
            <a:tailEnd type="triangle" w="lg" len="lg"/>
          </a:ln>
        </p:spPr>
      </p:cxnSp>
      <p:cxnSp>
        <p:nvCxnSpPr>
          <p:cNvPr id="421" name="Shape 421"/>
          <p:cNvCxnSpPr/>
          <p:nvPr/>
        </p:nvCxnSpPr>
        <p:spPr>
          <a:xfrm rot="-7655345">
            <a:off x="6877193" y="1500999"/>
            <a:ext cx="1300" cy="340084"/>
          </a:xfrm>
          <a:prstGeom prst="straightConnector1">
            <a:avLst/>
          </a:prstGeom>
          <a:noFill/>
          <a:ln w="57150" cap="flat">
            <a:solidFill>
              <a:srgbClr val="66FF33"/>
            </a:solidFill>
            <a:prstDash val="solid"/>
            <a:miter/>
            <a:headEnd type="none" w="med" len="med"/>
            <a:tailEnd type="triangle" w="lg" len="lg"/>
          </a:ln>
        </p:spPr>
      </p:cxnSp>
      <p:cxnSp>
        <p:nvCxnSpPr>
          <p:cNvPr id="422" name="Shape 422"/>
          <p:cNvCxnSpPr/>
          <p:nvPr/>
        </p:nvCxnSpPr>
        <p:spPr>
          <a:xfrm rot="-7655345">
            <a:off x="7397098" y="1728555"/>
            <a:ext cx="1300" cy="611253"/>
          </a:xfrm>
          <a:prstGeom prst="straightConnector1">
            <a:avLst/>
          </a:prstGeom>
          <a:noFill/>
          <a:ln w="57150" cap="flat">
            <a:solidFill>
              <a:srgbClr val="66FF33"/>
            </a:solidFill>
            <a:prstDash val="solid"/>
            <a:miter/>
            <a:headEnd type="none" w="med" len="med"/>
            <a:tailEnd type="triangle" w="lg" len="lg"/>
          </a:ln>
        </p:spPr>
      </p:cxnSp>
      <p:cxnSp>
        <p:nvCxnSpPr>
          <p:cNvPr id="423" name="Shape 423"/>
          <p:cNvCxnSpPr/>
          <p:nvPr/>
        </p:nvCxnSpPr>
        <p:spPr>
          <a:xfrm rot="-7382181">
            <a:off x="7329642" y="2118916"/>
            <a:ext cx="1276" cy="344880"/>
          </a:xfrm>
          <a:prstGeom prst="straightConnector1">
            <a:avLst/>
          </a:prstGeom>
          <a:noFill/>
          <a:ln w="57150" cap="flat">
            <a:solidFill>
              <a:srgbClr val="66FF33"/>
            </a:solidFill>
            <a:prstDash val="solid"/>
            <a:miter/>
            <a:headEnd type="none" w="med" len="med"/>
            <a:tailEnd type="triangle" w="lg" len="lg"/>
          </a:ln>
        </p:spPr>
      </p:cxnSp>
      <p:cxnSp>
        <p:nvCxnSpPr>
          <p:cNvPr id="424" name="Shape 424"/>
          <p:cNvCxnSpPr/>
          <p:nvPr/>
        </p:nvCxnSpPr>
        <p:spPr>
          <a:xfrm rot="-4684531">
            <a:off x="7374923" y="2364747"/>
            <a:ext cx="1201" cy="429482"/>
          </a:xfrm>
          <a:prstGeom prst="straightConnector1">
            <a:avLst/>
          </a:prstGeom>
          <a:noFill/>
          <a:ln w="57150" cap="flat">
            <a:solidFill>
              <a:srgbClr val="66FF33"/>
            </a:solidFill>
            <a:prstDash val="solid"/>
            <a:miter/>
            <a:headEnd type="none" w="med" len="med"/>
            <a:tailEnd type="triangle" w="lg" len="lg"/>
          </a:ln>
        </p:spPr>
      </p:cxnSp>
      <p:cxnSp>
        <p:nvCxnSpPr>
          <p:cNvPr id="425" name="Shape 425"/>
          <p:cNvCxnSpPr/>
          <p:nvPr/>
        </p:nvCxnSpPr>
        <p:spPr>
          <a:xfrm rot="1662387">
            <a:off x="5326148" y="2508878"/>
            <a:ext cx="866601" cy="2118847"/>
          </a:xfrm>
          <a:prstGeom prst="straightConnector1">
            <a:avLst/>
          </a:prstGeom>
          <a:noFill/>
          <a:ln w="57150" cap="flat">
            <a:solidFill>
              <a:srgbClr val="66FF33"/>
            </a:solidFill>
            <a:prstDash val="solid"/>
            <a:miter/>
            <a:headEnd type="none" w="med" len="med"/>
            <a:tailEnd type="triangle" w="lg" len="lg"/>
          </a:ln>
        </p:spPr>
      </p:cxnSp>
      <p:sp>
        <p:nvSpPr>
          <p:cNvPr id="426" name="Shape 426"/>
          <p:cNvSpPr txBox="1"/>
          <p:nvPr/>
        </p:nvSpPr>
        <p:spPr>
          <a:xfrm>
            <a:off x="4919662" y="4569618"/>
            <a:ext cx="2089150"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6600"/>
              </a:buClr>
              <a:buSzPct val="25000"/>
              <a:buFont typeface="Arial"/>
              <a:buNone/>
            </a:pPr>
            <a:r>
              <a:rPr lang="it" sz="1400" b="1" i="0" u="none" strike="noStrike" cap="none" baseline="0">
                <a:solidFill>
                  <a:srgbClr val="006600"/>
                </a:solidFill>
                <a:latin typeface="Arial"/>
                <a:ea typeface="Arial"/>
                <a:cs typeface="Arial"/>
                <a:sym typeface="Arial"/>
              </a:rPr>
              <a:t>Painel</a:t>
            </a:r>
          </a:p>
        </p:txBody>
      </p:sp>
      <p:sp>
        <p:nvSpPr>
          <p:cNvPr id="427" name="Shape 427"/>
          <p:cNvSpPr txBox="1"/>
          <p:nvPr/>
        </p:nvSpPr>
        <p:spPr>
          <a:xfrm>
            <a:off x="468312" y="4407693"/>
            <a:ext cx="2089150"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6600"/>
              </a:buClr>
              <a:buSzPct val="25000"/>
              <a:buFont typeface="Arial"/>
              <a:buNone/>
            </a:pPr>
            <a:r>
              <a:rPr lang="it" sz="1400" b="1" i="0" u="none" strike="noStrike" cap="none" baseline="0">
                <a:solidFill>
                  <a:srgbClr val="006600"/>
                </a:solidFill>
                <a:latin typeface="Arial"/>
                <a:ea typeface="Arial"/>
                <a:cs typeface="Arial"/>
                <a:sym typeface="Arial"/>
              </a:rPr>
              <a:t>Olho</a:t>
            </a:r>
          </a:p>
        </p:txBody>
      </p:sp>
      <p:cxnSp>
        <p:nvCxnSpPr>
          <p:cNvPr id="428" name="Shape 428"/>
          <p:cNvCxnSpPr/>
          <p:nvPr/>
        </p:nvCxnSpPr>
        <p:spPr>
          <a:xfrm rot="-2387575" flipH="1">
            <a:off x="621309" y="4170398"/>
            <a:ext cx="125805" cy="259086"/>
          </a:xfrm>
          <a:prstGeom prst="straightConnector1">
            <a:avLst/>
          </a:prstGeom>
          <a:noFill/>
          <a:ln w="57150" cap="flat">
            <a:solidFill>
              <a:srgbClr val="66FF33"/>
            </a:solidFill>
            <a:prstDash val="solid"/>
            <a:miter/>
            <a:headEnd type="none" w="med" len="med"/>
            <a:tailEnd type="triangle" w="lg" len="lg"/>
          </a:ln>
        </p:spPr>
      </p:cxnSp>
      <p:sp>
        <p:nvSpPr>
          <p:cNvPr id="429" name="Shape 429"/>
          <p:cNvSpPr txBox="1"/>
          <p:nvPr/>
        </p:nvSpPr>
        <p:spPr>
          <a:xfrm>
            <a:off x="322262" y="3086100"/>
            <a:ext cx="2519361" cy="467915"/>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Cenário cronológico </a:t>
            </a:r>
          </a:p>
          <a:p>
            <a:pPr marL="0" marR="0" lvl="0" indent="0" algn="l" rtl="0">
              <a:lnSpc>
                <a:spcPct val="100000"/>
              </a:lnSpc>
              <a:spcBef>
                <a:spcPts val="700"/>
              </a:spcBef>
              <a:spcAft>
                <a:spcPts val="0"/>
              </a:spcAft>
              <a:buClr>
                <a:srgbClr val="66FF33"/>
              </a:buClr>
              <a:buSzPct val="25000"/>
              <a:buFont typeface="Arial"/>
              <a:buNone/>
            </a:pPr>
            <a:r>
              <a:rPr lang="it" sz="1400" b="1" i="0" u="none" strike="noStrike" cap="none" baseline="0">
                <a:solidFill>
                  <a:srgbClr val="66FF33"/>
                </a:solidFill>
                <a:latin typeface="Arial"/>
                <a:ea typeface="Arial"/>
                <a:cs typeface="Arial"/>
                <a:sym typeface="Arial"/>
              </a:rPr>
              <a:t>das sessões</a:t>
            </a:r>
          </a:p>
        </p:txBody>
      </p:sp>
      <p:cxnSp>
        <p:nvCxnSpPr>
          <p:cNvPr id="430" name="Shape 430"/>
          <p:cNvCxnSpPr/>
          <p:nvPr/>
        </p:nvCxnSpPr>
        <p:spPr>
          <a:xfrm rot="-916108" flipH="1">
            <a:off x="743234" y="2880062"/>
            <a:ext cx="140716" cy="226336"/>
          </a:xfrm>
          <a:prstGeom prst="straightConnector1">
            <a:avLst/>
          </a:prstGeom>
          <a:noFill/>
          <a:ln w="57150" cap="flat">
            <a:solidFill>
              <a:srgbClr val="66FF33"/>
            </a:solidFill>
            <a:prstDash val="solid"/>
            <a:miter/>
            <a:headEnd type="none" w="med" len="med"/>
            <a:tailEnd type="triangle" w="lg" len="lg"/>
          </a:ln>
        </p:spPr>
      </p:cxnSp>
      <p:sp>
        <p:nvSpPr>
          <p:cNvPr id="431" name="Shape 431"/>
          <p:cNvSpPr txBox="1"/>
          <p:nvPr/>
        </p:nvSpPr>
        <p:spPr>
          <a:xfrm>
            <a:off x="6877050" y="645318"/>
            <a:ext cx="2089150" cy="228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6600"/>
              </a:buClr>
              <a:buSzPct val="25000"/>
              <a:buFont typeface="Arial"/>
              <a:buNone/>
            </a:pPr>
            <a:r>
              <a:rPr lang="it" sz="1400" b="1" i="0" u="none" strike="noStrike" cap="none" baseline="0">
                <a:solidFill>
                  <a:srgbClr val="006600"/>
                </a:solidFill>
                <a:latin typeface="Arial"/>
                <a:ea typeface="Arial"/>
                <a:cs typeface="Arial"/>
                <a:sym typeface="Arial"/>
              </a:rPr>
              <a:t>Barras de ferramentas</a:t>
            </a:r>
          </a:p>
        </p:txBody>
      </p:sp>
      <p:cxnSp>
        <p:nvCxnSpPr>
          <p:cNvPr id="432" name="Shape 432"/>
          <p:cNvCxnSpPr/>
          <p:nvPr/>
        </p:nvCxnSpPr>
        <p:spPr>
          <a:xfrm rot="10800000">
            <a:off x="8243886" y="789383"/>
            <a:ext cx="0" cy="215502"/>
          </a:xfrm>
          <a:prstGeom prst="straightConnector1">
            <a:avLst/>
          </a:prstGeom>
          <a:noFill/>
          <a:ln w="57150" cap="flat">
            <a:solidFill>
              <a:srgbClr val="66FF33"/>
            </a:solidFill>
            <a:prstDash val="solid"/>
            <a:miter/>
            <a:headEnd type="none" w="med" len="med"/>
            <a:tailEnd type="triangle" w="lg" len="lg"/>
          </a:ln>
        </p:spPr>
      </p:cxnSp>
      <p:pic>
        <p:nvPicPr>
          <p:cNvPr id="433" name="Shape 433"/>
          <p:cNvPicPr preferRelativeResize="0"/>
          <p:nvPr/>
        </p:nvPicPr>
        <p:blipFill rotWithShape="1">
          <a:blip r:embed="rId4">
            <a:alphaModFix/>
          </a:blip>
          <a:srcRect/>
          <a:stretch/>
        </p:blipFill>
        <p:spPr>
          <a:xfrm>
            <a:off x="179386" y="141683"/>
            <a:ext cx="1944687" cy="594121"/>
          </a:xfrm>
          <a:prstGeom prst="rect">
            <a:avLst/>
          </a:prstGeom>
          <a:noFill/>
          <a:ln>
            <a:noFill/>
          </a:ln>
        </p:spPr>
      </p:pic>
      <p:sp>
        <p:nvSpPr>
          <p:cNvPr id="434" name="Shape 434"/>
          <p:cNvSpPr/>
          <p:nvPr/>
        </p:nvSpPr>
        <p:spPr>
          <a:xfrm>
            <a:off x="2124075" y="4731543"/>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Shape 439"/>
          <p:cNvPicPr preferRelativeResize="0"/>
          <p:nvPr/>
        </p:nvPicPr>
        <p:blipFill rotWithShape="1">
          <a:blip r:embed="rId3">
            <a:alphaModFix/>
          </a:blip>
          <a:srcRect/>
          <a:stretch/>
        </p:blipFill>
        <p:spPr>
          <a:xfrm>
            <a:off x="179386" y="519112"/>
            <a:ext cx="7640637" cy="3996927"/>
          </a:xfrm>
          <a:prstGeom prst="rect">
            <a:avLst/>
          </a:prstGeom>
          <a:noFill/>
          <a:ln>
            <a:noFill/>
          </a:ln>
        </p:spPr>
      </p:pic>
      <p:sp>
        <p:nvSpPr>
          <p:cNvPr id="440" name="Shape 440"/>
          <p:cNvSpPr/>
          <p:nvPr/>
        </p:nvSpPr>
        <p:spPr>
          <a:xfrm>
            <a:off x="2484436" y="4677965"/>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p:nvPr/>
        </p:nvSpPr>
        <p:spPr>
          <a:xfrm>
            <a:off x="2051050" y="4777977"/>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446" name="Shape 446"/>
          <p:cNvPicPr preferRelativeResize="0"/>
          <p:nvPr/>
        </p:nvPicPr>
        <p:blipFill rotWithShape="1">
          <a:blip r:embed="rId3">
            <a:alphaModFix/>
          </a:blip>
          <a:srcRect/>
          <a:stretch/>
        </p:blipFill>
        <p:spPr>
          <a:xfrm>
            <a:off x="250825" y="303609"/>
            <a:ext cx="7691436" cy="396954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body" idx="1"/>
          </p:nvPr>
        </p:nvSpPr>
        <p:spPr>
          <a:xfrm>
            <a:off x="397712" y="2139552"/>
            <a:ext cx="7920000" cy="20525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lt2"/>
              </a:buClr>
              <a:buSzPct val="25000"/>
              <a:buFont typeface="Noto Symbol"/>
              <a:buNone/>
            </a:pPr>
            <a:r>
              <a:rPr lang="it" sz="1900" b="1" i="0" u="sng" strike="noStrike" cap="none" baseline="0">
                <a:solidFill>
                  <a:srgbClr val="434343"/>
                </a:solidFill>
                <a:latin typeface="Arial"/>
                <a:ea typeface="Arial"/>
                <a:cs typeface="Arial"/>
                <a:sym typeface="Arial"/>
              </a:rPr>
              <a:t>Diferentes línguas-alvo</a:t>
            </a:r>
          </a:p>
          <a:p>
            <a:pPr marL="987425" marR="0" lvl="2" indent="-301625" algn="l" rtl="0">
              <a:lnSpc>
                <a:spcPct val="100000"/>
              </a:lnSpc>
              <a:spcBef>
                <a:spcPts val="360"/>
              </a:spcBef>
              <a:spcAft>
                <a:spcPts val="0"/>
              </a:spcAft>
              <a:buClr>
                <a:srgbClr val="434343"/>
              </a:buClr>
              <a:buSzPct val="70000"/>
              <a:buFont typeface="Noto Symbol"/>
              <a:buChar char="●"/>
            </a:pPr>
            <a:r>
              <a:rPr lang="it" sz="1800" b="1" i="0" u="none" strike="noStrike" cap="none" baseline="0">
                <a:solidFill>
                  <a:srgbClr val="434343"/>
                </a:solidFill>
                <a:latin typeface="Arial"/>
                <a:ea typeface="Arial"/>
                <a:cs typeface="Arial"/>
                <a:sym typeface="Arial"/>
              </a:rPr>
              <a:t>Família de línguas</a:t>
            </a:r>
          </a:p>
          <a:p>
            <a:pPr marL="1281112" marR="0" lvl="3" indent="-303212" algn="l" rtl="0">
              <a:lnSpc>
                <a:spcPct val="100000"/>
              </a:lnSpc>
              <a:spcBef>
                <a:spcPts val="360"/>
              </a:spcBef>
              <a:spcAft>
                <a:spcPts val="0"/>
              </a:spcAft>
              <a:buClr>
                <a:schemeClr val="lt2"/>
              </a:buClr>
              <a:buSzPct val="75000"/>
              <a:buFont typeface="Noto Symbol"/>
              <a:buChar char="▪"/>
            </a:pPr>
            <a:r>
              <a:rPr lang="it" sz="1800" b="1" i="0" u="none" strike="noStrike" cap="none" baseline="0">
                <a:solidFill>
                  <a:srgbClr val="434343"/>
                </a:solidFill>
                <a:latin typeface="Arial"/>
                <a:ea typeface="Arial"/>
                <a:cs typeface="Arial"/>
                <a:sym typeface="Arial"/>
              </a:rPr>
              <a:t>Românica - …,</a:t>
            </a:r>
            <a:r>
              <a:rPr lang="it" sz="1800" b="1" i="0" u="none" strike="noStrike" cap="none" baseline="0">
                <a:solidFill>
                  <a:schemeClr val="lt1"/>
                </a:solidFill>
                <a:latin typeface="Arial"/>
                <a:ea typeface="Arial"/>
                <a:cs typeface="Arial"/>
                <a:sym typeface="Arial"/>
              </a:rPr>
              <a:t> </a:t>
            </a:r>
            <a:r>
              <a:rPr lang="it" sz="1600" b="1" i="0" u="none" strike="noStrike" cap="none" baseline="0">
                <a:solidFill>
                  <a:srgbClr val="800000"/>
                </a:solidFill>
                <a:latin typeface="Arial"/>
                <a:ea typeface="Arial"/>
                <a:cs typeface="Arial"/>
                <a:sym typeface="Arial"/>
              </a:rPr>
              <a:t>EUROMANIA</a:t>
            </a:r>
          </a:p>
          <a:p>
            <a:pPr marL="1281112" marR="0" lvl="3" indent="-303212" algn="l" rtl="0">
              <a:lnSpc>
                <a:spcPct val="100000"/>
              </a:lnSpc>
              <a:spcBef>
                <a:spcPts val="360"/>
              </a:spcBef>
              <a:spcAft>
                <a:spcPts val="0"/>
              </a:spcAft>
              <a:buClr>
                <a:schemeClr val="lt2"/>
              </a:buClr>
              <a:buSzPct val="75000"/>
              <a:buFont typeface="Noto Symbol"/>
              <a:buChar char="▪"/>
            </a:pPr>
            <a:r>
              <a:rPr lang="it" sz="1800" b="1" i="0" u="none" strike="noStrike" cap="none" baseline="0">
                <a:latin typeface="Arial"/>
                <a:ea typeface="Arial"/>
                <a:cs typeface="Arial"/>
                <a:sym typeface="Arial"/>
              </a:rPr>
              <a:t>Germânica - </a:t>
            </a:r>
            <a:r>
              <a:rPr lang="it" sz="1800" b="1" i="0" u="none" strike="noStrike" cap="none" baseline="0">
                <a:solidFill>
                  <a:schemeClr val="lt1"/>
                </a:solidFill>
                <a:latin typeface="Arial"/>
                <a:ea typeface="Arial"/>
                <a:cs typeface="Arial"/>
                <a:sym typeface="Arial"/>
              </a:rPr>
              <a:t>…, </a:t>
            </a:r>
            <a:r>
              <a:rPr lang="it" sz="1600" b="1" i="0" u="none" strike="noStrike" cap="none" baseline="0">
                <a:solidFill>
                  <a:srgbClr val="800000"/>
                </a:solidFill>
                <a:latin typeface="Arial"/>
                <a:ea typeface="Arial"/>
                <a:cs typeface="Arial"/>
                <a:sym typeface="Arial"/>
              </a:rPr>
              <a:t>IGLO</a:t>
            </a:r>
          </a:p>
          <a:p>
            <a:pPr marL="1281112" marR="0" lvl="3" indent="-303212" algn="l" rtl="0">
              <a:lnSpc>
                <a:spcPct val="100000"/>
              </a:lnSpc>
              <a:spcBef>
                <a:spcPts val="360"/>
              </a:spcBef>
              <a:spcAft>
                <a:spcPts val="0"/>
              </a:spcAft>
              <a:buClr>
                <a:schemeClr val="lt2"/>
              </a:buClr>
              <a:buSzPct val="75000"/>
              <a:buFont typeface="Noto Symbol"/>
              <a:buChar char="▪"/>
            </a:pPr>
            <a:r>
              <a:rPr lang="it" sz="1800" b="1" i="0" u="none" strike="noStrike" cap="none" baseline="0">
                <a:latin typeface="Arial"/>
                <a:ea typeface="Arial"/>
                <a:cs typeface="Arial"/>
                <a:sym typeface="Arial"/>
              </a:rPr>
              <a:t>Eslavas - …, </a:t>
            </a:r>
            <a:r>
              <a:rPr lang="it" sz="1600" b="1" i="0" u="none" strike="noStrike" cap="none" baseline="0">
                <a:latin typeface="Arial"/>
                <a:ea typeface="Arial"/>
                <a:cs typeface="Arial"/>
                <a:sym typeface="Arial"/>
              </a:rPr>
              <a:t>I</a:t>
            </a:r>
            <a:r>
              <a:rPr lang="it" sz="1600" b="1" i="0" u="none" strike="noStrike" cap="none" baseline="0">
                <a:solidFill>
                  <a:srgbClr val="800000"/>
                </a:solidFill>
                <a:latin typeface="Arial"/>
                <a:ea typeface="Arial"/>
                <a:cs typeface="Arial"/>
                <a:sym typeface="Arial"/>
              </a:rPr>
              <a:t>CE</a:t>
            </a:r>
          </a:p>
          <a:p>
            <a:pPr marL="987425" marR="0" lvl="2" indent="-301625" algn="l" rtl="0">
              <a:lnSpc>
                <a:spcPct val="100000"/>
              </a:lnSpc>
              <a:spcBef>
                <a:spcPts val="360"/>
              </a:spcBef>
              <a:spcAft>
                <a:spcPts val="0"/>
              </a:spcAft>
              <a:buClr>
                <a:schemeClr val="accent1"/>
              </a:buClr>
              <a:buSzPct val="70000"/>
              <a:buFont typeface="Noto Symbol"/>
              <a:buChar char="●"/>
            </a:pPr>
            <a:r>
              <a:rPr lang="it" sz="1800" b="1" i="0" u="none" strike="noStrike" cap="none" baseline="0">
                <a:latin typeface="Arial"/>
                <a:ea typeface="Arial"/>
                <a:cs typeface="Arial"/>
                <a:sym typeface="Arial"/>
              </a:rPr>
              <a:t>Várias Línguas em simultâneo (não aparentadas) - …,</a:t>
            </a:r>
            <a:r>
              <a:rPr lang="it" sz="1800" b="1" i="0" u="none" strike="noStrike" cap="none" baseline="0">
                <a:solidFill>
                  <a:srgbClr val="434343"/>
                </a:solidFill>
                <a:latin typeface="Arial"/>
                <a:ea typeface="Arial"/>
                <a:cs typeface="Arial"/>
                <a:sym typeface="Arial"/>
              </a:rPr>
              <a:t> </a:t>
            </a:r>
            <a:r>
              <a:rPr lang="it" sz="1600" b="1" i="0" u="none" strike="noStrike" cap="none" baseline="0">
                <a:solidFill>
                  <a:srgbClr val="800000"/>
                </a:solidFill>
                <a:latin typeface="Arial"/>
                <a:ea typeface="Arial"/>
                <a:cs typeface="Arial"/>
                <a:sym typeface="Arial"/>
              </a:rPr>
              <a:t>EU&amp;I</a:t>
            </a:r>
          </a:p>
          <a:p>
            <a:pPr marL="987425" marR="0" lvl="2" indent="-301625" algn="l" rtl="0">
              <a:lnSpc>
                <a:spcPct val="100000"/>
              </a:lnSpc>
              <a:spcBef>
                <a:spcPts val="420"/>
              </a:spcBef>
              <a:spcAft>
                <a:spcPts val="0"/>
              </a:spcAft>
              <a:buClr>
                <a:schemeClr val="accent1"/>
              </a:buClr>
              <a:buSzPct val="81666"/>
              <a:buFont typeface="Noto Symbol"/>
              <a:buChar char="●"/>
            </a:pPr>
            <a:r>
              <a:rPr lang="it" sz="1800" b="1" i="0" u="none" strike="noStrike" cap="none" baseline="0">
                <a:latin typeface="Arial"/>
                <a:ea typeface="Arial"/>
                <a:cs typeface="Arial"/>
                <a:sym typeface="Arial"/>
              </a:rPr>
              <a:t> Línguas específicas</a:t>
            </a:r>
            <a:r>
              <a:rPr lang="it" sz="2100" b="1" i="0" u="none" strike="noStrike" cap="none" baseline="0">
                <a:latin typeface="Arial"/>
                <a:ea typeface="Arial"/>
                <a:cs typeface="Arial"/>
                <a:sym typeface="Arial"/>
              </a:rPr>
              <a:t> - </a:t>
            </a:r>
            <a:r>
              <a:rPr lang="it" sz="1800" b="1" i="0" u="none" strike="noStrike" cap="none" baseline="0">
                <a:latin typeface="Arial"/>
                <a:ea typeface="Arial"/>
                <a:cs typeface="Arial"/>
                <a:sym typeface="Arial"/>
              </a:rPr>
              <a:t>…,</a:t>
            </a:r>
            <a:r>
              <a:rPr lang="it" sz="1800" b="1" i="0" u="none" strike="noStrike" cap="none" baseline="0">
                <a:solidFill>
                  <a:schemeClr val="lt1"/>
                </a:solidFill>
                <a:latin typeface="Arial"/>
                <a:ea typeface="Arial"/>
                <a:cs typeface="Arial"/>
                <a:sym typeface="Arial"/>
              </a:rPr>
              <a:t> </a:t>
            </a:r>
            <a:r>
              <a:rPr lang="it" sz="1600" b="1" i="0" u="none" strike="noStrike" cap="none" baseline="0">
                <a:solidFill>
                  <a:srgbClr val="800000"/>
                </a:solidFill>
                <a:latin typeface="Arial"/>
                <a:ea typeface="Arial"/>
                <a:cs typeface="Arial"/>
                <a:sym typeface="Arial"/>
              </a:rPr>
              <a:t>LINGALOG</a:t>
            </a:r>
          </a:p>
          <a:p>
            <a:pPr marL="342900" marR="0" lvl="0" indent="-271780" algn="l" rtl="0">
              <a:spcBef>
                <a:spcPts val="320"/>
              </a:spcBef>
              <a:spcAft>
                <a:spcPts val="0"/>
              </a:spcAft>
              <a:buClr>
                <a:schemeClr val="lt2"/>
              </a:buClr>
              <a:buFont typeface="Noto Symbol"/>
              <a:buNone/>
            </a:pPr>
            <a:endParaRPr sz="1600" b="1" i="0" u="none" strike="noStrike" cap="none" baseline="0">
              <a:solidFill>
                <a:srgbClr val="800000"/>
              </a:solidFill>
              <a:latin typeface="Arial"/>
              <a:ea typeface="Arial"/>
              <a:cs typeface="Arial"/>
              <a:sym typeface="Arial"/>
            </a:endParaRPr>
          </a:p>
        </p:txBody>
      </p:sp>
      <p:sp>
        <p:nvSpPr>
          <p:cNvPr id="452" name="Shape 452"/>
          <p:cNvSpPr txBox="1"/>
          <p:nvPr/>
        </p:nvSpPr>
        <p:spPr>
          <a:xfrm>
            <a:off x="250825" y="735806"/>
            <a:ext cx="7345361" cy="457200"/>
          </a:xfrm>
          <a:prstGeom prst="rect">
            <a:avLst/>
          </a:prstGeom>
          <a:solidFill>
            <a:srgbClr val="FFA449"/>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0" i="0" u="none" strike="noStrike" cap="none" baseline="0">
                <a:solidFill>
                  <a:schemeClr val="lt1"/>
                </a:solidFill>
                <a:latin typeface="Arial"/>
                <a:ea typeface="Arial"/>
                <a:cs typeface="Arial"/>
                <a:sym typeface="Arial"/>
              </a:rPr>
              <a:t>Sobrevoando alguns projectos</a:t>
            </a:r>
          </a:p>
        </p:txBody>
      </p:sp>
      <p:sp>
        <p:nvSpPr>
          <p:cNvPr id="453" name="Shape 453"/>
          <p:cNvSpPr/>
          <p:nvPr/>
        </p:nvSpPr>
        <p:spPr>
          <a:xfrm>
            <a:off x="2994662" y="2910200"/>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454" name="Shape 454"/>
          <p:cNvSpPr/>
          <p:nvPr/>
        </p:nvSpPr>
        <p:spPr>
          <a:xfrm>
            <a:off x="6837462" y="3883543"/>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455" name="Shape 455"/>
          <p:cNvSpPr/>
          <p:nvPr/>
        </p:nvSpPr>
        <p:spPr>
          <a:xfrm>
            <a:off x="2711686" y="3542068"/>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456" name="Shape 456"/>
          <p:cNvSpPr/>
          <p:nvPr/>
        </p:nvSpPr>
        <p:spPr>
          <a:xfrm rot="10800000">
            <a:off x="7885111" y="4677965"/>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457" name="Shape 457"/>
          <p:cNvSpPr/>
          <p:nvPr/>
        </p:nvSpPr>
        <p:spPr>
          <a:xfrm>
            <a:off x="2994662" y="3226137"/>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458" name="Shape 458"/>
          <p:cNvSpPr/>
          <p:nvPr/>
        </p:nvSpPr>
        <p:spPr>
          <a:xfrm>
            <a:off x="3707662" y="4274150"/>
            <a:ext cx="431700" cy="162000"/>
          </a:xfrm>
          <a:custGeom>
            <a:avLst/>
            <a:gdLst/>
            <a:ahLst/>
            <a:cxnLst/>
            <a:rect l="0" t="0" r="0" b="0"/>
            <a:pathLst>
              <a:path w="120000" h="120000" extrusionOk="0">
                <a:moveTo>
                  <a:pt x="0" y="0"/>
                </a:moveTo>
                <a:lnTo>
                  <a:pt x="120000" y="0"/>
                </a:lnTo>
                <a:lnTo>
                  <a:pt x="120000" y="120000"/>
                </a:lnTo>
                <a:lnTo>
                  <a:pt x="0" y="120000"/>
                </a:lnTo>
                <a:close/>
                <a:moveTo>
                  <a:pt x="76886" y="60000"/>
                </a:moveTo>
                <a:lnTo>
                  <a:pt x="43113" y="15000"/>
                </a:lnTo>
                <a:lnTo>
                  <a:pt x="43113" y="104999"/>
                </a:lnTo>
                <a:close/>
              </a:path>
              <a:path w="120000" h="120000" fill="darken" extrusionOk="0">
                <a:moveTo>
                  <a:pt x="76886" y="60000"/>
                </a:moveTo>
                <a:lnTo>
                  <a:pt x="43113" y="15000"/>
                </a:lnTo>
                <a:lnTo>
                  <a:pt x="43113" y="104999"/>
                </a:lnTo>
                <a:close/>
              </a:path>
              <a:path w="120000" h="120000" fill="none" extrusionOk="0">
                <a:moveTo>
                  <a:pt x="76886" y="60000"/>
                </a:moveTo>
                <a:lnTo>
                  <a:pt x="43113" y="104999"/>
                </a:lnTo>
                <a:lnTo>
                  <a:pt x="43113" y="1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Shape 463"/>
          <p:cNvSpPr/>
          <p:nvPr/>
        </p:nvSpPr>
        <p:spPr>
          <a:xfrm>
            <a:off x="2182811" y="4827983"/>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464" name="Shape 464"/>
          <p:cNvPicPr preferRelativeResize="0"/>
          <p:nvPr/>
        </p:nvPicPr>
        <p:blipFill rotWithShape="1">
          <a:blip r:embed="rId3">
            <a:alphaModFix/>
          </a:blip>
          <a:srcRect/>
          <a:stretch/>
        </p:blipFill>
        <p:spPr>
          <a:xfrm>
            <a:off x="250825" y="465533"/>
            <a:ext cx="7451725" cy="397430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Shape 469"/>
          <p:cNvSpPr/>
          <p:nvPr/>
        </p:nvSpPr>
        <p:spPr>
          <a:xfrm>
            <a:off x="2555875" y="4766071"/>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470" name="Shape 470"/>
          <p:cNvPicPr preferRelativeResize="0"/>
          <p:nvPr/>
        </p:nvPicPr>
        <p:blipFill rotWithShape="1">
          <a:blip r:embed="rId3">
            <a:alphaModFix/>
          </a:blip>
          <a:srcRect/>
          <a:stretch/>
        </p:blipFill>
        <p:spPr>
          <a:xfrm>
            <a:off x="179386" y="357187"/>
            <a:ext cx="7712074" cy="427434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p:nvPr/>
        </p:nvSpPr>
        <p:spPr>
          <a:xfrm>
            <a:off x="2268536" y="4776787"/>
            <a:ext cx="936624" cy="270271"/>
          </a:xfrm>
          <a:custGeom>
            <a:avLst/>
            <a:gdLst/>
            <a:ahLst/>
            <a:cxnLst/>
            <a:rect l="0" t="0" r="0" b="0"/>
            <a:pathLst>
              <a:path w="120000" h="120000" extrusionOk="0">
                <a:moveTo>
                  <a:pt x="0" y="0"/>
                </a:moveTo>
                <a:lnTo>
                  <a:pt x="120000" y="0"/>
                </a:lnTo>
                <a:lnTo>
                  <a:pt x="120000" y="120000"/>
                </a:lnTo>
                <a:lnTo>
                  <a:pt x="0" y="120000"/>
                </a:lnTo>
                <a:close/>
                <a:moveTo>
                  <a:pt x="47014" y="60000"/>
                </a:moveTo>
                <a:lnTo>
                  <a:pt x="72985" y="15000"/>
                </a:lnTo>
                <a:lnTo>
                  <a:pt x="72985" y="105000"/>
                </a:lnTo>
                <a:close/>
              </a:path>
              <a:path w="120000" h="120000" fill="darken" extrusionOk="0">
                <a:moveTo>
                  <a:pt x="47014" y="60000"/>
                </a:moveTo>
                <a:lnTo>
                  <a:pt x="72985" y="15000"/>
                </a:lnTo>
                <a:lnTo>
                  <a:pt x="72985" y="105000"/>
                </a:lnTo>
                <a:close/>
              </a:path>
              <a:path w="120000" h="120000" fill="none" extrusionOk="0">
                <a:moveTo>
                  <a:pt x="47014" y="60000"/>
                </a:moveTo>
                <a:lnTo>
                  <a:pt x="72985" y="15000"/>
                </a:lnTo>
                <a:lnTo>
                  <a:pt x="72985" y="105000"/>
                </a:lnTo>
                <a:close/>
              </a:path>
              <a:path w="120000" h="120000" fill="none" extrusionOk="0">
                <a:moveTo>
                  <a:pt x="0" y="0"/>
                </a:moveTo>
                <a:lnTo>
                  <a:pt x="120000" y="0"/>
                </a:lnTo>
                <a:lnTo>
                  <a:pt x="120000" y="120000"/>
                </a:lnTo>
                <a:lnTo>
                  <a:pt x="0" y="120000"/>
                </a:lnTo>
                <a:close/>
              </a:path>
            </a:pathLst>
          </a:custGeom>
          <a:solidFill>
            <a:srgbClr val="FF66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476" name="Shape 476"/>
          <p:cNvPicPr preferRelativeResize="0"/>
          <p:nvPr/>
        </p:nvPicPr>
        <p:blipFill rotWithShape="1">
          <a:blip r:embed="rId3">
            <a:alphaModFix/>
          </a:blip>
          <a:srcRect/>
          <a:stretch/>
        </p:blipFill>
        <p:spPr>
          <a:xfrm>
            <a:off x="179386" y="357187"/>
            <a:ext cx="7691436" cy="400288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Shape 481"/>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482" name="Shape 482"/>
          <p:cNvSpPr txBox="1"/>
          <p:nvPr/>
        </p:nvSpPr>
        <p:spPr>
          <a:xfrm>
            <a:off x="914400" y="797700"/>
            <a:ext cx="8229600"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000" b="1">
                <a:solidFill>
                  <a:srgbClr val="FFFFFF"/>
                </a:solidFill>
              </a:rPr>
              <a:t>Le contexte local...</a:t>
            </a:r>
          </a:p>
        </p:txBody>
      </p:sp>
      <p:sp>
        <p:nvSpPr>
          <p:cNvPr id="483" name="Shape 483"/>
          <p:cNvSpPr txBox="1"/>
          <p:nvPr/>
        </p:nvSpPr>
        <p:spPr>
          <a:xfrm>
            <a:off x="445650" y="1513049"/>
            <a:ext cx="8360100" cy="3486599"/>
          </a:xfrm>
          <a:prstGeom prst="rect">
            <a:avLst/>
          </a:prstGeom>
          <a:noFill/>
          <a:ln>
            <a:noFill/>
          </a:ln>
        </p:spPr>
        <p:txBody>
          <a:bodyPr lIns="91425" tIns="45700" rIns="91425" bIns="45700" anchor="t" anchorCtr="0">
            <a:noAutofit/>
          </a:bodyPr>
          <a:lstStyle/>
          <a:p>
            <a:pPr lvl="0" rtl="0">
              <a:lnSpc>
                <a:spcPct val="115000"/>
              </a:lnSpc>
              <a:spcBef>
                <a:spcPts val="600"/>
              </a:spcBef>
              <a:buClr>
                <a:schemeClr val="dk1"/>
              </a:buClr>
              <a:buNone/>
            </a:pPr>
            <a:endParaRPr sz="2000">
              <a:latin typeface="Helvetica Neue"/>
              <a:ea typeface="Helvetica Neue"/>
              <a:cs typeface="Helvetica Neue"/>
              <a:sym typeface="Helvetica Neue"/>
            </a:endParaRPr>
          </a:p>
          <a:p>
            <a:pPr lvl="0" rtl="0">
              <a:lnSpc>
                <a:spcPct val="115000"/>
              </a:lnSpc>
              <a:spcBef>
                <a:spcPts val="600"/>
              </a:spcBef>
              <a:buClr>
                <a:schemeClr val="dk1"/>
              </a:buClr>
              <a:buSzPct val="55000"/>
              <a:buNone/>
            </a:pPr>
            <a:r>
              <a:rPr lang="it" sz="2000">
                <a:latin typeface="Helvetica Neue"/>
                <a:ea typeface="Helvetica Neue"/>
                <a:cs typeface="Helvetica Neue"/>
                <a:sym typeface="Helvetica Neue"/>
              </a:rPr>
              <a:t>A Lyon 2 l’IC est enseignée depuis 2004 au CdL:</a:t>
            </a:r>
          </a:p>
          <a:p>
            <a:pPr lvl="0" rtl="0">
              <a:lnSpc>
                <a:spcPct val="115000"/>
              </a:lnSpc>
              <a:spcBef>
                <a:spcPts val="600"/>
              </a:spcBef>
              <a:buClr>
                <a:schemeClr val="dk1"/>
              </a:buClr>
              <a:buNone/>
            </a:pPr>
            <a:endParaRPr sz="2000">
              <a:latin typeface="Helvetica Neue"/>
              <a:ea typeface="Helvetica Neue"/>
              <a:cs typeface="Helvetica Neue"/>
              <a:sym typeface="Helvetica Neue"/>
            </a:endParaRPr>
          </a:p>
          <a:p>
            <a:pPr lvl="0" rtl="0">
              <a:lnSpc>
                <a:spcPct val="115000"/>
              </a:lnSpc>
              <a:spcBef>
                <a:spcPts val="600"/>
              </a:spcBef>
              <a:buClr>
                <a:schemeClr val="dk1"/>
              </a:buClr>
              <a:buSzPct val="55000"/>
              <a:buNone/>
            </a:pPr>
            <a:r>
              <a:rPr lang="it" sz="2000">
                <a:latin typeface="Helvetica Neue"/>
                <a:ea typeface="Helvetica Neue"/>
                <a:cs typeface="Helvetica Neue"/>
                <a:sym typeface="Helvetica Neue"/>
              </a:rPr>
              <a:t>•Un TD basé sur Galanet</a:t>
            </a:r>
          </a:p>
          <a:p>
            <a:pPr lvl="0" rtl="0">
              <a:lnSpc>
                <a:spcPct val="115000"/>
              </a:lnSpc>
              <a:spcBef>
                <a:spcPts val="600"/>
              </a:spcBef>
              <a:buClr>
                <a:schemeClr val="dk1"/>
              </a:buClr>
              <a:buSzPct val="55000"/>
              <a:buNone/>
            </a:pPr>
            <a:r>
              <a:rPr lang="it" sz="2000">
                <a:latin typeface="Helvetica Neue"/>
                <a:ea typeface="Helvetica Neue"/>
                <a:cs typeface="Helvetica Neue"/>
                <a:sym typeface="Helvetica Neue"/>
              </a:rPr>
              <a:t>•Depuis 2012 un TD basé sur la méthode EUROM</a:t>
            </a:r>
          </a:p>
          <a:p>
            <a:pPr lvl="0" rtl="0">
              <a:lnSpc>
                <a:spcPct val="115000"/>
              </a:lnSpc>
              <a:spcBef>
                <a:spcPts val="600"/>
              </a:spcBef>
              <a:buClr>
                <a:schemeClr val="dk1"/>
              </a:buClr>
              <a:buNone/>
            </a:pPr>
            <a:endParaRPr sz="2000">
              <a:latin typeface="Helvetica Neue"/>
              <a:ea typeface="Helvetica Neue"/>
              <a:cs typeface="Helvetica Neue"/>
              <a:sym typeface="Helvetica Neue"/>
            </a:endParaRPr>
          </a:p>
          <a:p>
            <a:pPr lvl="0" rtl="0">
              <a:lnSpc>
                <a:spcPct val="115000"/>
              </a:lnSpc>
              <a:spcBef>
                <a:spcPts val="600"/>
              </a:spcBef>
              <a:buClr>
                <a:schemeClr val="dk1"/>
              </a:buClr>
              <a:buSzPct val="55000"/>
              <a:buNone/>
            </a:pPr>
            <a:r>
              <a:rPr lang="it" sz="2000">
                <a:latin typeface="Helvetica Neue"/>
                <a:ea typeface="Helvetica Neue"/>
                <a:cs typeface="Helvetica Neue"/>
                <a:sym typeface="Helvetica Neue"/>
              </a:rPr>
              <a:t>Des formations ont lieu pour les étudiants en Master</a:t>
            </a:r>
          </a:p>
          <a:p>
            <a:pPr lvl="0" rtl="0">
              <a:lnSpc>
                <a:spcPct val="115000"/>
              </a:lnSpc>
              <a:spcBef>
                <a:spcPts val="400"/>
              </a:spcBef>
              <a:buClr>
                <a:schemeClr val="dk1"/>
              </a:buClr>
              <a:buNone/>
            </a:pPr>
            <a:endParaRPr sz="2000">
              <a:latin typeface="Helvetica Neue"/>
              <a:ea typeface="Helvetica Neue"/>
              <a:cs typeface="Helvetica Neue"/>
              <a:sym typeface="Helvetica Neue"/>
            </a:endParaRPr>
          </a:p>
          <a:p>
            <a:pPr lvl="0" rtl="0">
              <a:lnSpc>
                <a:spcPct val="115000"/>
              </a:lnSpc>
              <a:spcBef>
                <a:spcPts val="600"/>
              </a:spcBef>
              <a:buClr>
                <a:schemeClr val="dk1"/>
              </a:buClr>
              <a:buNone/>
            </a:pPr>
            <a:endParaRPr sz="2000">
              <a:latin typeface="Helvetica Neue"/>
              <a:ea typeface="Helvetica Neue"/>
              <a:cs typeface="Helvetica Neue"/>
              <a:sym typeface="Helvetica Neue"/>
            </a:endParaRPr>
          </a:p>
          <a:p>
            <a:pPr marL="457200" lvl="0" indent="-228600" rtl="0">
              <a:lnSpc>
                <a:spcPct val="90000"/>
              </a:lnSpc>
              <a:spcBef>
                <a:spcPts val="400"/>
              </a:spcBef>
              <a:buClr>
                <a:schemeClr val="dk1"/>
              </a:buClr>
              <a:buNone/>
            </a:pPr>
            <a:endParaRPr sz="2800">
              <a:latin typeface="Helvetica Neue"/>
              <a:ea typeface="Helvetica Neue"/>
              <a:cs typeface="Helvetica Neue"/>
              <a:sym typeface="Helvetica Neue"/>
            </a:endParaRPr>
          </a:p>
          <a:p>
            <a:pPr lvl="0" algn="just" rtl="0">
              <a:lnSpc>
                <a:spcPct val="115000"/>
              </a:lnSpc>
              <a:spcBef>
                <a:spcPts val="600"/>
              </a:spcBef>
              <a:buNone/>
            </a:pPr>
            <a:endParaRPr sz="1800"/>
          </a:p>
          <a:p>
            <a:pPr lvl="0" rtl="0">
              <a:spcBef>
                <a:spcPts val="0"/>
              </a:spcBef>
              <a:buNone/>
            </a:pPr>
            <a:endParaRPr sz="1800"/>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Shape 112"/>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113" name="Shape 113"/>
          <p:cNvSpPr txBox="1"/>
          <p:nvPr/>
        </p:nvSpPr>
        <p:spPr>
          <a:xfrm>
            <a:off x="914400" y="797700"/>
            <a:ext cx="8229600"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000" b="1">
                <a:solidFill>
                  <a:srgbClr val="FFFFFF"/>
                </a:solidFill>
              </a:rPr>
              <a:t>Les langues romanes</a:t>
            </a:r>
          </a:p>
        </p:txBody>
      </p:sp>
      <p:sp>
        <p:nvSpPr>
          <p:cNvPr id="114" name="Shape 114"/>
          <p:cNvSpPr txBox="1"/>
          <p:nvPr/>
        </p:nvSpPr>
        <p:spPr>
          <a:xfrm>
            <a:off x="537300" y="1490149"/>
            <a:ext cx="8360100" cy="3486599"/>
          </a:xfrm>
          <a:prstGeom prst="rect">
            <a:avLst/>
          </a:prstGeom>
          <a:noFill/>
          <a:ln>
            <a:noFill/>
          </a:ln>
        </p:spPr>
        <p:txBody>
          <a:bodyPr lIns="91425" tIns="45700" rIns="91425" bIns="45700" anchor="t" anchorCtr="0">
            <a:noAutofit/>
          </a:bodyPr>
          <a:lstStyle/>
          <a:p>
            <a:pPr lvl="0" rtl="0">
              <a:lnSpc>
                <a:spcPct val="115000"/>
              </a:lnSpc>
              <a:spcBef>
                <a:spcPts val="600"/>
              </a:spcBef>
              <a:buClr>
                <a:schemeClr val="dk1"/>
              </a:buClr>
              <a:buSzPct val="55000"/>
              <a:buNone/>
            </a:pPr>
            <a:r>
              <a:rPr lang="it" sz="2000">
                <a:latin typeface="Helvetica Neue"/>
                <a:ea typeface="Helvetica Neue"/>
                <a:cs typeface="Helvetica Neue"/>
                <a:sym typeface="Helvetica Neue"/>
              </a:rPr>
              <a:t>Les langues romanes dans le monde seraient parlées par environ un milliard d’individus, les quatre langues les plus diffusées (l’espagnol, le portugais, le français et l’italien) possédant à elles seules le statut de langue maternelle ou seconde pour </a:t>
            </a:r>
            <a:r>
              <a:rPr lang="it" sz="2000" b="1" u="sng">
                <a:latin typeface="Helvetica Neue"/>
                <a:ea typeface="Helvetica Neue"/>
                <a:cs typeface="Helvetica Neue"/>
                <a:sym typeface="Helvetica Neue"/>
              </a:rPr>
              <a:t>798 millions de locuteurs </a:t>
            </a:r>
            <a:r>
              <a:rPr lang="it" sz="2000">
                <a:latin typeface="Helvetica Neue"/>
                <a:ea typeface="Helvetica Neue"/>
                <a:cs typeface="Helvetica Neue"/>
                <a:sym typeface="Helvetica Neue"/>
              </a:rPr>
              <a:t>(dont 666 en tant que langue maternelle) et les arguments en faveur de leur apprentissage ne manquent pas. </a:t>
            </a:r>
          </a:p>
          <a:p>
            <a:pPr lvl="0" rtl="0">
              <a:lnSpc>
                <a:spcPct val="115000"/>
              </a:lnSpc>
              <a:spcBef>
                <a:spcPts val="600"/>
              </a:spcBef>
              <a:buClr>
                <a:schemeClr val="dk1"/>
              </a:buClr>
              <a:buNone/>
            </a:pPr>
            <a:endParaRPr sz="2000">
              <a:latin typeface="Helvetica Neue"/>
              <a:ea typeface="Helvetica Neue"/>
              <a:cs typeface="Helvetica Neue"/>
              <a:sym typeface="Helvetica Neue"/>
            </a:endParaRPr>
          </a:p>
          <a:p>
            <a:pPr lvl="0" rtl="0">
              <a:lnSpc>
                <a:spcPct val="115000"/>
              </a:lnSpc>
              <a:spcBef>
                <a:spcPts val="600"/>
              </a:spcBef>
              <a:buClr>
                <a:schemeClr val="dk1"/>
              </a:buClr>
              <a:buSzPct val="91666"/>
              <a:buFont typeface="Arial"/>
              <a:buNone/>
            </a:pPr>
            <a:r>
              <a:rPr lang="it" sz="1200">
                <a:latin typeface="Helvetica Neue"/>
                <a:ea typeface="Helvetica Neue"/>
                <a:cs typeface="Helvetica Neue"/>
                <a:sym typeface="Helvetica Neue"/>
              </a:rPr>
              <a:t>C.Degache, « Présentation », in C. Degache (dir), </a:t>
            </a:r>
            <a:r>
              <a:rPr lang="it" sz="1200" i="1">
                <a:latin typeface="Helvetica Neue"/>
                <a:ea typeface="Helvetica Neue"/>
                <a:cs typeface="Helvetica Neue"/>
                <a:sym typeface="Helvetica Neue"/>
              </a:rPr>
              <a:t>Intercompréhension en langues romanes. Du développement des compétences de compréhension à la sollicitation d'interactions plurilingues, de Galatea à Galanet</a:t>
            </a:r>
            <a:r>
              <a:rPr lang="it" sz="1200">
                <a:latin typeface="Helvetica Neue"/>
                <a:ea typeface="Helvetica Neue"/>
                <a:cs typeface="Helvetica Neue"/>
                <a:sym typeface="Helvetica Neue"/>
              </a:rPr>
              <a:t>, Lidil n°28, décembre 2003, Grenoble: Lidilem, 5-21, original sur  http://lidil.revues.org/document1723.html</a:t>
            </a:r>
          </a:p>
          <a:p>
            <a:pPr marL="457200" lvl="0" indent="-228600" rtl="0">
              <a:lnSpc>
                <a:spcPct val="90000"/>
              </a:lnSpc>
              <a:spcBef>
                <a:spcPts val="400"/>
              </a:spcBef>
              <a:buClr>
                <a:schemeClr val="dk1"/>
              </a:buClr>
              <a:buNone/>
            </a:pPr>
            <a:endParaRPr sz="2800">
              <a:latin typeface="Helvetica Neue"/>
              <a:ea typeface="Helvetica Neue"/>
              <a:cs typeface="Helvetica Neue"/>
              <a:sym typeface="Helvetica Neue"/>
            </a:endParaRPr>
          </a:p>
          <a:p>
            <a:pPr lvl="0" algn="just" rtl="0">
              <a:lnSpc>
                <a:spcPct val="115000"/>
              </a:lnSpc>
              <a:spcBef>
                <a:spcPts val="600"/>
              </a:spcBef>
              <a:buNone/>
            </a:pPr>
            <a:endParaRPr sz="1800"/>
          </a:p>
          <a:p>
            <a:pPr lvl="0" rtl="0">
              <a:spcBef>
                <a:spcPts val="0"/>
              </a:spcBef>
              <a:buNone/>
            </a:pPr>
            <a:endParaRPr sz="1800"/>
          </a:p>
        </p:txBody>
      </p:sp>
    </p:spTree>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Shape 488"/>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489" name="Shape 489"/>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490" name="Shape 490"/>
          <p:cNvSpPr txBox="1"/>
          <p:nvPr/>
        </p:nvSpPr>
        <p:spPr>
          <a:xfrm>
            <a:off x="584850" y="2021681"/>
            <a:ext cx="8077199" cy="2400900"/>
          </a:xfrm>
          <a:prstGeom prst="rect">
            <a:avLst/>
          </a:prstGeom>
          <a:noFill/>
          <a:ln>
            <a:noFill/>
          </a:ln>
        </p:spPr>
        <p:txBody>
          <a:bodyPr lIns="91425" tIns="45700" rIns="91425" bIns="45700" anchor="t" anchorCtr="0">
            <a:noAutofit/>
          </a:bodyPr>
          <a:lstStyle/>
          <a:p>
            <a:pPr lvl="0" algn="r" rtl="0">
              <a:spcBef>
                <a:spcPts val="0"/>
              </a:spcBef>
              <a:buNone/>
            </a:pPr>
            <a:endParaRPr sz="3600">
              <a:solidFill>
                <a:srgbClr val="980000"/>
              </a:solidFill>
            </a:endParaRPr>
          </a:p>
          <a:p>
            <a:pPr lvl="0" algn="r" rtl="0">
              <a:spcBef>
                <a:spcPts val="0"/>
              </a:spcBef>
              <a:buNone/>
            </a:pPr>
            <a:r>
              <a:rPr lang="it" sz="3600"/>
              <a:t>Des “Galas” à Miriadi...</a:t>
            </a:r>
          </a:p>
          <a:p>
            <a:pPr lvl="0" rtl="0">
              <a:lnSpc>
                <a:spcPct val="115000"/>
              </a:lnSpc>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p:txBody>
      </p:sp>
      <p:sp>
        <p:nvSpPr>
          <p:cNvPr id="491" name="Shape 491"/>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
        <p:nvSpPr>
          <p:cNvPr id="492" name="Shape 492"/>
          <p:cNvSpPr txBox="1"/>
          <p:nvPr/>
        </p:nvSpPr>
        <p:spPr>
          <a:xfrm>
            <a:off x="845350" y="3563350"/>
            <a:ext cx="7905899" cy="916200"/>
          </a:xfrm>
          <a:prstGeom prst="rect">
            <a:avLst/>
          </a:prstGeom>
          <a:noFill/>
          <a:ln>
            <a:noFill/>
          </a:ln>
        </p:spPr>
        <p:txBody>
          <a:bodyPr lIns="91425" tIns="91425" rIns="91425" bIns="91425" anchor="t" anchorCtr="0">
            <a:noAutofit/>
          </a:bodyPr>
          <a:lstStyle/>
          <a:p>
            <a:pPr lvl="0" algn="r"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Shape 497"/>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498" name="Shape 498"/>
          <p:cNvSpPr txBox="1"/>
          <p:nvPr/>
        </p:nvSpPr>
        <p:spPr>
          <a:xfrm>
            <a:off x="533400" y="7810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400" b="1">
                <a:solidFill>
                  <a:srgbClr val="FFFFFF"/>
                </a:solidFill>
              </a:rPr>
              <a:t>Chronologie : des Galas à Miriadi </a:t>
            </a:r>
          </a:p>
        </p:txBody>
      </p:sp>
      <p:sp>
        <p:nvSpPr>
          <p:cNvPr id="499" name="Shape 499"/>
          <p:cNvSpPr txBox="1"/>
          <p:nvPr/>
        </p:nvSpPr>
        <p:spPr>
          <a:xfrm>
            <a:off x="537300" y="1413949"/>
            <a:ext cx="8360100" cy="3486599"/>
          </a:xfrm>
          <a:prstGeom prst="rect">
            <a:avLst/>
          </a:prstGeom>
          <a:noFill/>
          <a:ln>
            <a:noFill/>
          </a:ln>
        </p:spPr>
        <p:txBody>
          <a:bodyPr lIns="91425" tIns="45700" rIns="91425" bIns="45700" anchor="t" anchorCtr="0">
            <a:noAutofit/>
          </a:bodyPr>
          <a:lstStyle/>
          <a:p>
            <a:pPr lvl="0" rtl="0">
              <a:spcBef>
                <a:spcPts val="0"/>
              </a:spcBef>
              <a:buClr>
                <a:schemeClr val="dk1"/>
              </a:buClr>
              <a:buSzPct val="73333"/>
              <a:buFont typeface="Arial"/>
              <a:buNone/>
            </a:pPr>
            <a:r>
              <a:rPr lang="it" sz="1500" b="1"/>
              <a:t>1992-2000 : GALATEA</a:t>
            </a:r>
          </a:p>
          <a:p>
            <a:pPr lvl="0" rtl="0">
              <a:spcBef>
                <a:spcPts val="0"/>
              </a:spcBef>
              <a:buClr>
                <a:schemeClr val="dk1"/>
              </a:buClr>
              <a:buSzPct val="73333"/>
              <a:buFont typeface="Arial"/>
              <a:buNone/>
            </a:pPr>
            <a:r>
              <a:rPr lang="it" sz="1500"/>
              <a:t>  - 1992-1996 : analyse prédidactique des stratégies de compréhension</a:t>
            </a:r>
          </a:p>
          <a:p>
            <a:pPr lvl="0" rtl="0">
              <a:spcBef>
                <a:spcPts val="0"/>
              </a:spcBef>
              <a:buClr>
                <a:schemeClr val="dk1"/>
              </a:buClr>
              <a:buSzPct val="73333"/>
              <a:buFont typeface="Arial"/>
              <a:buNone/>
            </a:pPr>
            <a:r>
              <a:rPr lang="it" sz="1500"/>
              <a:t>  - 1996-1999 : production de 7 cédéroms</a:t>
            </a:r>
          </a:p>
          <a:p>
            <a:pPr lvl="0" rtl="0">
              <a:spcBef>
                <a:spcPts val="0"/>
              </a:spcBef>
              <a:buClr>
                <a:schemeClr val="dk1"/>
              </a:buClr>
              <a:buFont typeface="Arial"/>
              <a:buNone/>
            </a:pPr>
            <a:endParaRPr sz="1500"/>
          </a:p>
          <a:p>
            <a:pPr lvl="0" rtl="0">
              <a:spcBef>
                <a:spcPts val="0"/>
              </a:spcBef>
              <a:buClr>
                <a:schemeClr val="dk1"/>
              </a:buClr>
              <a:buSzPct val="73333"/>
              <a:buFont typeface="Arial"/>
              <a:buNone/>
            </a:pPr>
            <a:r>
              <a:rPr lang="it" sz="1500" b="1"/>
              <a:t>2000-2004 : GALANET</a:t>
            </a:r>
          </a:p>
          <a:p>
            <a:pPr lvl="0" rtl="0">
              <a:spcBef>
                <a:spcPts val="0"/>
              </a:spcBef>
              <a:buClr>
                <a:schemeClr val="dk1"/>
              </a:buClr>
              <a:buSzPct val="73333"/>
              <a:buFont typeface="Arial"/>
              <a:buNone/>
            </a:pPr>
            <a:r>
              <a:rPr lang="it" sz="1500"/>
              <a:t>  plateforme pour le développement de l’intercompréhension entre locuteurs de langues romanes :</a:t>
            </a:r>
            <a:r>
              <a:rPr lang="it" sz="1500" u="sng">
                <a:solidFill>
                  <a:schemeClr val="hlink"/>
                </a:solidFill>
                <a:hlinkClick r:id="rId4"/>
              </a:rPr>
              <a:t> www.galanet.eu</a:t>
            </a:r>
          </a:p>
          <a:p>
            <a:pPr lvl="0" rtl="0">
              <a:spcBef>
                <a:spcPts val="0"/>
              </a:spcBef>
              <a:buClr>
                <a:schemeClr val="dk1"/>
              </a:buClr>
              <a:buFont typeface="Arial"/>
              <a:buNone/>
            </a:pPr>
            <a:endParaRPr sz="1500" b="1"/>
          </a:p>
          <a:p>
            <a:pPr lvl="0" rtl="0">
              <a:spcBef>
                <a:spcPts val="0"/>
              </a:spcBef>
              <a:buClr>
                <a:schemeClr val="dk1"/>
              </a:buClr>
              <a:buSzPct val="73333"/>
              <a:buFont typeface="Arial"/>
              <a:buNone/>
            </a:pPr>
            <a:r>
              <a:rPr lang="it" sz="1500" b="1"/>
              <a:t>2008-2010 : GALAPRO</a:t>
            </a:r>
          </a:p>
          <a:p>
            <a:pPr lvl="0" rtl="0">
              <a:spcBef>
                <a:spcPts val="0"/>
              </a:spcBef>
              <a:buClr>
                <a:schemeClr val="dk1"/>
              </a:buClr>
              <a:buSzPct val="73333"/>
              <a:buFont typeface="Arial"/>
              <a:buNone/>
            </a:pPr>
            <a:r>
              <a:rPr lang="it" sz="1500"/>
              <a:t>  formation de formateurs à l’intercompréhension</a:t>
            </a:r>
            <a:r>
              <a:rPr lang="it" sz="1500" u="sng">
                <a:solidFill>
                  <a:schemeClr val="hlink"/>
                </a:solidFill>
                <a:hlinkClick r:id="rId5"/>
              </a:rPr>
              <a:t> www.galapro.eu</a:t>
            </a:r>
            <a:r>
              <a:rPr lang="it" sz="1500"/>
              <a:t>  &gt;</a:t>
            </a:r>
            <a:r>
              <a:rPr lang="it" sz="1500" u="sng">
                <a:solidFill>
                  <a:schemeClr val="hlink"/>
                </a:solidFill>
                <a:hlinkClick r:id="rId6"/>
              </a:rPr>
              <a:t> www.galapro.eu.sessions</a:t>
            </a:r>
          </a:p>
          <a:p>
            <a:pPr lvl="0" rtl="0">
              <a:spcBef>
                <a:spcPts val="0"/>
              </a:spcBef>
              <a:buClr>
                <a:schemeClr val="dk1"/>
              </a:buClr>
              <a:buFont typeface="Arial"/>
              <a:buNone/>
            </a:pPr>
            <a:endParaRPr sz="1500" b="1"/>
          </a:p>
          <a:p>
            <a:pPr lvl="0" rtl="0">
              <a:spcBef>
                <a:spcPts val="0"/>
              </a:spcBef>
              <a:buClr>
                <a:schemeClr val="dk1"/>
              </a:buClr>
              <a:buSzPct val="73333"/>
              <a:buFont typeface="Arial"/>
              <a:buNone/>
            </a:pPr>
            <a:r>
              <a:rPr lang="it" sz="1500" b="1"/>
              <a:t>2009-2012 : implication dans REDINTER</a:t>
            </a:r>
          </a:p>
          <a:p>
            <a:pPr lvl="0" rtl="0">
              <a:spcBef>
                <a:spcPts val="0"/>
              </a:spcBef>
              <a:buClr>
                <a:schemeClr val="dk1"/>
              </a:buClr>
              <a:buSzPct val="73333"/>
              <a:buFont typeface="Arial"/>
              <a:buNone/>
            </a:pPr>
            <a:r>
              <a:rPr lang="it" sz="1500"/>
              <a:t>  réseau de réseaux pour la dissémination de l’intercompréhension</a:t>
            </a:r>
            <a:r>
              <a:rPr lang="it" sz="1500" u="sng">
                <a:solidFill>
                  <a:schemeClr val="hlink"/>
                </a:solidFill>
                <a:hlinkClick r:id="rId7"/>
              </a:rPr>
              <a:t> </a:t>
            </a:r>
            <a:r>
              <a:rPr lang="it" sz="1500" u="sng">
                <a:solidFill>
                  <a:schemeClr val="hlink"/>
                </a:solidFill>
                <a:hlinkClick r:id="rId8"/>
              </a:rPr>
              <a:t>www.redinter.eu</a:t>
            </a:r>
          </a:p>
          <a:p>
            <a:pPr lvl="0" rtl="0">
              <a:spcBef>
                <a:spcPts val="0"/>
              </a:spcBef>
              <a:buClr>
                <a:schemeClr val="dk1"/>
              </a:buClr>
              <a:buFont typeface="Arial"/>
              <a:buNone/>
            </a:pPr>
            <a:endParaRPr sz="1500" b="1"/>
          </a:p>
          <a:p>
            <a:pPr lvl="0" rtl="0">
              <a:spcBef>
                <a:spcPts val="0"/>
              </a:spcBef>
              <a:buClr>
                <a:schemeClr val="dk1"/>
              </a:buClr>
              <a:buSzPct val="73333"/>
              <a:buFont typeface="Arial"/>
              <a:buNone/>
            </a:pPr>
            <a:r>
              <a:rPr lang="it" sz="1500" b="1"/>
              <a:t>2012-2015 : MIRIADI</a:t>
            </a:r>
          </a:p>
          <a:p>
            <a:pPr lvl="0" rtl="0">
              <a:spcBef>
                <a:spcPts val="0"/>
              </a:spcBef>
              <a:buClr>
                <a:schemeClr val="dk1"/>
              </a:buClr>
              <a:buSzPct val="73333"/>
              <a:buFont typeface="Arial"/>
              <a:buNone/>
            </a:pPr>
            <a:r>
              <a:rPr lang="it" sz="1500"/>
              <a:t>plateforme pour l’intercompréhension à distance </a:t>
            </a:r>
            <a:r>
              <a:rPr lang="it" sz="1500" u="sng">
                <a:solidFill>
                  <a:schemeClr val="hlink"/>
                </a:solidFill>
                <a:hlinkClick r:id="rId9"/>
              </a:rPr>
              <a:t>http://miriadi.net</a:t>
            </a: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None/>
            </a:pPr>
            <a:endParaRPr/>
          </a:p>
          <a:p>
            <a:pPr lvl="0" rtl="0">
              <a:spcBef>
                <a:spcPts val="0"/>
              </a:spcBef>
              <a:buNone/>
            </a:pPr>
            <a:endParaRPr baseline="0"/>
          </a:p>
        </p:txBody>
      </p:sp>
      <p:sp>
        <p:nvSpPr>
          <p:cNvPr id="500" name="Shape 500"/>
          <p:cNvSpPr txBox="1"/>
          <p:nvPr/>
        </p:nvSpPr>
        <p:spPr>
          <a:xfrm>
            <a:off x="1008225" y="12758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Shape 505"/>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506" name="Shape 506"/>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1800" b="1">
                <a:solidFill>
                  <a:srgbClr val="FFFFFF"/>
                </a:solidFill>
              </a:rPr>
              <a:t>Galasaga : site vitrine</a:t>
            </a:r>
          </a:p>
        </p:txBody>
      </p:sp>
      <p:sp>
        <p:nvSpPr>
          <p:cNvPr id="507" name="Shape 507"/>
          <p:cNvSpPr txBox="1"/>
          <p:nvPr/>
        </p:nvSpPr>
        <p:spPr>
          <a:xfrm>
            <a:off x="584850" y="1564481"/>
            <a:ext cx="8077199" cy="2400900"/>
          </a:xfrm>
          <a:prstGeom prst="rect">
            <a:avLst/>
          </a:prstGeom>
          <a:noFill/>
          <a:ln>
            <a:noFill/>
          </a:ln>
        </p:spPr>
        <p:txBody>
          <a:bodyPr lIns="91425" tIns="45700" rIns="91425" bIns="45700" anchor="t" anchorCtr="0">
            <a:noAutofit/>
          </a:bodyPr>
          <a:lstStyle/>
          <a:p>
            <a:pPr lvl="0" algn="r" rtl="0">
              <a:spcBef>
                <a:spcPts val="0"/>
              </a:spcBef>
              <a:buNone/>
            </a:pPr>
            <a:endParaRPr sz="3600"/>
          </a:p>
          <a:p>
            <a:pPr lvl="0" rtl="0">
              <a:spcBef>
                <a:spcPts val="0"/>
              </a:spcBef>
              <a:buNone/>
            </a:pPr>
            <a:endParaRPr sz="2000" b="1" u="sng">
              <a:solidFill>
                <a:schemeClr val="hlink"/>
              </a:solidFill>
              <a:hlinkClick r:id="rId4"/>
            </a:endParaRPr>
          </a:p>
        </p:txBody>
      </p:sp>
      <p:sp>
        <p:nvSpPr>
          <p:cNvPr id="508" name="Shape 508"/>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
        <p:nvSpPr>
          <p:cNvPr id="509" name="Shape 509"/>
          <p:cNvSpPr txBox="1"/>
          <p:nvPr/>
        </p:nvSpPr>
        <p:spPr>
          <a:xfrm>
            <a:off x="845350" y="3563350"/>
            <a:ext cx="7905899" cy="916200"/>
          </a:xfrm>
          <a:prstGeom prst="rect">
            <a:avLst/>
          </a:prstGeom>
          <a:noFill/>
          <a:ln>
            <a:noFill/>
          </a:ln>
        </p:spPr>
        <p:txBody>
          <a:bodyPr lIns="91425" tIns="91425" rIns="91425" bIns="91425" anchor="t" anchorCtr="0">
            <a:noAutofit/>
          </a:bodyPr>
          <a:lstStyle/>
          <a:p>
            <a:pPr lvl="0" algn="r" rtl="0">
              <a:lnSpc>
                <a:spcPct val="115000"/>
              </a:lnSpc>
              <a:spcBef>
                <a:spcPts val="0"/>
              </a:spcBef>
              <a:buNone/>
            </a:pPr>
            <a:endParaRPr sz="2400"/>
          </a:p>
          <a:p>
            <a:pPr lvl="0" algn="r" rtl="0">
              <a:spcBef>
                <a:spcPts val="0"/>
              </a:spcBef>
              <a:buNone/>
            </a:pPr>
            <a:endParaRPr/>
          </a:p>
        </p:txBody>
      </p:sp>
      <p:pic>
        <p:nvPicPr>
          <p:cNvPr id="510" name="Shape 510"/>
          <p:cNvPicPr preferRelativeResize="0"/>
          <p:nvPr/>
        </p:nvPicPr>
        <p:blipFill rotWithShape="1">
          <a:blip r:embed="rId5">
            <a:alphaModFix/>
          </a:blip>
          <a:srcRect/>
          <a:stretch/>
        </p:blipFill>
        <p:spPr>
          <a:xfrm>
            <a:off x="4564062" y="742659"/>
            <a:ext cx="4248000" cy="1387199"/>
          </a:xfrm>
          <a:prstGeom prst="rect">
            <a:avLst/>
          </a:prstGeom>
          <a:noFill/>
          <a:ln>
            <a:noFill/>
          </a:ln>
        </p:spPr>
      </p:pic>
      <p:pic>
        <p:nvPicPr>
          <p:cNvPr id="511" name="Shape 511"/>
          <p:cNvPicPr preferRelativeResize="0"/>
          <p:nvPr/>
        </p:nvPicPr>
        <p:blipFill rotWithShape="1">
          <a:blip r:embed="rId6">
            <a:alphaModFix/>
          </a:blip>
          <a:srcRect/>
          <a:stretch/>
        </p:blipFill>
        <p:spPr>
          <a:xfrm>
            <a:off x="584850" y="2051175"/>
            <a:ext cx="8229600" cy="27140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Shape 516"/>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517" name="Shape 517"/>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518" name="Shape 518"/>
          <p:cNvSpPr txBox="1"/>
          <p:nvPr/>
        </p:nvSpPr>
        <p:spPr>
          <a:xfrm>
            <a:off x="584850" y="1564481"/>
            <a:ext cx="8077199" cy="2400900"/>
          </a:xfrm>
          <a:prstGeom prst="rect">
            <a:avLst/>
          </a:prstGeom>
          <a:noFill/>
          <a:ln>
            <a:noFill/>
          </a:ln>
        </p:spPr>
        <p:txBody>
          <a:bodyPr lIns="91425" tIns="45700" rIns="91425" bIns="45700" anchor="t" anchorCtr="0">
            <a:noAutofit/>
          </a:bodyPr>
          <a:lstStyle/>
          <a:p>
            <a:pPr lvl="0" algn="r" rtl="0">
              <a:spcBef>
                <a:spcPts val="0"/>
              </a:spcBef>
              <a:buNone/>
            </a:pPr>
            <a:endParaRPr sz="3600">
              <a:solidFill>
                <a:srgbClr val="980000"/>
              </a:solidFill>
            </a:endParaRPr>
          </a:p>
          <a:p>
            <a:pPr lvl="0" algn="r" rtl="0">
              <a:spcBef>
                <a:spcPts val="0"/>
              </a:spcBef>
              <a:buNone/>
            </a:pPr>
            <a:r>
              <a:rPr lang="it" sz="3600"/>
              <a:t>Galatea</a:t>
            </a:r>
          </a:p>
          <a:p>
            <a:pPr lvl="0" algn="r" rtl="0">
              <a:spcBef>
                <a:spcPts val="0"/>
              </a:spcBef>
              <a:buNone/>
            </a:pPr>
            <a:r>
              <a:rPr lang="it" sz="3600"/>
              <a:t>1992/6-2000</a:t>
            </a:r>
          </a:p>
          <a:p>
            <a:pPr lvl="0" rtl="0">
              <a:lnSpc>
                <a:spcPct val="115000"/>
              </a:lnSpc>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a:p>
            <a:pPr lvl="0" rtl="0">
              <a:spcBef>
                <a:spcPts val="0"/>
              </a:spcBef>
              <a:buNone/>
            </a:pPr>
            <a:endParaRPr sz="2000" b="1" u="sng">
              <a:solidFill>
                <a:schemeClr val="hlink"/>
              </a:solidFill>
              <a:hlinkClick r:id="rId4"/>
            </a:endParaRPr>
          </a:p>
        </p:txBody>
      </p:sp>
      <p:sp>
        <p:nvSpPr>
          <p:cNvPr id="519" name="Shape 519"/>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
        <p:nvSpPr>
          <p:cNvPr id="520" name="Shape 520"/>
          <p:cNvSpPr txBox="1"/>
          <p:nvPr/>
        </p:nvSpPr>
        <p:spPr>
          <a:xfrm>
            <a:off x="845350" y="3563350"/>
            <a:ext cx="7905899" cy="916200"/>
          </a:xfrm>
          <a:prstGeom prst="rect">
            <a:avLst/>
          </a:prstGeom>
          <a:noFill/>
          <a:ln>
            <a:noFill/>
          </a:ln>
        </p:spPr>
        <p:txBody>
          <a:bodyPr lIns="91425" tIns="91425" rIns="91425" bIns="91425" anchor="t" anchorCtr="0">
            <a:noAutofit/>
          </a:bodyPr>
          <a:lstStyle/>
          <a:p>
            <a:pPr algn="r" rtl="0">
              <a:lnSpc>
                <a:spcPct val="115000"/>
              </a:lnSpc>
              <a:spcBef>
                <a:spcPts val="0"/>
              </a:spcBef>
              <a:buNone/>
            </a:pPr>
            <a:r>
              <a:rPr lang="it" sz="2400"/>
              <a:t>Les cd-roms d’entrainement à la </a:t>
            </a:r>
          </a:p>
          <a:p>
            <a:pPr lvl="0" algn="r" rtl="0">
              <a:lnSpc>
                <a:spcPct val="115000"/>
              </a:lnSpc>
              <a:spcBef>
                <a:spcPts val="0"/>
              </a:spcBef>
              <a:buNone/>
            </a:pPr>
            <a:r>
              <a:rPr lang="it" sz="2400"/>
              <a:t>compréhension des langues romanes</a:t>
            </a:r>
          </a:p>
          <a:p>
            <a:pPr lvl="0" algn="r"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Shape 525"/>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526" name="Shape 526"/>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1800" b="1">
                <a:solidFill>
                  <a:srgbClr val="FFFFFF"/>
                </a:solidFill>
              </a:rPr>
              <a:t>Galatea : principes didactiques</a:t>
            </a:r>
          </a:p>
        </p:txBody>
      </p:sp>
      <p:sp>
        <p:nvSpPr>
          <p:cNvPr id="527" name="Shape 527"/>
          <p:cNvSpPr txBox="1"/>
          <p:nvPr/>
        </p:nvSpPr>
        <p:spPr>
          <a:xfrm>
            <a:off x="537300" y="1490149"/>
            <a:ext cx="8360100" cy="3486599"/>
          </a:xfrm>
          <a:prstGeom prst="rect">
            <a:avLst/>
          </a:prstGeom>
          <a:noFill/>
          <a:ln>
            <a:noFill/>
          </a:ln>
        </p:spPr>
        <p:txBody>
          <a:bodyPr lIns="91425" tIns="45700" rIns="91425" bIns="45700" anchor="t" anchorCtr="0">
            <a:noAutofit/>
          </a:bodyPr>
          <a:lstStyle/>
          <a:p>
            <a:pPr lvl="0" rtl="0">
              <a:lnSpc>
                <a:spcPct val="80000"/>
              </a:lnSpc>
              <a:spcBef>
                <a:spcPts val="0"/>
              </a:spcBef>
              <a:buNone/>
            </a:pPr>
            <a:endParaRPr sz="1800">
              <a:solidFill>
                <a:schemeClr val="dk1"/>
              </a:solidFill>
              <a:latin typeface="Calibri"/>
              <a:ea typeface="Calibri"/>
              <a:cs typeface="Calibri"/>
              <a:sym typeface="Calibri"/>
            </a:endParaRPr>
          </a:p>
          <a:p>
            <a:pPr marL="342900" lvl="0" indent="-304800" rtl="0">
              <a:lnSpc>
                <a:spcPct val="80000"/>
              </a:lnSpc>
              <a:spcBef>
                <a:spcPts val="0"/>
              </a:spcBef>
              <a:buClr>
                <a:schemeClr val="dk1"/>
              </a:buClr>
              <a:buSzPct val="100000"/>
              <a:buFont typeface="Arial"/>
              <a:buChar char="•"/>
            </a:pPr>
            <a:r>
              <a:rPr lang="it" sz="1800">
                <a:solidFill>
                  <a:schemeClr val="dk1"/>
                </a:solidFill>
                <a:latin typeface="Calibri"/>
                <a:ea typeface="Calibri"/>
                <a:cs typeface="Calibri"/>
                <a:sym typeface="Calibri"/>
              </a:rPr>
              <a:t>appui sur les </a:t>
            </a:r>
            <a:r>
              <a:rPr lang="it" sz="1800" b="1">
                <a:solidFill>
                  <a:schemeClr val="accent2"/>
                </a:solidFill>
                <a:latin typeface="Calibri"/>
                <a:ea typeface="Calibri"/>
                <a:cs typeface="Calibri"/>
                <a:sym typeface="Calibri"/>
              </a:rPr>
              <a:t>relations existantes entre les langues voisines</a:t>
            </a:r>
            <a:r>
              <a:rPr lang="it" sz="1800">
                <a:solidFill>
                  <a:schemeClr val="dk1"/>
                </a:solidFill>
                <a:latin typeface="Calibri"/>
                <a:ea typeface="Calibri"/>
                <a:cs typeface="Calibri"/>
                <a:sym typeface="Calibri"/>
              </a:rPr>
              <a:t>, pour développer entre leurs locuteurs la compréhension réciproque (la </a:t>
            </a:r>
            <a:r>
              <a:rPr lang="it" sz="1800" b="1">
                <a:solidFill>
                  <a:schemeClr val="accent2"/>
                </a:solidFill>
                <a:latin typeface="Calibri"/>
                <a:ea typeface="Calibri"/>
                <a:cs typeface="Calibri"/>
                <a:sym typeface="Calibri"/>
              </a:rPr>
              <a:t>proximité</a:t>
            </a:r>
            <a:r>
              <a:rPr lang="it" sz="1800">
                <a:solidFill>
                  <a:schemeClr val="dk1"/>
                </a:solidFill>
                <a:latin typeface="Calibri"/>
                <a:ea typeface="Calibri"/>
                <a:cs typeface="Calibri"/>
                <a:sym typeface="Calibri"/>
              </a:rPr>
              <a:t> en tant que puissant levier pour l’apprentissage)  → incoraggiare la scoperta delle lingue romanze sconosciute</a:t>
            </a:r>
          </a:p>
          <a:p>
            <a:pPr marL="342900" lvl="0" indent="-190500" rtl="0">
              <a:lnSpc>
                <a:spcPct val="80000"/>
              </a:lnSpc>
              <a:spcBef>
                <a:spcPts val="480"/>
              </a:spcBef>
              <a:buClr>
                <a:schemeClr val="dk1"/>
              </a:buClr>
              <a:buFont typeface="Arial"/>
              <a:buNone/>
            </a:pPr>
            <a:endParaRPr>
              <a:solidFill>
                <a:schemeClr val="dk1"/>
              </a:solidFill>
              <a:latin typeface="Calibri"/>
              <a:ea typeface="Calibri"/>
              <a:cs typeface="Calibri"/>
              <a:sym typeface="Calibri"/>
            </a:endParaRPr>
          </a:p>
          <a:p>
            <a:pPr marL="342900" lvl="0" indent="-304800" rtl="0">
              <a:lnSpc>
                <a:spcPct val="80000"/>
              </a:lnSpc>
              <a:spcBef>
                <a:spcPts val="480"/>
              </a:spcBef>
              <a:buClr>
                <a:srgbClr val="FF9933"/>
              </a:buClr>
              <a:buSzPct val="100000"/>
              <a:buFont typeface="Arial"/>
              <a:buChar char="•"/>
            </a:pPr>
            <a:r>
              <a:rPr lang="it" sz="1800" b="1">
                <a:solidFill>
                  <a:srgbClr val="FF9933"/>
                </a:solidFill>
                <a:latin typeface="Calibri"/>
                <a:ea typeface="Calibri"/>
                <a:cs typeface="Calibri"/>
                <a:sym typeface="Calibri"/>
              </a:rPr>
              <a:t>dissociation des compétences</a:t>
            </a:r>
            <a:r>
              <a:rPr lang="it" sz="1800">
                <a:solidFill>
                  <a:schemeClr val="dk1"/>
                </a:solidFill>
                <a:latin typeface="Calibri"/>
                <a:ea typeface="Calibri"/>
                <a:cs typeface="Calibri"/>
                <a:sym typeface="Calibri"/>
              </a:rPr>
              <a:t> à développer (entraîner  la compréhension écrite sans y associer la production); → sviluppare una grammatica della comprensione</a:t>
            </a:r>
          </a:p>
          <a:p>
            <a:pPr marL="342900" lvl="0" rtl="0">
              <a:lnSpc>
                <a:spcPct val="80000"/>
              </a:lnSpc>
              <a:spcBef>
                <a:spcPts val="480"/>
              </a:spcBef>
              <a:buClr>
                <a:schemeClr val="dk1"/>
              </a:buClr>
              <a:buFont typeface="Arial"/>
              <a:buNone/>
            </a:pPr>
            <a:endParaRPr>
              <a:solidFill>
                <a:schemeClr val="dk1"/>
              </a:solidFill>
              <a:latin typeface="Calibri"/>
              <a:ea typeface="Calibri"/>
              <a:cs typeface="Calibri"/>
              <a:sym typeface="Calibri"/>
            </a:endParaRPr>
          </a:p>
          <a:p>
            <a:pPr marL="342900" lvl="0" indent="-304800" rtl="0">
              <a:lnSpc>
                <a:spcPct val="80000"/>
              </a:lnSpc>
              <a:spcBef>
                <a:spcPts val="480"/>
              </a:spcBef>
              <a:buClr>
                <a:schemeClr val="dk1"/>
              </a:buClr>
              <a:buSzPct val="100000"/>
              <a:buFont typeface="Arial"/>
              <a:buChar char="•"/>
            </a:pPr>
            <a:r>
              <a:rPr lang="it" sz="1800">
                <a:solidFill>
                  <a:schemeClr val="dk1"/>
                </a:solidFill>
                <a:latin typeface="Calibri"/>
                <a:ea typeface="Calibri"/>
                <a:cs typeface="Calibri"/>
                <a:sym typeface="Calibri"/>
              </a:rPr>
              <a:t>concentration sur l’ensemble des </a:t>
            </a:r>
            <a:r>
              <a:rPr lang="it" sz="1800" b="1">
                <a:solidFill>
                  <a:schemeClr val="accent2"/>
                </a:solidFill>
                <a:latin typeface="Calibri"/>
                <a:ea typeface="Calibri"/>
                <a:cs typeface="Calibri"/>
                <a:sym typeface="Calibri"/>
              </a:rPr>
              <a:t>connaissances de l’apprenant</a:t>
            </a:r>
            <a:r>
              <a:rPr lang="it" sz="1800">
                <a:solidFill>
                  <a:schemeClr val="dk1"/>
                </a:solidFill>
                <a:latin typeface="Calibri"/>
                <a:ea typeface="Calibri"/>
                <a:cs typeface="Calibri"/>
                <a:sym typeface="Calibri"/>
              </a:rPr>
              <a:t> (scolaires et extra-scolaires) → importanza del proprio bagaglio</a:t>
            </a:r>
          </a:p>
          <a:p>
            <a:pPr lvl="0" rtl="0">
              <a:spcBef>
                <a:spcPts val="0"/>
              </a:spcBef>
              <a:buClr>
                <a:schemeClr val="dk1"/>
              </a:buClr>
              <a:buFont typeface="Arial"/>
              <a:buNone/>
            </a:pPr>
            <a:endParaRPr sz="1200" b="1"/>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None/>
            </a:pPr>
            <a:endParaRPr/>
          </a:p>
          <a:p>
            <a:pPr lvl="0" rtl="0">
              <a:spcBef>
                <a:spcPts val="0"/>
              </a:spcBef>
              <a:buNone/>
            </a:pPr>
            <a:endParaRPr baseline="0"/>
          </a:p>
        </p:txBody>
      </p:sp>
      <p:sp>
        <p:nvSpPr>
          <p:cNvPr id="528" name="Shape 528"/>
          <p:cNvSpPr txBox="1"/>
          <p:nvPr/>
        </p:nvSpPr>
        <p:spPr>
          <a:xfrm>
            <a:off x="990600" y="122295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Tree>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Shape 533"/>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534" name="Shape 534"/>
          <p:cNvSpPr txBox="1"/>
          <p:nvPr/>
        </p:nvSpPr>
        <p:spPr>
          <a:xfrm>
            <a:off x="745325" y="845325"/>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1800" b="1">
                <a:solidFill>
                  <a:srgbClr val="FFFFFF"/>
                </a:solidFill>
              </a:rPr>
              <a:t>Galatea : organisation des produits</a:t>
            </a:r>
          </a:p>
        </p:txBody>
      </p:sp>
      <p:sp>
        <p:nvSpPr>
          <p:cNvPr id="535" name="Shape 535"/>
          <p:cNvSpPr txBox="1"/>
          <p:nvPr/>
        </p:nvSpPr>
        <p:spPr>
          <a:xfrm>
            <a:off x="537300" y="1490149"/>
            <a:ext cx="8360100" cy="3486599"/>
          </a:xfrm>
          <a:prstGeom prst="rect">
            <a:avLst/>
          </a:prstGeom>
          <a:noFill/>
          <a:ln>
            <a:noFill/>
          </a:ln>
        </p:spPr>
        <p:txBody>
          <a:bodyPr lIns="91425" tIns="45700" rIns="91425" bIns="45700" anchor="t" anchorCtr="0">
            <a:noAutofit/>
          </a:bodyPr>
          <a:lstStyle/>
          <a:p>
            <a:pPr marL="342900" lvl="0" indent="-304800" rtl="0">
              <a:spcBef>
                <a:spcPts val="0"/>
              </a:spcBef>
              <a:buClr>
                <a:schemeClr val="dk1"/>
              </a:buClr>
              <a:buSzPct val="100000"/>
              <a:buFont typeface="Arial"/>
              <a:buChar char="•"/>
            </a:pPr>
            <a:r>
              <a:rPr lang="it" sz="1800" b="1">
                <a:solidFill>
                  <a:schemeClr val="dk1"/>
                </a:solidFill>
              </a:rPr>
              <a:t>Module de Prise de Conscience (Romanophone, qui es-tu?)</a:t>
            </a:r>
            <a:br>
              <a:rPr lang="it" sz="1800" b="1">
                <a:solidFill>
                  <a:schemeClr val="dk1"/>
                </a:solidFill>
              </a:rPr>
            </a:br>
            <a:r>
              <a:rPr lang="it" sz="1800" b="1">
                <a:solidFill>
                  <a:schemeClr val="dk1"/>
                </a:solidFill>
              </a:rPr>
              <a:t>	</a:t>
            </a:r>
          </a:p>
          <a:p>
            <a:pPr marL="342900" lvl="0" indent="-304800" rtl="0">
              <a:spcBef>
                <a:spcPts val="480"/>
              </a:spcBef>
              <a:buClr>
                <a:schemeClr val="dk1"/>
              </a:buClr>
              <a:buSzPct val="100000"/>
              <a:buFont typeface="Arial"/>
              <a:buChar char="•"/>
            </a:pPr>
            <a:r>
              <a:rPr lang="it" sz="1800" b="1">
                <a:solidFill>
                  <a:schemeClr val="dk1"/>
                </a:solidFill>
              </a:rPr>
              <a:t>Modules de Lecture (compréhension de textes écrits):</a:t>
            </a:r>
            <a:br>
              <a:rPr lang="it" sz="1800" b="1">
                <a:solidFill>
                  <a:schemeClr val="dk1"/>
                </a:solidFill>
              </a:rPr>
            </a:br>
            <a:endParaRPr lang="it" sz="1800" b="1">
              <a:solidFill>
                <a:schemeClr val="dk1"/>
              </a:solidFill>
            </a:endParaRPr>
          </a:p>
          <a:p>
            <a:pPr marL="342900" lvl="0" rtl="0">
              <a:spcBef>
                <a:spcPts val="480"/>
              </a:spcBef>
              <a:buClr>
                <a:schemeClr val="dk1"/>
              </a:buClr>
              <a:buSzPct val="25000"/>
              <a:buFont typeface="Arial"/>
              <a:buNone/>
            </a:pPr>
            <a:r>
              <a:rPr lang="it" sz="1800" b="1">
                <a:solidFill>
                  <a:schemeClr val="dk1"/>
                </a:solidFill>
              </a:rPr>
              <a:t>		- Contextualisation</a:t>
            </a:r>
          </a:p>
          <a:p>
            <a:pPr marL="342900" lvl="0" rtl="0">
              <a:spcBef>
                <a:spcPts val="480"/>
              </a:spcBef>
              <a:buClr>
                <a:schemeClr val="dk1"/>
              </a:buClr>
              <a:buSzPct val="25000"/>
              <a:buFont typeface="Arial"/>
              <a:buNone/>
            </a:pPr>
            <a:r>
              <a:rPr lang="it" sz="1800" b="1">
                <a:solidFill>
                  <a:schemeClr val="dk1"/>
                </a:solidFill>
              </a:rPr>
              <a:t>		- Compréhension globale </a:t>
            </a:r>
          </a:p>
          <a:p>
            <a:pPr marL="342900" lvl="0" rtl="0">
              <a:spcBef>
                <a:spcPts val="480"/>
              </a:spcBef>
              <a:buNone/>
            </a:pPr>
            <a:r>
              <a:rPr lang="it" sz="1800" b="1">
                <a:solidFill>
                  <a:schemeClr val="dk1"/>
                </a:solidFill>
              </a:rPr>
              <a:t>		- Compréhension détaillée </a:t>
            </a:r>
          </a:p>
          <a:p>
            <a:pPr marL="800100" lvl="0" indent="-342900" rtl="0">
              <a:spcBef>
                <a:spcPts val="480"/>
              </a:spcBef>
              <a:buNone/>
            </a:pPr>
            <a:r>
              <a:rPr lang="it" b="1">
                <a:solidFill>
                  <a:schemeClr val="dk1"/>
                </a:solidFill>
              </a:rPr>
              <a:t>(accès à des aides lexicales, grammaticales et culturelles en format hypermedia)</a:t>
            </a:r>
          </a:p>
          <a:p>
            <a:pPr marL="800100" lvl="0" indent="-342900" rtl="0">
              <a:spcBef>
                <a:spcPts val="480"/>
              </a:spcBef>
              <a:buNone/>
            </a:pPr>
            <a:endParaRPr b="1">
              <a:solidFill>
                <a:schemeClr val="dk1"/>
              </a:solidFill>
            </a:endParaRPr>
          </a:p>
          <a:p>
            <a:pPr marL="342900" lvl="0" indent="-304800" rtl="0">
              <a:spcBef>
                <a:spcPts val="480"/>
              </a:spcBef>
              <a:buClr>
                <a:schemeClr val="dk1"/>
              </a:buClr>
              <a:buSzPct val="100000"/>
              <a:buFont typeface="Arial"/>
              <a:buChar char="•"/>
            </a:pPr>
            <a:r>
              <a:rPr lang="it" sz="1800" b="1">
                <a:solidFill>
                  <a:schemeClr val="dk1"/>
                </a:solidFill>
              </a:rPr>
              <a:t>Formalisation linguistique (grammaire systématisée de la langue) </a:t>
            </a:r>
            <a:r>
              <a:rPr lang="it" b="1">
                <a:solidFill>
                  <a:schemeClr val="dk1"/>
                </a:solidFill>
              </a:rPr>
              <a:t>(facultative)</a:t>
            </a:r>
          </a:p>
          <a:p>
            <a:pPr lvl="0" rtl="0">
              <a:lnSpc>
                <a:spcPct val="80000"/>
              </a:lnSpc>
              <a:spcBef>
                <a:spcPts val="0"/>
              </a:spcBef>
              <a:buNone/>
            </a:pPr>
            <a:endParaRPr sz="1800">
              <a:solidFill>
                <a:schemeClr val="dk1"/>
              </a:solidFill>
            </a:endParaRPr>
          </a:p>
          <a:p>
            <a:pPr lvl="0" rtl="0">
              <a:spcBef>
                <a:spcPts val="0"/>
              </a:spcBef>
              <a:buClr>
                <a:schemeClr val="dk1"/>
              </a:buClr>
              <a:buFont typeface="Arial"/>
              <a:buNone/>
            </a:pPr>
            <a:endParaRPr sz="1200" b="1"/>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Clr>
                <a:schemeClr val="dk1"/>
              </a:buClr>
              <a:buFont typeface="Arial"/>
              <a:buNone/>
            </a:pPr>
            <a:endParaRPr/>
          </a:p>
          <a:p>
            <a:pPr lvl="0" rtl="0">
              <a:spcBef>
                <a:spcPts val="0"/>
              </a:spcBef>
              <a:buNone/>
            </a:pPr>
            <a:endParaRPr/>
          </a:p>
          <a:p>
            <a:pPr lvl="0" rtl="0">
              <a:spcBef>
                <a:spcPts val="0"/>
              </a:spcBef>
              <a:buNone/>
            </a:pPr>
            <a:endParaRPr baseline="0"/>
          </a:p>
        </p:txBody>
      </p:sp>
      <p:sp>
        <p:nvSpPr>
          <p:cNvPr id="536" name="Shape 536"/>
          <p:cNvSpPr txBox="1"/>
          <p:nvPr/>
        </p:nvSpPr>
        <p:spPr>
          <a:xfrm>
            <a:off x="-140500" y="22707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spTree>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title"/>
          </p:nvPr>
        </p:nvSpPr>
        <p:spPr>
          <a:xfrm>
            <a:off x="1908175" y="0"/>
            <a:ext cx="5364163"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it" sz="4000" b="0" i="0" u="none" strike="noStrike" cap="none" baseline="0">
                <a:solidFill>
                  <a:schemeClr val="dk1"/>
                </a:solidFill>
                <a:latin typeface="Calibri"/>
                <a:ea typeface="Calibri"/>
                <a:cs typeface="Calibri"/>
                <a:sym typeface="Calibri"/>
              </a:rPr>
              <a:t>Contextualisation</a:t>
            </a:r>
          </a:p>
        </p:txBody>
      </p:sp>
      <p:pic>
        <p:nvPicPr>
          <p:cNvPr id="542" name="Shape 542"/>
          <p:cNvPicPr preferRelativeResize="0">
            <a:picLocks noGrp="1"/>
          </p:cNvPicPr>
          <p:nvPr>
            <p:ph type="body" idx="1"/>
          </p:nvPr>
        </p:nvPicPr>
        <p:blipFill rotWithShape="1">
          <a:blip r:embed="rId3">
            <a:alphaModFix/>
          </a:blip>
          <a:srcRect/>
          <a:stretch/>
        </p:blipFill>
        <p:spPr>
          <a:xfrm>
            <a:off x="107950" y="710803"/>
            <a:ext cx="8928100" cy="4345781"/>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468312" y="0"/>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it" sz="3600" b="0" i="0" u="none" strike="noStrike" cap="none" baseline="0">
                <a:solidFill>
                  <a:schemeClr val="dk1"/>
                </a:solidFill>
                <a:latin typeface="Calibri"/>
                <a:ea typeface="Calibri"/>
                <a:cs typeface="Calibri"/>
                <a:sym typeface="Calibri"/>
              </a:rPr>
              <a:t>Compréhension globale (macrostructure)</a:t>
            </a:r>
          </a:p>
        </p:txBody>
      </p:sp>
      <p:pic>
        <p:nvPicPr>
          <p:cNvPr id="548" name="Shape 548"/>
          <p:cNvPicPr preferRelativeResize="0">
            <a:picLocks noGrp="1"/>
          </p:cNvPicPr>
          <p:nvPr>
            <p:ph type="body" idx="1"/>
          </p:nvPr>
        </p:nvPicPr>
        <p:blipFill rotWithShape="1">
          <a:blip r:embed="rId3">
            <a:alphaModFix/>
          </a:blip>
          <a:srcRect/>
          <a:stretch/>
        </p:blipFill>
        <p:spPr>
          <a:xfrm>
            <a:off x="107950" y="897731"/>
            <a:ext cx="8928100" cy="415885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468312" y="-128587"/>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it" sz="4000" b="0" i="0" u="none" strike="noStrike" cap="none" baseline="0">
                <a:solidFill>
                  <a:schemeClr val="dk1"/>
                </a:solidFill>
                <a:latin typeface="Calibri"/>
                <a:ea typeface="Calibri"/>
                <a:cs typeface="Calibri"/>
                <a:sym typeface="Calibri"/>
              </a:rPr>
              <a:t>Compréhension détaillée</a:t>
            </a:r>
          </a:p>
        </p:txBody>
      </p:sp>
      <p:pic>
        <p:nvPicPr>
          <p:cNvPr id="554" name="Shape 554"/>
          <p:cNvPicPr preferRelativeResize="0">
            <a:picLocks noGrp="1"/>
          </p:cNvPicPr>
          <p:nvPr>
            <p:ph type="body" idx="1"/>
          </p:nvPr>
        </p:nvPicPr>
        <p:blipFill rotWithShape="1">
          <a:blip r:embed="rId3">
            <a:alphaModFix/>
          </a:blip>
          <a:srcRect/>
          <a:stretch/>
        </p:blipFill>
        <p:spPr>
          <a:xfrm>
            <a:off x="107950" y="627459"/>
            <a:ext cx="8928100" cy="4429124"/>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468312" y="0"/>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it" sz="3600" b="0" i="0" u="none" strike="noStrike" cap="none" baseline="0">
                <a:solidFill>
                  <a:schemeClr val="dk1"/>
                </a:solidFill>
                <a:latin typeface="Calibri"/>
                <a:ea typeface="Calibri"/>
                <a:cs typeface="Calibri"/>
                <a:sym typeface="Calibri"/>
              </a:rPr>
              <a:t>Aide grammaticale (possibilité de formalisation linguistique)</a:t>
            </a:r>
          </a:p>
        </p:txBody>
      </p:sp>
      <p:sp>
        <p:nvSpPr>
          <p:cNvPr id="560" name="Shape 560"/>
          <p:cNvSpPr txBox="1">
            <a:spLocks noGrp="1"/>
          </p:cNvSpPr>
          <p:nvPr>
            <p:ph type="body" idx="1"/>
          </p:nvPr>
        </p:nvSpPr>
        <p:spPr>
          <a:xfrm>
            <a:off x="457200" y="1200150"/>
            <a:ext cx="8229600" cy="3394472"/>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Arial"/>
              <a:buNone/>
            </a:pPr>
            <a:endParaRPr sz="3200" b="0" i="0" u="none" strike="noStrike" cap="none" baseline="0">
              <a:solidFill>
                <a:schemeClr val="dk1"/>
              </a:solidFill>
              <a:latin typeface="Calibri"/>
              <a:ea typeface="Calibri"/>
              <a:cs typeface="Calibri"/>
              <a:sym typeface="Calibri"/>
            </a:endParaRPr>
          </a:p>
        </p:txBody>
      </p:sp>
      <p:pic>
        <p:nvPicPr>
          <p:cNvPr id="561" name="Shape 561"/>
          <p:cNvPicPr preferRelativeResize="0"/>
          <p:nvPr/>
        </p:nvPicPr>
        <p:blipFill rotWithShape="1">
          <a:blip r:embed="rId3">
            <a:alphaModFix/>
          </a:blip>
          <a:srcRect/>
          <a:stretch/>
        </p:blipFill>
        <p:spPr>
          <a:xfrm>
            <a:off x="107950" y="897731"/>
            <a:ext cx="8928100" cy="415885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120" name="Shape 120"/>
          <p:cNvSpPr txBox="1"/>
          <p:nvPr/>
        </p:nvSpPr>
        <p:spPr>
          <a:xfrm>
            <a:off x="914400" y="797700"/>
            <a:ext cx="8229600"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000" b="1">
                <a:solidFill>
                  <a:srgbClr val="FFFFFF"/>
                </a:solidFill>
              </a:rPr>
              <a:t>Langues voisines et langues-ponts</a:t>
            </a:r>
          </a:p>
        </p:txBody>
      </p:sp>
      <p:sp>
        <p:nvSpPr>
          <p:cNvPr id="121" name="Shape 121"/>
          <p:cNvSpPr txBox="1"/>
          <p:nvPr/>
        </p:nvSpPr>
        <p:spPr>
          <a:xfrm>
            <a:off x="537300" y="1490149"/>
            <a:ext cx="8360100" cy="3486599"/>
          </a:xfrm>
          <a:prstGeom prst="rect">
            <a:avLst/>
          </a:prstGeom>
          <a:noFill/>
          <a:ln>
            <a:noFill/>
          </a:ln>
        </p:spPr>
        <p:txBody>
          <a:bodyPr lIns="91425" tIns="45700" rIns="91425" bIns="45700" anchor="t" anchorCtr="0">
            <a:noAutofit/>
          </a:bodyPr>
          <a:lstStyle/>
          <a:p>
            <a:pPr lvl="0" algn="just" rtl="0">
              <a:lnSpc>
                <a:spcPct val="115000"/>
              </a:lnSpc>
              <a:spcBef>
                <a:spcPts val="500"/>
              </a:spcBef>
              <a:buClr>
                <a:schemeClr val="dk1"/>
              </a:buClr>
              <a:buSzPct val="55000"/>
              <a:buNone/>
            </a:pPr>
            <a:r>
              <a:rPr lang="it" sz="2000">
                <a:latin typeface="Helvetica Neue"/>
                <a:ea typeface="Helvetica Neue"/>
                <a:cs typeface="Helvetica Neue"/>
                <a:sym typeface="Helvetica Neue"/>
              </a:rPr>
              <a:t>Proches par une syntaxe commune, les langues romanes ont en outre un lexique </a:t>
            </a:r>
            <a:r>
              <a:rPr lang="it" sz="2000" b="1">
                <a:latin typeface="Helvetica Neue"/>
                <a:ea typeface="Helvetica Neue"/>
                <a:cs typeface="Helvetica Neue"/>
                <a:sym typeface="Helvetica Neue"/>
              </a:rPr>
              <a:t>transparent</a:t>
            </a:r>
            <a:r>
              <a:rPr lang="it" sz="2000">
                <a:latin typeface="Helvetica Neue"/>
                <a:ea typeface="Helvetica Neue"/>
                <a:cs typeface="Helvetica Neue"/>
                <a:sym typeface="Helvetica Neue"/>
              </a:rPr>
              <a:t> et des </a:t>
            </a:r>
            <a:r>
              <a:rPr lang="it" sz="2000" b="1">
                <a:latin typeface="Helvetica Neue"/>
                <a:ea typeface="Helvetica Neue"/>
                <a:cs typeface="Helvetica Neue"/>
                <a:sym typeface="Helvetica Neue"/>
              </a:rPr>
              <a:t>paradigmes morphologiques réguliers</a:t>
            </a:r>
            <a:r>
              <a:rPr lang="it" sz="2000">
                <a:latin typeface="Helvetica Neue"/>
                <a:ea typeface="Helvetica Neue"/>
                <a:cs typeface="Helvetica Neue"/>
                <a:sym typeface="Helvetica Neue"/>
              </a:rPr>
              <a:t>. Le locuteur d’une langue peut avec un apprentissage régulier et peu coûteux comprendre assez vite les autres langues de même famille (espagnol, français, italien, portugais, roumain…).</a:t>
            </a:r>
          </a:p>
          <a:p>
            <a:pPr lvl="0" algn="just" rtl="0">
              <a:lnSpc>
                <a:spcPct val="115000"/>
              </a:lnSpc>
              <a:spcBef>
                <a:spcPts val="500"/>
              </a:spcBef>
              <a:buClr>
                <a:schemeClr val="dk1"/>
              </a:buClr>
              <a:buSzPct val="55000"/>
              <a:buNone/>
            </a:pPr>
            <a:r>
              <a:rPr lang="it" sz="2000">
                <a:latin typeface="Helvetica Neue"/>
                <a:ea typeface="Helvetica Neue"/>
                <a:cs typeface="Helvetica Neue"/>
                <a:sym typeface="Helvetica Neue"/>
              </a:rPr>
              <a:t>Les </a:t>
            </a:r>
            <a:r>
              <a:rPr lang="it" sz="2000" b="1">
                <a:latin typeface="Helvetica Neue"/>
                <a:ea typeface="Helvetica Neue"/>
                <a:cs typeface="Helvetica Neue"/>
                <a:sym typeface="Helvetica Neue"/>
              </a:rPr>
              <a:t>langues-ponts</a:t>
            </a:r>
            <a:r>
              <a:rPr lang="it" sz="2000">
                <a:latin typeface="Helvetica Neue"/>
                <a:ea typeface="Helvetica Neue"/>
                <a:cs typeface="Helvetica Neue"/>
                <a:sym typeface="Helvetica Neue"/>
              </a:rPr>
              <a:t> (occitan, catalan) sont autant d’aides qui réduisent la distance entre grandes langues qu’on appelle encore étrangères.</a:t>
            </a:r>
          </a:p>
          <a:p>
            <a:pPr lvl="0" algn="just" rtl="0">
              <a:lnSpc>
                <a:spcPct val="115000"/>
              </a:lnSpc>
              <a:spcBef>
                <a:spcPts val="500"/>
              </a:spcBef>
              <a:buClr>
                <a:schemeClr val="dk1"/>
              </a:buClr>
              <a:buNone/>
            </a:pPr>
            <a:endParaRPr sz="2000">
              <a:latin typeface="Helvetica Neue"/>
              <a:ea typeface="Helvetica Neue"/>
              <a:cs typeface="Helvetica Neue"/>
              <a:sym typeface="Helvetica Neue"/>
            </a:endParaRPr>
          </a:p>
          <a:p>
            <a:pPr lvl="0" rtl="0">
              <a:lnSpc>
                <a:spcPct val="115000"/>
              </a:lnSpc>
              <a:spcBef>
                <a:spcPts val="400"/>
              </a:spcBef>
              <a:buClr>
                <a:schemeClr val="dk1"/>
              </a:buClr>
              <a:buSzPct val="78571"/>
              <a:buNone/>
            </a:pPr>
            <a:r>
              <a:rPr lang="it">
                <a:latin typeface="Helvetica Neue"/>
                <a:ea typeface="Helvetica Neue"/>
                <a:cs typeface="Helvetica Neue"/>
                <a:sym typeface="Helvetica Neue"/>
              </a:rPr>
              <a:t>Pierre Escudé et Pierre Janin,</a:t>
            </a:r>
            <a:r>
              <a:rPr lang="it" i="1">
                <a:latin typeface="Helvetica Neue"/>
                <a:ea typeface="Helvetica Neue"/>
                <a:cs typeface="Helvetica Neue"/>
                <a:sym typeface="Helvetica Neue"/>
              </a:rPr>
              <a:t> L’intercompréhension, clé du plurilinguisme</a:t>
            </a:r>
            <a:r>
              <a:rPr lang="it">
                <a:latin typeface="Helvetica Neue"/>
                <a:ea typeface="Helvetica Neue"/>
                <a:cs typeface="Helvetica Neue"/>
                <a:sym typeface="Helvetica Neue"/>
              </a:rPr>
              <a:t>, Clé international, 2010.</a:t>
            </a:r>
          </a:p>
          <a:p>
            <a:pPr lvl="0" rtl="0">
              <a:lnSpc>
                <a:spcPct val="115000"/>
              </a:lnSpc>
              <a:spcBef>
                <a:spcPts val="600"/>
              </a:spcBef>
              <a:buClr>
                <a:schemeClr val="dk1"/>
              </a:buClr>
              <a:buNone/>
            </a:pPr>
            <a:endParaRPr sz="2000">
              <a:latin typeface="Helvetica Neue"/>
              <a:ea typeface="Helvetica Neue"/>
              <a:cs typeface="Helvetica Neue"/>
              <a:sym typeface="Helvetica Neue"/>
            </a:endParaRPr>
          </a:p>
          <a:p>
            <a:pPr marL="457200" lvl="0" indent="-228600" rtl="0">
              <a:lnSpc>
                <a:spcPct val="90000"/>
              </a:lnSpc>
              <a:spcBef>
                <a:spcPts val="400"/>
              </a:spcBef>
              <a:buClr>
                <a:schemeClr val="dk1"/>
              </a:buClr>
              <a:buNone/>
            </a:pPr>
            <a:endParaRPr sz="2800">
              <a:latin typeface="Helvetica Neue"/>
              <a:ea typeface="Helvetica Neue"/>
              <a:cs typeface="Helvetica Neue"/>
              <a:sym typeface="Helvetica Neue"/>
            </a:endParaRPr>
          </a:p>
          <a:p>
            <a:pPr lvl="0" algn="just" rtl="0">
              <a:lnSpc>
                <a:spcPct val="115000"/>
              </a:lnSpc>
              <a:spcBef>
                <a:spcPts val="600"/>
              </a:spcBef>
              <a:buNone/>
            </a:pPr>
            <a:endParaRPr sz="1800"/>
          </a:p>
          <a:p>
            <a:pPr lvl="0" rtl="0">
              <a:spcBef>
                <a:spcPts val="0"/>
              </a:spcBef>
              <a:buNone/>
            </a:pPr>
            <a:endParaRPr sz="1800"/>
          </a:p>
        </p:txBody>
      </p:sp>
    </p:spTree>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Shape 566"/>
          <p:cNvSpPr txBox="1">
            <a:spLocks noGrp="1"/>
          </p:cNvSpPr>
          <p:nvPr>
            <p:ph type="title"/>
          </p:nvPr>
        </p:nvSpPr>
        <p:spPr>
          <a:xfrm>
            <a:off x="468312" y="-128587"/>
            <a:ext cx="8229600" cy="85725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it" sz="4000" b="0" i="0" u="none" strike="noStrike" cap="none" baseline="0">
                <a:solidFill>
                  <a:schemeClr val="dk1"/>
                </a:solidFill>
                <a:latin typeface="Calibri"/>
                <a:ea typeface="Calibri"/>
                <a:cs typeface="Calibri"/>
                <a:sym typeface="Calibri"/>
              </a:rPr>
              <a:t>Aide culturelle</a:t>
            </a:r>
          </a:p>
        </p:txBody>
      </p:sp>
      <p:pic>
        <p:nvPicPr>
          <p:cNvPr id="567" name="Shape 567"/>
          <p:cNvPicPr preferRelativeResize="0">
            <a:picLocks noGrp="1"/>
          </p:cNvPicPr>
          <p:nvPr>
            <p:ph type="body" idx="1"/>
          </p:nvPr>
        </p:nvPicPr>
        <p:blipFill rotWithShape="1">
          <a:blip r:embed="rId3">
            <a:alphaModFix/>
          </a:blip>
          <a:srcRect/>
          <a:stretch/>
        </p:blipFill>
        <p:spPr>
          <a:xfrm>
            <a:off x="107950" y="573881"/>
            <a:ext cx="8928100" cy="448270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Shape 572"/>
          <p:cNvSpPr txBox="1">
            <a:spLocks noGrp="1"/>
          </p:cNvSpPr>
          <p:nvPr>
            <p:ph type="title"/>
          </p:nvPr>
        </p:nvSpPr>
        <p:spPr>
          <a:xfrm>
            <a:off x="326225" y="544049"/>
            <a:ext cx="8229600" cy="920400"/>
          </a:xfrm>
          <a:prstGeom prst="rect">
            <a:avLst/>
          </a:prstGeom>
          <a:noFill/>
          <a:ln>
            <a:noFill/>
          </a:ln>
        </p:spPr>
        <p:txBody>
          <a:bodyPr lIns="91425" tIns="91425" rIns="91425" bIns="91425" anchor="ctr" anchorCtr="0">
            <a:noAutofit/>
          </a:bodyPr>
          <a:lstStyle/>
          <a:p>
            <a:pPr>
              <a:spcBef>
                <a:spcPts val="0"/>
              </a:spcBef>
              <a:buNone/>
            </a:pPr>
            <a:r>
              <a:rPr lang="it" sz="2800" b="1">
                <a:solidFill>
                  <a:srgbClr val="FFFFFF"/>
                </a:solidFill>
                <a:latin typeface="Calibri"/>
                <a:ea typeface="Calibri"/>
                <a:cs typeface="Calibri"/>
                <a:sym typeface="Calibri"/>
              </a:rPr>
              <a:t>Références des 7 cédéroms du projet GALATEA</a:t>
            </a:r>
          </a:p>
        </p:txBody>
      </p:sp>
      <p:sp>
        <p:nvSpPr>
          <p:cNvPr id="573" name="Shape 573"/>
          <p:cNvSpPr txBox="1">
            <a:spLocks noGrp="1"/>
          </p:cNvSpPr>
          <p:nvPr>
            <p:ph type="body" idx="1"/>
          </p:nvPr>
        </p:nvSpPr>
        <p:spPr>
          <a:xfrm>
            <a:off x="457200" y="1571625"/>
            <a:ext cx="8229600" cy="3417000"/>
          </a:xfrm>
          <a:prstGeom prst="rect">
            <a:avLst/>
          </a:prstGeom>
          <a:noFill/>
          <a:ln>
            <a:noFill/>
          </a:ln>
        </p:spPr>
        <p:txBody>
          <a:bodyPr lIns="91425" tIns="91425" rIns="91425" bIns="91425" anchor="ctr" anchorCtr="0">
            <a:noAutofit/>
          </a:bodyPr>
          <a:lstStyle/>
          <a:p>
            <a:pPr marL="0" lvl="0" indent="0" rtl="0">
              <a:spcBef>
                <a:spcPts val="0"/>
              </a:spcBef>
              <a:buClr>
                <a:schemeClr val="dk1"/>
              </a:buClr>
              <a:buSzPct val="25000"/>
              <a:buFont typeface="Arial"/>
              <a:buNone/>
            </a:pPr>
            <a:r>
              <a:rPr lang="it" sz="1300">
                <a:solidFill>
                  <a:schemeClr val="dk1"/>
                </a:solidFill>
                <a:latin typeface="Arial Narrow"/>
                <a:ea typeface="Arial Narrow"/>
                <a:cs typeface="Arial Narrow"/>
                <a:sym typeface="Arial Narrow"/>
              </a:rPr>
              <a:t>ANDRADE, A. I., ARAUJO e SA, M. H. (2003), </a:t>
            </a:r>
            <a:r>
              <a:rPr lang="it" sz="1300" i="1">
                <a:solidFill>
                  <a:schemeClr val="dk1"/>
                </a:solidFill>
                <a:latin typeface="Arial Narrow"/>
                <a:ea typeface="Arial Narrow"/>
                <a:cs typeface="Arial Narrow"/>
                <a:sym typeface="Arial Narrow"/>
              </a:rPr>
              <a:t>Galatea : Desenvolvimento da Compreensão em Línguas Românicas. “Apprendre à lire en français”,</a:t>
            </a:r>
            <a:r>
              <a:rPr lang="it" sz="1300">
                <a:solidFill>
                  <a:schemeClr val="dk1"/>
                </a:solidFill>
                <a:latin typeface="Arial Narrow"/>
                <a:ea typeface="Arial Narrow"/>
                <a:cs typeface="Arial Narrow"/>
                <a:sym typeface="Arial Narrow"/>
              </a:rPr>
              <a:t> Aveiro, Portugal : Fundação para a Ciência e a Tecnologia , Aveiro, Portugal.</a:t>
            </a:r>
          </a:p>
          <a:p>
            <a:pPr marL="0" lvl="0" indent="0" rtl="0">
              <a:spcBef>
                <a:spcPts val="0"/>
              </a:spcBef>
              <a:buClr>
                <a:schemeClr val="dk1"/>
              </a:buClr>
              <a:buFont typeface="Arial"/>
              <a:buNone/>
            </a:pPr>
            <a:endParaRPr sz="1300">
              <a:solidFill>
                <a:schemeClr val="dk1"/>
              </a:solidFill>
              <a:latin typeface="Calibri"/>
              <a:ea typeface="Calibri"/>
              <a:cs typeface="Calibri"/>
              <a:sym typeface="Calibri"/>
            </a:endParaRPr>
          </a:p>
          <a:p>
            <a:pPr marL="0" lvl="0" indent="0" rtl="0">
              <a:spcBef>
                <a:spcPts val="0"/>
              </a:spcBef>
              <a:buClr>
                <a:schemeClr val="dk1"/>
              </a:buClr>
              <a:buSzPct val="25000"/>
              <a:buFont typeface="Arial"/>
              <a:buNone/>
            </a:pPr>
            <a:r>
              <a:rPr lang="it" sz="1300">
                <a:solidFill>
                  <a:schemeClr val="dk1"/>
                </a:solidFill>
                <a:latin typeface="Arial Narrow"/>
                <a:ea typeface="Arial Narrow"/>
                <a:cs typeface="Arial Narrow"/>
                <a:sym typeface="Arial Narrow"/>
              </a:rPr>
              <a:t>BERGER, D., BIDAUD, F., GREGOIRE, G., HEDIARD, M., LEVY, D., MERGER, M.-F., &amp; al. (2003), </a:t>
            </a:r>
            <a:r>
              <a:rPr lang="it" sz="1300" i="1">
                <a:solidFill>
                  <a:schemeClr val="dk1"/>
                </a:solidFill>
                <a:latin typeface="Arial Narrow"/>
                <a:ea typeface="Arial Narrow"/>
                <a:cs typeface="Arial Narrow"/>
                <a:sym typeface="Arial Narrow"/>
              </a:rPr>
              <a:t>Galatea : cédérom pour la compréhension du français écrit par des italophones</a:t>
            </a:r>
            <a:r>
              <a:rPr lang="it" sz="1300">
                <a:solidFill>
                  <a:schemeClr val="dk1"/>
                </a:solidFill>
                <a:latin typeface="Arial Narrow"/>
                <a:ea typeface="Arial Narrow"/>
                <a:cs typeface="Arial Narrow"/>
                <a:sym typeface="Arial Narrow"/>
              </a:rPr>
              <a:t>, DoRiF Università, Roma.</a:t>
            </a:r>
          </a:p>
          <a:p>
            <a:pPr marL="0" lvl="0" indent="0" rtl="0">
              <a:spcBef>
                <a:spcPts val="0"/>
              </a:spcBef>
              <a:buClr>
                <a:schemeClr val="dk1"/>
              </a:buClr>
              <a:buFont typeface="Arial"/>
              <a:buNone/>
            </a:pPr>
            <a:endParaRPr sz="1300">
              <a:solidFill>
                <a:schemeClr val="dk1"/>
              </a:solidFill>
              <a:latin typeface="Calibri"/>
              <a:ea typeface="Calibri"/>
              <a:cs typeface="Calibri"/>
              <a:sym typeface="Calibri"/>
            </a:endParaRPr>
          </a:p>
          <a:p>
            <a:pPr marL="0" lvl="0" indent="0" rtl="0">
              <a:spcBef>
                <a:spcPts val="0"/>
              </a:spcBef>
              <a:buClr>
                <a:schemeClr val="dk1"/>
              </a:buClr>
              <a:buSzPct val="25000"/>
              <a:buFont typeface="Arial"/>
              <a:buNone/>
            </a:pPr>
            <a:r>
              <a:rPr lang="it" sz="1300">
                <a:solidFill>
                  <a:schemeClr val="dk1"/>
                </a:solidFill>
                <a:latin typeface="Arial Narrow"/>
                <a:ea typeface="Arial Narrow"/>
                <a:cs typeface="Arial Narrow"/>
                <a:sym typeface="Arial Narrow"/>
              </a:rPr>
              <a:t>DABENE, L., DEGACHE C., MASPERI, M., POULET, M.E., CARRASCO , E. , DESMET, I., CLERC, M., CARREIRA, M.-H., TEA, E., NICLAS, A., AFONSO, C., (2003), </a:t>
            </a:r>
            <a:r>
              <a:rPr lang="it" sz="1300" i="1">
                <a:solidFill>
                  <a:schemeClr val="dk1"/>
                </a:solidFill>
                <a:latin typeface="Arial Narrow"/>
                <a:ea typeface="Arial Narrow"/>
                <a:cs typeface="Arial Narrow"/>
                <a:sym typeface="Arial Narrow"/>
              </a:rPr>
              <a:t>Galatea : entrainement à la compréhension de l’espagnol, de l’italien et du portugais</a:t>
            </a:r>
            <a:r>
              <a:rPr lang="it" sz="1300">
                <a:solidFill>
                  <a:schemeClr val="dk1"/>
                </a:solidFill>
                <a:latin typeface="Arial Narrow"/>
                <a:ea typeface="Arial Narrow"/>
                <a:cs typeface="Arial Narrow"/>
                <a:sym typeface="Arial Narrow"/>
              </a:rPr>
              <a:t>, CD-Roms réalisés avec le soutien de l’Union européenne (Socrates-Lingua), de la DGLF (Ministère français de la culture) et de l’Université Stendhal Grenoble 3, Génération 5 multimédia, Chambéry. (</a:t>
            </a:r>
            <a:r>
              <a:rPr lang="it" sz="1300" b="1" u="sng">
                <a:solidFill>
                  <a:schemeClr val="hlink"/>
                </a:solidFill>
                <a:latin typeface="Arial Narrow"/>
                <a:ea typeface="Arial Narrow"/>
                <a:cs typeface="Arial Narrow"/>
                <a:sym typeface="Arial Narrow"/>
                <a:hlinkClick r:id="rId3"/>
              </a:rPr>
              <a:t>www.generation5.fr</a:t>
            </a:r>
            <a:r>
              <a:rPr lang="it" sz="1300" b="1">
                <a:solidFill>
                  <a:srgbClr val="0D05A9"/>
                </a:solidFill>
                <a:latin typeface="Arial Narrow"/>
                <a:ea typeface="Arial Narrow"/>
                <a:cs typeface="Arial Narrow"/>
                <a:sym typeface="Arial Narrow"/>
              </a:rPr>
              <a:t>, </a:t>
            </a:r>
            <a:r>
              <a:rPr lang="it" sz="1300" b="1" u="sng">
                <a:solidFill>
                  <a:schemeClr val="hlink"/>
                </a:solidFill>
                <a:latin typeface="Arial Narrow"/>
                <a:ea typeface="Arial Narrow"/>
                <a:cs typeface="Arial Narrow"/>
                <a:sym typeface="Arial Narrow"/>
                <a:hlinkClick r:id="rId4"/>
              </a:rPr>
              <a:t>contact@generation5.fr</a:t>
            </a:r>
            <a:r>
              <a:rPr lang="it" sz="1300">
                <a:solidFill>
                  <a:schemeClr val="dk1"/>
                </a:solidFill>
                <a:latin typeface="Arial Narrow"/>
                <a:ea typeface="Arial Narrow"/>
                <a:cs typeface="Arial Narrow"/>
                <a:sym typeface="Arial Narrow"/>
              </a:rPr>
              <a:t>)</a:t>
            </a:r>
          </a:p>
          <a:p>
            <a:pPr marL="0" lvl="0" indent="0" rtl="0">
              <a:spcBef>
                <a:spcPts val="0"/>
              </a:spcBef>
              <a:buClr>
                <a:schemeClr val="dk1"/>
              </a:buClr>
              <a:buFont typeface="Arial"/>
              <a:buNone/>
            </a:pPr>
            <a:endParaRPr sz="1300">
              <a:solidFill>
                <a:schemeClr val="dk1"/>
              </a:solidFill>
              <a:latin typeface="Calibri"/>
              <a:ea typeface="Calibri"/>
              <a:cs typeface="Calibri"/>
              <a:sym typeface="Calibri"/>
            </a:endParaRPr>
          </a:p>
          <a:p>
            <a:pPr marL="0" lvl="0" indent="0" rtl="0">
              <a:spcBef>
                <a:spcPts val="0"/>
              </a:spcBef>
              <a:buClr>
                <a:schemeClr val="dk1"/>
              </a:buClr>
              <a:buSzPct val="25000"/>
              <a:buFont typeface="Arial"/>
              <a:buNone/>
            </a:pPr>
            <a:r>
              <a:rPr lang="it" sz="1300">
                <a:solidFill>
                  <a:schemeClr val="dk1"/>
                </a:solidFill>
                <a:latin typeface="Arial Narrow"/>
                <a:ea typeface="Arial Narrow"/>
                <a:cs typeface="Arial Narrow"/>
                <a:sym typeface="Arial Narrow"/>
              </a:rPr>
              <a:t>LÓPEZ ALONSO, C., SÉRÉ, A., FERNÁNDEZ-VALMAYOR, A. (2000), </a:t>
            </a:r>
            <a:r>
              <a:rPr lang="it" sz="1300" i="1">
                <a:solidFill>
                  <a:schemeClr val="dk1"/>
                </a:solidFill>
                <a:latin typeface="Arial Narrow"/>
                <a:ea typeface="Arial Narrow"/>
                <a:cs typeface="Arial Narrow"/>
                <a:sym typeface="Arial Narrow"/>
              </a:rPr>
              <a:t>Lire en français : método interactivo de autoaprendizaje que permite comprender textos en lengua francesa</a:t>
            </a:r>
            <a:r>
              <a:rPr lang="it" sz="1300">
                <a:solidFill>
                  <a:schemeClr val="dk1"/>
                </a:solidFill>
                <a:latin typeface="Arial Narrow"/>
                <a:ea typeface="Arial Narrow"/>
                <a:cs typeface="Arial Narrow"/>
                <a:sym typeface="Arial Narrow"/>
              </a:rPr>
              <a:t>, proyecto Galatea, programa SÓCRATES-LINGUA, SGEL..</a:t>
            </a:r>
          </a:p>
          <a:p>
            <a:pPr marL="0" lvl="0" indent="0" rtl="0">
              <a:spcBef>
                <a:spcPts val="0"/>
              </a:spcBef>
              <a:buClr>
                <a:schemeClr val="dk1"/>
              </a:buClr>
              <a:buFont typeface="Arial"/>
              <a:buNone/>
            </a:pPr>
            <a:endParaRPr sz="1300">
              <a:solidFill>
                <a:schemeClr val="dk1"/>
              </a:solidFill>
              <a:latin typeface="Arial Narrow"/>
              <a:ea typeface="Arial Narrow"/>
              <a:cs typeface="Arial Narrow"/>
              <a:sym typeface="Arial Narrow"/>
            </a:endParaRPr>
          </a:p>
          <a:p>
            <a:pPr marL="0" lvl="0" indent="0">
              <a:spcBef>
                <a:spcPts val="0"/>
              </a:spcBef>
              <a:buClr>
                <a:schemeClr val="dk1"/>
              </a:buClr>
              <a:buSzPct val="25000"/>
              <a:buFont typeface="Arial"/>
              <a:buNone/>
            </a:pPr>
            <a:r>
              <a:rPr lang="it" sz="1300">
                <a:solidFill>
                  <a:schemeClr val="dk1"/>
                </a:solidFill>
                <a:latin typeface="Arial Narrow"/>
                <a:ea typeface="Arial Narrow"/>
                <a:cs typeface="Arial Narrow"/>
                <a:sym typeface="Arial Narrow"/>
              </a:rPr>
              <a:t>TOST PLANET, M., BAQUE, L., LE BESNERAIS, M., ESTRADA, M., MARTIN, E.. (2002), </a:t>
            </a:r>
            <a:r>
              <a:rPr lang="it" sz="1300" i="1">
                <a:solidFill>
                  <a:schemeClr val="dk1"/>
                </a:solidFill>
                <a:latin typeface="Arial Narrow"/>
                <a:ea typeface="Arial Narrow"/>
                <a:cs typeface="Arial Narrow"/>
                <a:sym typeface="Arial Narrow"/>
              </a:rPr>
              <a:t>ComprensiÓn oral del francés para hispanohablantes, CD-Rom del proyecto Galatea</a:t>
            </a:r>
            <a:r>
              <a:rPr lang="it" sz="1300">
                <a:solidFill>
                  <a:schemeClr val="dk1"/>
                </a:solidFill>
                <a:latin typeface="Arial Narrow"/>
                <a:ea typeface="Arial Narrow"/>
                <a:cs typeface="Arial Narrow"/>
                <a:sym typeface="Arial Narrow"/>
              </a:rPr>
              <a:t>, Institut de Ciències de l’Educació, Serveis de Publicació, Universitat Autònoma de Barcelona.</a:t>
            </a:r>
          </a:p>
        </p:txBody>
      </p:sp>
    </p:spTree>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pic>
        <p:nvPicPr>
          <p:cNvPr id="578" name="Shape 578"/>
          <p:cNvPicPr preferRelativeResize="0"/>
          <p:nvPr/>
        </p:nvPicPr>
        <p:blipFill rotWithShape="1">
          <a:blip r:embed="rId3">
            <a:alphaModFix/>
          </a:blip>
          <a:srcRect/>
          <a:stretch/>
        </p:blipFill>
        <p:spPr>
          <a:xfrm>
            <a:off x="5638800" y="171450"/>
            <a:ext cx="3258599" cy="571049"/>
          </a:xfrm>
          <a:prstGeom prst="rect">
            <a:avLst/>
          </a:prstGeom>
          <a:noFill/>
          <a:ln>
            <a:noFill/>
          </a:ln>
        </p:spPr>
      </p:pic>
      <p:sp>
        <p:nvSpPr>
          <p:cNvPr id="579" name="Shape 579"/>
          <p:cNvSpPr txBox="1"/>
          <p:nvPr/>
        </p:nvSpPr>
        <p:spPr>
          <a:xfrm>
            <a:off x="1066800" y="857250"/>
            <a:ext cx="8077199" cy="365624"/>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580" name="Shape 580"/>
          <p:cNvSpPr txBox="1"/>
          <p:nvPr/>
        </p:nvSpPr>
        <p:spPr>
          <a:xfrm>
            <a:off x="584850" y="1564481"/>
            <a:ext cx="8077199" cy="2400900"/>
          </a:xfrm>
          <a:prstGeom prst="rect">
            <a:avLst/>
          </a:prstGeom>
          <a:noFill/>
          <a:ln>
            <a:noFill/>
          </a:ln>
        </p:spPr>
        <p:txBody>
          <a:bodyPr lIns="91425" tIns="45700" rIns="91425" bIns="45700" anchor="t" anchorCtr="0">
            <a:noAutofit/>
          </a:bodyPr>
          <a:lstStyle/>
          <a:p>
            <a:pPr lvl="0" algn="r" rtl="0">
              <a:spcBef>
                <a:spcPts val="0"/>
              </a:spcBef>
              <a:buNone/>
            </a:pPr>
            <a:endParaRPr sz="3600"/>
          </a:p>
          <a:p>
            <a:pPr lvl="0" algn="r" rtl="0">
              <a:spcBef>
                <a:spcPts val="0"/>
              </a:spcBef>
              <a:buClr>
                <a:schemeClr val="dk1"/>
              </a:buClr>
              <a:buSzPct val="30555"/>
              <a:buFont typeface="Arial"/>
              <a:buNone/>
            </a:pPr>
            <a:r>
              <a:rPr lang="it" sz="3600"/>
              <a:t>Galanet</a:t>
            </a:r>
          </a:p>
          <a:p>
            <a:pPr lvl="0" algn="r" rtl="0">
              <a:spcBef>
                <a:spcPts val="0"/>
              </a:spcBef>
              <a:buClr>
                <a:schemeClr val="dk1"/>
              </a:buClr>
              <a:buSzPct val="30555"/>
              <a:buFont typeface="Arial"/>
              <a:buNone/>
            </a:pPr>
            <a:r>
              <a:rPr lang="it" sz="3600"/>
              <a:t>2001-2004</a:t>
            </a:r>
          </a:p>
          <a:p>
            <a:pPr lvl="0" algn="r" rtl="0">
              <a:lnSpc>
                <a:spcPct val="115000"/>
              </a:lnSpc>
              <a:spcBef>
                <a:spcPts val="0"/>
              </a:spcBef>
              <a:buClr>
                <a:schemeClr val="dk1"/>
              </a:buClr>
              <a:buSzPct val="55000"/>
              <a:buFont typeface="Arial"/>
              <a:buNone/>
            </a:pPr>
            <a:r>
              <a:rPr lang="it" sz="2000" b="1" u="sng">
                <a:solidFill>
                  <a:schemeClr val="hlink"/>
                </a:solidFill>
                <a:hlinkClick r:id="rId4"/>
              </a:rPr>
              <a:t>www.galanet.eu</a:t>
            </a:r>
          </a:p>
          <a:p>
            <a:pPr lvl="0" rtl="0">
              <a:lnSpc>
                <a:spcPct val="115000"/>
              </a:lnSpc>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p:txBody>
      </p:sp>
      <p:sp>
        <p:nvSpPr>
          <p:cNvPr id="581" name="Shape 581"/>
          <p:cNvSpPr txBox="1"/>
          <p:nvPr/>
        </p:nvSpPr>
        <p:spPr>
          <a:xfrm>
            <a:off x="990600" y="1143000"/>
            <a:ext cx="8229600" cy="365624"/>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pic>
        <p:nvPicPr>
          <p:cNvPr id="582" name="Shape 582"/>
          <p:cNvPicPr preferRelativeResize="0"/>
          <p:nvPr/>
        </p:nvPicPr>
        <p:blipFill rotWithShape="1">
          <a:blip r:embed="rId5">
            <a:alphaModFix/>
          </a:blip>
          <a:srcRect/>
          <a:stretch/>
        </p:blipFill>
        <p:spPr>
          <a:xfrm>
            <a:off x="1219200" y="4765270"/>
            <a:ext cx="2216700" cy="378224"/>
          </a:xfrm>
          <a:prstGeom prst="rect">
            <a:avLst/>
          </a:prstGeom>
          <a:noFill/>
          <a:ln>
            <a:noFill/>
          </a:ln>
        </p:spPr>
      </p:pic>
      <p:sp>
        <p:nvSpPr>
          <p:cNvPr id="583" name="Shape 583"/>
          <p:cNvSpPr txBox="1"/>
          <p:nvPr/>
        </p:nvSpPr>
        <p:spPr>
          <a:xfrm>
            <a:off x="3581400" y="4787188"/>
            <a:ext cx="3276600" cy="30014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584" name="Shape 584"/>
          <p:cNvSpPr txBox="1"/>
          <p:nvPr/>
        </p:nvSpPr>
        <p:spPr>
          <a:xfrm>
            <a:off x="904875" y="3674250"/>
            <a:ext cx="7905899" cy="4637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45833"/>
              <a:buFont typeface="Arial"/>
              <a:buNone/>
            </a:pPr>
            <a:r>
              <a:rPr lang="it" sz="2400"/>
              <a:t>La plateforme pour l’apprentissage de l’IC à distance</a:t>
            </a: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589" name="Shape 589"/>
          <p:cNvPicPr preferRelativeResize="0"/>
          <p:nvPr/>
        </p:nvPicPr>
        <p:blipFill rotWithShape="1">
          <a:blip r:embed="rId3">
            <a:alphaModFix/>
          </a:blip>
          <a:srcRect/>
          <a:stretch/>
        </p:blipFill>
        <p:spPr>
          <a:xfrm>
            <a:off x="5638800" y="171450"/>
            <a:ext cx="3258599" cy="570900"/>
          </a:xfrm>
          <a:prstGeom prst="rect">
            <a:avLst/>
          </a:prstGeom>
          <a:noFill/>
          <a:ln>
            <a:noFill/>
          </a:ln>
        </p:spPr>
      </p:pic>
      <p:sp>
        <p:nvSpPr>
          <p:cNvPr id="590" name="Shape 590"/>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591" name="Shape 591"/>
          <p:cNvSpPr txBox="1"/>
          <p:nvPr/>
        </p:nvSpPr>
        <p:spPr>
          <a:xfrm>
            <a:off x="584850" y="1564481"/>
            <a:ext cx="8077199" cy="2400900"/>
          </a:xfrm>
          <a:prstGeom prst="rect">
            <a:avLst/>
          </a:prstGeom>
          <a:noFill/>
          <a:ln>
            <a:noFill/>
          </a:ln>
        </p:spPr>
        <p:txBody>
          <a:bodyPr lIns="91425" tIns="45700" rIns="91425" bIns="45700" anchor="t" anchorCtr="0">
            <a:noAutofit/>
          </a:bodyPr>
          <a:lstStyle/>
          <a:p>
            <a:pPr lvl="0" algn="r" rtl="0">
              <a:spcBef>
                <a:spcPts val="0"/>
              </a:spcBef>
              <a:buNone/>
            </a:pPr>
            <a:endParaRPr sz="3600"/>
          </a:p>
          <a:p>
            <a:pPr lvl="0" algn="r" rtl="0">
              <a:spcBef>
                <a:spcPts val="0"/>
              </a:spcBef>
              <a:buClr>
                <a:schemeClr val="dk1"/>
              </a:buClr>
              <a:buSzPct val="30555"/>
              <a:buFont typeface="Arial"/>
              <a:buNone/>
            </a:pPr>
            <a:r>
              <a:rPr lang="it" sz="3600"/>
              <a:t>Galanet</a:t>
            </a:r>
          </a:p>
          <a:p>
            <a:pPr lvl="0" algn="r" rtl="0">
              <a:spcBef>
                <a:spcPts val="0"/>
              </a:spcBef>
              <a:buClr>
                <a:schemeClr val="dk1"/>
              </a:buClr>
              <a:buSzPct val="30555"/>
              <a:buFont typeface="Arial"/>
              <a:buNone/>
            </a:pPr>
            <a:r>
              <a:rPr lang="it" sz="3600"/>
              <a:t>2001-2004</a:t>
            </a:r>
          </a:p>
          <a:p>
            <a:pPr lvl="0" algn="r" rtl="0">
              <a:lnSpc>
                <a:spcPct val="115000"/>
              </a:lnSpc>
              <a:spcBef>
                <a:spcPts val="0"/>
              </a:spcBef>
              <a:buClr>
                <a:schemeClr val="dk1"/>
              </a:buClr>
              <a:buSzPct val="55000"/>
              <a:buFont typeface="Arial"/>
              <a:buNone/>
            </a:pPr>
            <a:r>
              <a:rPr lang="it" sz="2000" b="1" u="sng">
                <a:solidFill>
                  <a:schemeClr val="hlink"/>
                </a:solidFill>
                <a:hlinkClick r:id="rId4"/>
              </a:rPr>
              <a:t>www.galanet.eu</a:t>
            </a:r>
          </a:p>
          <a:p>
            <a:pPr lvl="0" rtl="0">
              <a:lnSpc>
                <a:spcPct val="115000"/>
              </a:lnSpc>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a:p>
            <a:pPr lvl="0" rtl="0">
              <a:spcBef>
                <a:spcPts val="0"/>
              </a:spcBef>
              <a:buClr>
                <a:schemeClr val="dk1"/>
              </a:buClr>
              <a:buFont typeface="Arial"/>
              <a:buNone/>
            </a:pPr>
            <a:endParaRPr sz="2000" b="1" u="sng">
              <a:solidFill>
                <a:schemeClr val="hlink"/>
              </a:solidFill>
              <a:hlinkClick r:id="rId4"/>
            </a:endParaRPr>
          </a:p>
        </p:txBody>
      </p:sp>
      <p:sp>
        <p:nvSpPr>
          <p:cNvPr id="592" name="Shape 592"/>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pic>
        <p:nvPicPr>
          <p:cNvPr id="593" name="Shape 593"/>
          <p:cNvPicPr preferRelativeResize="0"/>
          <p:nvPr/>
        </p:nvPicPr>
        <p:blipFill rotWithShape="1">
          <a:blip r:embed="rId5">
            <a:alphaModFix/>
          </a:blip>
          <a:srcRect/>
          <a:stretch/>
        </p:blipFill>
        <p:spPr>
          <a:xfrm>
            <a:off x="1219200" y="4765270"/>
            <a:ext cx="2216700" cy="378300"/>
          </a:xfrm>
          <a:prstGeom prst="rect">
            <a:avLst/>
          </a:prstGeom>
          <a:noFill/>
          <a:ln>
            <a:noFill/>
          </a:ln>
        </p:spPr>
      </p:pic>
      <p:sp>
        <p:nvSpPr>
          <p:cNvPr id="594" name="Shape 594"/>
          <p:cNvSpPr txBox="1"/>
          <p:nvPr/>
        </p:nvSpPr>
        <p:spPr>
          <a:xfrm>
            <a:off x="3581400" y="4787188"/>
            <a:ext cx="3276600" cy="300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595" name="Shape 595"/>
          <p:cNvSpPr txBox="1"/>
          <p:nvPr/>
        </p:nvSpPr>
        <p:spPr>
          <a:xfrm>
            <a:off x="904875" y="3674250"/>
            <a:ext cx="7905899" cy="4637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45833"/>
              <a:buFont typeface="Arial"/>
              <a:buNone/>
            </a:pPr>
            <a:r>
              <a:rPr lang="it" sz="2400"/>
              <a:t>La plateforme pour l’apprentissage de l’IC à distance</a:t>
            </a:r>
          </a:p>
          <a:p>
            <a:pPr lvl="0" rtl="0">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p:nvPr/>
        </p:nvSpPr>
        <p:spPr>
          <a:xfrm>
            <a:off x="689625" y="1545725"/>
            <a:ext cx="7665600" cy="641699"/>
          </a:xfrm>
          <a:prstGeom prst="rect">
            <a:avLst/>
          </a:prstGeom>
          <a:noFill/>
          <a:ln>
            <a:noFill/>
          </a:ln>
        </p:spPr>
        <p:txBody>
          <a:bodyPr lIns="91425" tIns="91425" rIns="91425" bIns="91425" anchor="t" anchorCtr="0">
            <a:noAutofit/>
          </a:bodyPr>
          <a:lstStyle/>
          <a:p>
            <a:pPr marL="457200" lvl="0" indent="-381000" algn="just" rtl="0">
              <a:lnSpc>
                <a:spcPct val="115000"/>
              </a:lnSpc>
              <a:spcBef>
                <a:spcPts val="0"/>
              </a:spcBef>
              <a:buClr>
                <a:srgbClr val="000000"/>
              </a:buClr>
              <a:buSzPct val="100000"/>
              <a:buFont typeface="Calibri"/>
              <a:buChar char="-"/>
            </a:pPr>
            <a:r>
              <a:rPr lang="it" sz="2400"/>
              <a:t>Galatea: compreensão de documentos escritos.</a:t>
            </a:r>
          </a:p>
          <a:p>
            <a:pPr lvl="0" algn="just" rtl="0">
              <a:lnSpc>
                <a:spcPct val="115000"/>
              </a:lnSpc>
              <a:spcBef>
                <a:spcPts val="0"/>
              </a:spcBef>
              <a:buNone/>
            </a:pPr>
            <a:endParaRPr sz="2400"/>
          </a:p>
          <a:p>
            <a:pPr marL="457200" lvl="0" indent="-381000" algn="just" rtl="0">
              <a:lnSpc>
                <a:spcPct val="115000"/>
              </a:lnSpc>
              <a:spcBef>
                <a:spcPts val="0"/>
              </a:spcBef>
              <a:buClr>
                <a:srgbClr val="000000"/>
              </a:buClr>
              <a:buSzPct val="100000"/>
              <a:buFont typeface="Arial"/>
              <a:buChar char="-"/>
            </a:pPr>
            <a:r>
              <a:rPr lang="it" sz="2400"/>
              <a:t>A partir de Galanet l’accent est mis sur: </a:t>
            </a:r>
          </a:p>
          <a:p>
            <a:pPr>
              <a:spcBef>
                <a:spcPts val="0"/>
              </a:spcBef>
              <a:buNone/>
            </a:pPr>
            <a:endParaRPr/>
          </a:p>
        </p:txBody>
      </p:sp>
      <p:sp>
        <p:nvSpPr>
          <p:cNvPr id="601" name="Shape 601"/>
          <p:cNvSpPr txBox="1"/>
          <p:nvPr/>
        </p:nvSpPr>
        <p:spPr>
          <a:xfrm>
            <a:off x="772900" y="734525"/>
            <a:ext cx="7871699" cy="582599"/>
          </a:xfrm>
          <a:prstGeom prst="rect">
            <a:avLst/>
          </a:prstGeom>
          <a:noFill/>
          <a:ln>
            <a:noFill/>
          </a:ln>
        </p:spPr>
        <p:txBody>
          <a:bodyPr lIns="91425" tIns="91425" rIns="91425" bIns="91425" anchor="t" anchorCtr="0">
            <a:noAutofit/>
          </a:bodyPr>
          <a:lstStyle/>
          <a:p>
            <a:pPr>
              <a:spcBef>
                <a:spcPts val="0"/>
              </a:spcBef>
              <a:buNone/>
            </a:pPr>
            <a:r>
              <a:rPr lang="it" sz="2800" b="1">
                <a:solidFill>
                  <a:srgbClr val="FFFFFF"/>
                </a:solidFill>
                <a:latin typeface="Calibri"/>
                <a:ea typeface="Calibri"/>
                <a:cs typeface="Calibri"/>
                <a:sym typeface="Calibri"/>
              </a:rPr>
              <a:t>…la Galasaga continue …</a:t>
            </a:r>
          </a:p>
        </p:txBody>
      </p:sp>
      <p:sp>
        <p:nvSpPr>
          <p:cNvPr id="602" name="Shape 602"/>
          <p:cNvSpPr txBox="1"/>
          <p:nvPr/>
        </p:nvSpPr>
        <p:spPr>
          <a:xfrm>
            <a:off x="1224700" y="2774775"/>
            <a:ext cx="7419899" cy="2330699"/>
          </a:xfrm>
          <a:prstGeom prst="rect">
            <a:avLst/>
          </a:prstGeom>
          <a:noFill/>
          <a:ln>
            <a:noFill/>
          </a:ln>
        </p:spPr>
        <p:txBody>
          <a:bodyPr lIns="91425" tIns="91425" rIns="91425" bIns="91425" anchor="t" anchorCtr="0">
            <a:noAutofit/>
          </a:bodyPr>
          <a:lstStyle/>
          <a:p>
            <a:pPr marL="457200" lvl="0" indent="-355600" rtl="0">
              <a:lnSpc>
                <a:spcPct val="115000"/>
              </a:lnSpc>
              <a:spcBef>
                <a:spcPts val="0"/>
              </a:spcBef>
              <a:buClr>
                <a:schemeClr val="dk1"/>
              </a:buClr>
              <a:buSzPct val="100000"/>
              <a:buFont typeface="Calibri"/>
              <a:buChar char="●"/>
            </a:pPr>
            <a:r>
              <a:rPr lang="it" sz="2000">
                <a:solidFill>
                  <a:schemeClr val="dk1"/>
                </a:solidFill>
                <a:latin typeface="Calibri"/>
                <a:ea typeface="Calibri"/>
                <a:cs typeface="Calibri"/>
                <a:sym typeface="Calibri"/>
              </a:rPr>
              <a:t>Intercompreensão </a:t>
            </a:r>
            <a:r>
              <a:rPr lang="it" sz="2000" i="1">
                <a:solidFill>
                  <a:schemeClr val="dk1"/>
                </a:solidFill>
                <a:latin typeface="Calibri"/>
                <a:ea typeface="Calibri"/>
                <a:cs typeface="Calibri"/>
                <a:sym typeface="Calibri"/>
              </a:rPr>
              <a:t>stricto sensu &gt; </a:t>
            </a:r>
            <a:r>
              <a:rPr lang="it" sz="2000">
                <a:solidFill>
                  <a:schemeClr val="dk1"/>
                </a:solidFill>
                <a:latin typeface="Calibri"/>
                <a:ea typeface="Calibri"/>
                <a:cs typeface="Calibri"/>
                <a:sym typeface="Calibri"/>
              </a:rPr>
              <a:t>uma interação (os interlocutores expressam-se em diferentes línguas)</a:t>
            </a:r>
          </a:p>
          <a:p>
            <a:pPr marL="457200" lvl="0" indent="-355600" rtl="0">
              <a:lnSpc>
                <a:spcPct val="115000"/>
              </a:lnSpc>
              <a:spcBef>
                <a:spcPts val="0"/>
              </a:spcBef>
              <a:buClr>
                <a:schemeClr val="dk1"/>
              </a:buClr>
              <a:buSzPct val="100000"/>
              <a:buFont typeface="Calibri"/>
              <a:buChar char="●"/>
            </a:pPr>
            <a:r>
              <a:rPr lang="it" sz="2000">
                <a:solidFill>
                  <a:schemeClr val="dk1"/>
                </a:solidFill>
                <a:latin typeface="Calibri"/>
                <a:ea typeface="Calibri"/>
                <a:cs typeface="Calibri"/>
                <a:sym typeface="Calibri"/>
              </a:rPr>
              <a:t>trabalho colaborativo</a:t>
            </a:r>
          </a:p>
          <a:p>
            <a:pPr marL="457200" lvl="0" indent="-355600" rtl="0">
              <a:lnSpc>
                <a:spcPct val="115000"/>
              </a:lnSpc>
              <a:spcBef>
                <a:spcPts val="0"/>
              </a:spcBef>
              <a:buClr>
                <a:schemeClr val="dk1"/>
              </a:buClr>
              <a:buSzPct val="100000"/>
              <a:buFont typeface="Calibri"/>
              <a:buChar char="●"/>
            </a:pPr>
            <a:r>
              <a:rPr lang="it" sz="2000">
                <a:solidFill>
                  <a:schemeClr val="dk1"/>
                </a:solidFill>
                <a:latin typeface="Calibri"/>
                <a:ea typeface="Calibri"/>
                <a:cs typeface="Calibri"/>
                <a:sym typeface="Calibri"/>
              </a:rPr>
              <a:t>perspectiva accional</a:t>
            </a:r>
          </a:p>
          <a:p>
            <a:pPr marL="457200" lvl="0" indent="-355600" rtl="0">
              <a:lnSpc>
                <a:spcPct val="115000"/>
              </a:lnSpc>
              <a:spcBef>
                <a:spcPts val="0"/>
              </a:spcBef>
              <a:buClr>
                <a:schemeClr val="dk1"/>
              </a:buClr>
              <a:buSzPct val="100000"/>
              <a:buFont typeface="Calibri"/>
              <a:buChar char="●"/>
            </a:pPr>
            <a:r>
              <a:rPr lang="it" sz="2000">
                <a:solidFill>
                  <a:schemeClr val="dk1"/>
                </a:solidFill>
                <a:latin typeface="Calibri"/>
                <a:ea typeface="Calibri"/>
                <a:cs typeface="Calibri"/>
                <a:sym typeface="Calibri"/>
              </a:rPr>
              <a:t>abordagem plurilingue e intercultural</a:t>
            </a:r>
          </a:p>
        </p:txBody>
      </p:sp>
    </p:spTree>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Shape 607"/>
          <p:cNvSpPr txBox="1"/>
          <p:nvPr/>
        </p:nvSpPr>
        <p:spPr>
          <a:xfrm>
            <a:off x="533400" y="745375"/>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it" sz="2800" b="1">
                <a:solidFill>
                  <a:srgbClr val="FFFFFF"/>
                </a:solidFill>
              </a:rPr>
              <a:t>Approche pédagogique</a:t>
            </a:r>
          </a:p>
        </p:txBody>
      </p:sp>
      <p:sp>
        <p:nvSpPr>
          <p:cNvPr id="608" name="Shape 608"/>
          <p:cNvSpPr txBox="1"/>
          <p:nvPr/>
        </p:nvSpPr>
        <p:spPr>
          <a:xfrm>
            <a:off x="571500" y="1690700"/>
            <a:ext cx="8346299" cy="3035999"/>
          </a:xfrm>
          <a:prstGeom prst="rect">
            <a:avLst/>
          </a:prstGeom>
          <a:noFill/>
          <a:ln>
            <a:noFill/>
          </a:ln>
        </p:spPr>
        <p:txBody>
          <a:bodyPr lIns="91425" tIns="91425" rIns="91425" bIns="91425" anchor="t" anchorCtr="0">
            <a:noAutofit/>
          </a:bodyPr>
          <a:lstStyle/>
          <a:p>
            <a:pPr lvl="0" rtl="0">
              <a:lnSpc>
                <a:spcPct val="90000"/>
              </a:lnSpc>
              <a:spcBef>
                <a:spcPts val="600"/>
              </a:spcBef>
              <a:buNone/>
            </a:pPr>
            <a:r>
              <a:rPr lang="it" sz="2400" b="1">
                <a:solidFill>
                  <a:srgbClr val="003300"/>
                </a:solidFill>
              </a:rPr>
              <a:t>Pédagogie centrée sur un </a:t>
            </a:r>
            <a:r>
              <a:rPr lang="it" sz="2400" b="1" u="sng">
                <a:solidFill>
                  <a:srgbClr val="003300"/>
                </a:solidFill>
              </a:rPr>
              <a:t>projet</a:t>
            </a:r>
            <a:r>
              <a:rPr lang="it" sz="2400" b="1">
                <a:solidFill>
                  <a:srgbClr val="003300"/>
                </a:solidFill>
              </a:rPr>
              <a:t> à réaliser en </a:t>
            </a:r>
            <a:r>
              <a:rPr lang="it" sz="2400" b="1" u="sng">
                <a:solidFill>
                  <a:srgbClr val="003300"/>
                </a:solidFill>
              </a:rPr>
              <a:t>groupe</a:t>
            </a:r>
            <a:r>
              <a:rPr lang="it" sz="2400" b="1">
                <a:solidFill>
                  <a:srgbClr val="003300"/>
                </a:solidFill>
              </a:rPr>
              <a:t> et de manière </a:t>
            </a:r>
            <a:r>
              <a:rPr lang="it" sz="2400" b="1" u="sng">
                <a:solidFill>
                  <a:srgbClr val="003300"/>
                </a:solidFill>
              </a:rPr>
              <a:t>collaborative</a:t>
            </a:r>
          </a:p>
          <a:p>
            <a:pPr lvl="0" rtl="0">
              <a:lnSpc>
                <a:spcPct val="90000"/>
              </a:lnSpc>
              <a:spcBef>
                <a:spcPts val="600"/>
              </a:spcBef>
              <a:buNone/>
            </a:pPr>
            <a:endParaRPr sz="1200" b="1" u="sng">
              <a:solidFill>
                <a:srgbClr val="C7D725"/>
              </a:solidFill>
            </a:endParaRPr>
          </a:p>
          <a:p>
            <a:pPr marL="457200" lvl="0" indent="-355600" rtl="0">
              <a:lnSpc>
                <a:spcPct val="115000"/>
              </a:lnSpc>
              <a:spcBef>
                <a:spcPts val="600"/>
              </a:spcBef>
              <a:buClr>
                <a:srgbClr val="000000"/>
              </a:buClr>
              <a:buSzPct val="100000"/>
              <a:buFont typeface="Arial"/>
              <a:buChar char="●"/>
            </a:pPr>
            <a:r>
              <a:rPr lang="it" sz="2000">
                <a:solidFill>
                  <a:srgbClr val="A61C00"/>
                </a:solidFill>
              </a:rPr>
              <a:t>agir ensemble</a:t>
            </a:r>
            <a:r>
              <a:rPr lang="it" sz="2000"/>
              <a:t> en publiant un « dossier de presse » thématique et plurilingue sur Internet</a:t>
            </a:r>
          </a:p>
          <a:p>
            <a:pPr marL="457200" lvl="0" indent="-355600" rtl="0">
              <a:lnSpc>
                <a:spcPct val="115000"/>
              </a:lnSpc>
              <a:spcBef>
                <a:spcPts val="600"/>
              </a:spcBef>
              <a:buClr>
                <a:srgbClr val="000000"/>
              </a:buClr>
              <a:buSzPct val="100000"/>
              <a:buFont typeface="Arial"/>
              <a:buChar char="●"/>
            </a:pPr>
            <a:r>
              <a:rPr lang="it" sz="2000"/>
              <a:t>l’action suscite </a:t>
            </a:r>
            <a:r>
              <a:rPr lang="it" sz="2000">
                <a:solidFill>
                  <a:srgbClr val="980000"/>
                </a:solidFill>
              </a:rPr>
              <a:t>l’interaction </a:t>
            </a:r>
            <a:r>
              <a:rPr lang="it" sz="2000"/>
              <a:t>entre les apprenants</a:t>
            </a:r>
          </a:p>
          <a:p>
            <a:pPr marL="457200" lvl="0" indent="-355600" rtl="0">
              <a:lnSpc>
                <a:spcPct val="115000"/>
              </a:lnSpc>
              <a:spcBef>
                <a:spcPts val="600"/>
              </a:spcBef>
              <a:buClr>
                <a:srgbClr val="000000"/>
              </a:buClr>
              <a:buSzPct val="100000"/>
              <a:buFont typeface="Arial"/>
              <a:buChar char="●"/>
            </a:pPr>
            <a:r>
              <a:rPr lang="it" sz="2000"/>
              <a:t>l’interaction suscite le </a:t>
            </a:r>
            <a:r>
              <a:rPr lang="it" sz="2000">
                <a:solidFill>
                  <a:srgbClr val="980000"/>
                </a:solidFill>
              </a:rPr>
              <a:t>besoin de développer les compétences</a:t>
            </a:r>
            <a:r>
              <a:rPr lang="it" sz="2000"/>
              <a:t> </a:t>
            </a:r>
            <a:r>
              <a:rPr lang="it" sz="2000">
                <a:solidFill>
                  <a:srgbClr val="980000"/>
                </a:solidFill>
              </a:rPr>
              <a:t>d’intercompréhension </a:t>
            </a:r>
            <a:r>
              <a:rPr lang="it" sz="2000"/>
              <a:t>nécessaires</a:t>
            </a:r>
          </a:p>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Shape 613"/>
          <p:cNvSpPr txBox="1"/>
          <p:nvPr/>
        </p:nvSpPr>
        <p:spPr>
          <a:xfrm>
            <a:off x="607225" y="1607350"/>
            <a:ext cx="8250899" cy="3321900"/>
          </a:xfrm>
          <a:prstGeom prst="rect">
            <a:avLst/>
          </a:prstGeom>
          <a:noFill/>
          <a:ln>
            <a:noFill/>
          </a:ln>
        </p:spPr>
        <p:txBody>
          <a:bodyPr lIns="91425" tIns="91425" rIns="91425" bIns="91425" anchor="t" anchorCtr="0">
            <a:noAutofit/>
          </a:bodyPr>
          <a:lstStyle/>
          <a:p>
            <a:pPr marL="457200" lvl="0" indent="-355600" rtl="0">
              <a:lnSpc>
                <a:spcPct val="115000"/>
              </a:lnSpc>
              <a:spcBef>
                <a:spcPts val="0"/>
              </a:spcBef>
              <a:buClr>
                <a:srgbClr val="000000"/>
              </a:buClr>
              <a:buSzPct val="100000"/>
              <a:buFont typeface="Arial"/>
              <a:buChar char="●"/>
            </a:pPr>
            <a:r>
              <a:rPr lang="it" sz="2000"/>
              <a:t>de compréhension </a:t>
            </a:r>
            <a:r>
              <a:rPr lang="it" sz="2000" b="1" u="sng"/>
              <a:t>écrite</a:t>
            </a:r>
            <a:r>
              <a:rPr lang="it" sz="2000"/>
              <a:t> des interlocuteurs s’exprimant dans d’autres </a:t>
            </a:r>
            <a:r>
              <a:rPr lang="it" sz="2000" b="1" u="sng"/>
              <a:t>langues romanes;</a:t>
            </a:r>
          </a:p>
          <a:p>
            <a:pPr lvl="0" rtl="0">
              <a:lnSpc>
                <a:spcPct val="115000"/>
              </a:lnSpc>
              <a:spcBef>
                <a:spcPts val="0"/>
              </a:spcBef>
              <a:buNone/>
            </a:pPr>
            <a:endParaRPr sz="2000" b="1" u="sng"/>
          </a:p>
          <a:p>
            <a:pPr marL="457200" lvl="0" indent="-355600" rtl="0">
              <a:lnSpc>
                <a:spcPct val="115000"/>
              </a:lnSpc>
              <a:spcBef>
                <a:spcPts val="0"/>
              </a:spcBef>
              <a:buClr>
                <a:srgbClr val="000000"/>
              </a:buClr>
              <a:buSzPct val="100000"/>
              <a:buFont typeface="Arial"/>
              <a:buChar char="●"/>
            </a:pPr>
            <a:r>
              <a:rPr lang="it" sz="2000"/>
              <a:t>de (</a:t>
            </a:r>
            <a:r>
              <a:rPr lang="it" sz="2000" b="1"/>
              <a:t>re)formulation</a:t>
            </a:r>
            <a:r>
              <a:rPr lang="it" sz="2000"/>
              <a:t> dans sa propre langue de façon à vérifier sa compréhension et solliciter les compétences de compréhension de l'interlocuteur;</a:t>
            </a:r>
          </a:p>
          <a:p>
            <a:pPr lvl="0" rtl="0">
              <a:lnSpc>
                <a:spcPct val="115000"/>
              </a:lnSpc>
              <a:spcBef>
                <a:spcPts val="0"/>
              </a:spcBef>
              <a:buNone/>
            </a:pPr>
            <a:endParaRPr sz="2000"/>
          </a:p>
          <a:p>
            <a:pPr marL="457200" lvl="0" indent="-355600" rtl="0">
              <a:lnSpc>
                <a:spcPct val="115000"/>
              </a:lnSpc>
              <a:spcBef>
                <a:spcPts val="0"/>
              </a:spcBef>
              <a:buClr>
                <a:srgbClr val="000000"/>
              </a:buClr>
              <a:buSzPct val="100000"/>
              <a:buFont typeface="Arial"/>
              <a:buChar char="●"/>
            </a:pPr>
            <a:r>
              <a:rPr lang="it" sz="2000"/>
              <a:t>d'utilisation des </a:t>
            </a:r>
            <a:r>
              <a:rPr lang="it" sz="2000" b="1"/>
              <a:t>stratégies diverses</a:t>
            </a:r>
            <a:r>
              <a:rPr lang="it" sz="2000"/>
              <a:t> visant à pallier les problèmes d'incompréhension (y compris en recourant à la langue de l'autre).</a:t>
            </a:r>
          </a:p>
        </p:txBody>
      </p:sp>
      <p:sp>
        <p:nvSpPr>
          <p:cNvPr id="614" name="Shape 614"/>
          <p:cNvSpPr txBox="1"/>
          <p:nvPr/>
        </p:nvSpPr>
        <p:spPr>
          <a:xfrm>
            <a:off x="369075" y="762000"/>
            <a:ext cx="8417700" cy="3215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55000"/>
              <a:buFont typeface="Arial"/>
              <a:buNone/>
            </a:pPr>
            <a:r>
              <a:rPr lang="it" sz="2000" b="1">
                <a:solidFill>
                  <a:srgbClr val="FFFFFF"/>
                </a:solidFill>
              </a:rPr>
              <a:t>Plus spécifiquement le</a:t>
            </a:r>
            <a:r>
              <a:rPr lang="it" sz="2400" b="1">
                <a:solidFill>
                  <a:srgbClr val="FFFFFF"/>
                </a:solidFill>
              </a:rPr>
              <a:t> projet</a:t>
            </a:r>
            <a:r>
              <a:rPr lang="it" sz="2000" b="1">
                <a:solidFill>
                  <a:srgbClr val="FFFFFF"/>
                </a:solidFill>
              </a:rPr>
              <a:t> vise à développer les compétences</a:t>
            </a:r>
          </a:p>
        </p:txBody>
      </p:sp>
    </p:spTree>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620" name="Shape 620"/>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pic>
        <p:nvPicPr>
          <p:cNvPr id="621" name="Shape 621"/>
          <p:cNvPicPr preferRelativeResize="0"/>
          <p:nvPr/>
        </p:nvPicPr>
        <p:blipFill rotWithShape="1">
          <a:blip r:embed="rId3">
            <a:alphaModFix/>
          </a:blip>
          <a:srcRect/>
          <a:stretch/>
        </p:blipFill>
        <p:spPr>
          <a:xfrm>
            <a:off x="1219200" y="4765270"/>
            <a:ext cx="2216700" cy="378300"/>
          </a:xfrm>
          <a:prstGeom prst="rect">
            <a:avLst/>
          </a:prstGeom>
          <a:noFill/>
          <a:ln>
            <a:noFill/>
          </a:ln>
        </p:spPr>
      </p:pic>
      <p:sp>
        <p:nvSpPr>
          <p:cNvPr id="622" name="Shape 622"/>
          <p:cNvSpPr txBox="1"/>
          <p:nvPr/>
        </p:nvSpPr>
        <p:spPr>
          <a:xfrm>
            <a:off x="3581400" y="4787188"/>
            <a:ext cx="3276600" cy="300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pic>
        <p:nvPicPr>
          <p:cNvPr id="623" name="Shape 623"/>
          <p:cNvPicPr preferRelativeResize="0"/>
          <p:nvPr/>
        </p:nvPicPr>
        <p:blipFill>
          <a:blip r:embed="rId4">
            <a:alphaModFix/>
          </a:blip>
          <a:stretch>
            <a:fillRect/>
          </a:stretch>
        </p:blipFill>
        <p:spPr>
          <a:xfrm>
            <a:off x="0" y="0"/>
            <a:ext cx="9201825" cy="5143500"/>
          </a:xfrm>
          <a:prstGeom prst="rect">
            <a:avLst/>
          </a:prstGeom>
          <a:noFill/>
          <a:ln>
            <a:noFill/>
          </a:ln>
        </p:spPr>
      </p:pic>
      <p:cxnSp>
        <p:nvCxnSpPr>
          <p:cNvPr id="624" name="Shape 624"/>
          <p:cNvCxnSpPr/>
          <p:nvPr/>
        </p:nvCxnSpPr>
        <p:spPr>
          <a:xfrm>
            <a:off x="2841900" y="2437600"/>
            <a:ext cx="789600" cy="360299"/>
          </a:xfrm>
          <a:prstGeom prst="straightConnector1">
            <a:avLst/>
          </a:prstGeom>
          <a:noFill/>
          <a:ln w="19050" cap="flat">
            <a:solidFill>
              <a:srgbClr val="FFFFFF"/>
            </a:solidFill>
            <a:prstDash val="solid"/>
            <a:round/>
            <a:headEnd type="none" w="lg" len="lg"/>
            <a:tailEnd type="triangle" w="lg" len="lg"/>
          </a:ln>
        </p:spPr>
      </p:cxnSp>
      <p:sp>
        <p:nvSpPr>
          <p:cNvPr id="625" name="Shape 625"/>
          <p:cNvSpPr txBox="1"/>
          <p:nvPr/>
        </p:nvSpPr>
        <p:spPr>
          <a:xfrm>
            <a:off x="2628000" y="2120700"/>
            <a:ext cx="804600" cy="300000"/>
          </a:xfrm>
          <a:prstGeom prst="rect">
            <a:avLst/>
          </a:prstGeom>
          <a:noFill/>
          <a:ln>
            <a:noFill/>
          </a:ln>
        </p:spPr>
        <p:txBody>
          <a:bodyPr lIns="91425" tIns="91425" rIns="91425" bIns="91425" anchor="t" anchorCtr="0">
            <a:noAutofit/>
          </a:bodyPr>
          <a:lstStyle/>
          <a:p>
            <a:pPr>
              <a:spcBef>
                <a:spcPts val="0"/>
              </a:spcBef>
              <a:buNone/>
            </a:pPr>
            <a:r>
              <a:rPr lang="it">
                <a:solidFill>
                  <a:srgbClr val="FFFFFF"/>
                </a:solidFill>
              </a:rPr>
              <a:t>forum</a:t>
            </a:r>
          </a:p>
        </p:txBody>
      </p:sp>
      <p:sp>
        <p:nvSpPr>
          <p:cNvPr id="626" name="Shape 626"/>
          <p:cNvSpPr txBox="1"/>
          <p:nvPr/>
        </p:nvSpPr>
        <p:spPr>
          <a:xfrm>
            <a:off x="3340625" y="1748250"/>
            <a:ext cx="1183800"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mon bureau</a:t>
            </a:r>
          </a:p>
        </p:txBody>
      </p:sp>
      <p:cxnSp>
        <p:nvCxnSpPr>
          <p:cNvPr id="627" name="Shape 627"/>
          <p:cNvCxnSpPr/>
          <p:nvPr/>
        </p:nvCxnSpPr>
        <p:spPr>
          <a:xfrm>
            <a:off x="4069587" y="2053200"/>
            <a:ext cx="326400" cy="434999"/>
          </a:xfrm>
          <a:prstGeom prst="straightConnector1">
            <a:avLst/>
          </a:prstGeom>
          <a:noFill/>
          <a:ln w="19050" cap="flat">
            <a:solidFill>
              <a:srgbClr val="FFFFFF"/>
            </a:solidFill>
            <a:prstDash val="solid"/>
            <a:round/>
            <a:headEnd type="none" w="lg" len="lg"/>
            <a:tailEnd type="triangle" w="lg" len="lg"/>
          </a:ln>
        </p:spPr>
      </p:cxnSp>
      <p:cxnSp>
        <p:nvCxnSpPr>
          <p:cNvPr id="628" name="Shape 628"/>
          <p:cNvCxnSpPr/>
          <p:nvPr/>
        </p:nvCxnSpPr>
        <p:spPr>
          <a:xfrm>
            <a:off x="4833950" y="1726400"/>
            <a:ext cx="166799" cy="678599"/>
          </a:xfrm>
          <a:prstGeom prst="straightConnector1">
            <a:avLst/>
          </a:prstGeom>
          <a:noFill/>
          <a:ln w="19050" cap="flat">
            <a:solidFill>
              <a:srgbClr val="FFFFFF"/>
            </a:solidFill>
            <a:prstDash val="solid"/>
            <a:round/>
            <a:headEnd type="none" w="lg" len="lg"/>
            <a:tailEnd type="triangle" w="lg" len="lg"/>
          </a:ln>
        </p:spPr>
      </p:cxnSp>
      <p:sp>
        <p:nvSpPr>
          <p:cNvPr id="629" name="Shape 629"/>
          <p:cNvSpPr txBox="1"/>
          <p:nvPr/>
        </p:nvSpPr>
        <p:spPr>
          <a:xfrm>
            <a:off x="4122975" y="1296450"/>
            <a:ext cx="1013700" cy="378300"/>
          </a:xfrm>
          <a:prstGeom prst="rect">
            <a:avLst/>
          </a:prstGeom>
          <a:noFill/>
          <a:ln>
            <a:noFill/>
          </a:ln>
        </p:spPr>
        <p:txBody>
          <a:bodyPr lIns="91425" tIns="91425" rIns="91425" bIns="91425" anchor="t" anchorCtr="0">
            <a:noAutofit/>
          </a:bodyPr>
          <a:lstStyle/>
          <a:p>
            <a:pPr>
              <a:spcBef>
                <a:spcPts val="0"/>
              </a:spcBef>
              <a:buNone/>
            </a:pPr>
            <a:r>
              <a:rPr lang="it">
                <a:solidFill>
                  <a:srgbClr val="FFFFFF"/>
                </a:solidFill>
              </a:rPr>
              <a:t>bureau de l’équipe</a:t>
            </a:r>
          </a:p>
        </p:txBody>
      </p:sp>
      <p:cxnSp>
        <p:nvCxnSpPr>
          <p:cNvPr id="630" name="Shape 630"/>
          <p:cNvCxnSpPr/>
          <p:nvPr/>
        </p:nvCxnSpPr>
        <p:spPr>
          <a:xfrm flipH="1">
            <a:off x="5481725" y="1617150"/>
            <a:ext cx="23699" cy="666000"/>
          </a:xfrm>
          <a:prstGeom prst="straightConnector1">
            <a:avLst/>
          </a:prstGeom>
          <a:noFill/>
          <a:ln w="19050" cap="flat">
            <a:solidFill>
              <a:srgbClr val="FFFFFF"/>
            </a:solidFill>
            <a:prstDash val="solid"/>
            <a:round/>
            <a:headEnd type="none" w="lg" len="lg"/>
            <a:tailEnd type="triangle" w="lg" len="lg"/>
          </a:ln>
        </p:spPr>
      </p:cxnSp>
      <p:sp>
        <p:nvSpPr>
          <p:cNvPr id="631" name="Shape 631"/>
          <p:cNvSpPr txBox="1"/>
          <p:nvPr/>
        </p:nvSpPr>
        <p:spPr>
          <a:xfrm>
            <a:off x="5374625" y="1296450"/>
            <a:ext cx="1747799" cy="378300"/>
          </a:xfrm>
          <a:prstGeom prst="rect">
            <a:avLst/>
          </a:prstGeom>
          <a:noFill/>
          <a:ln>
            <a:noFill/>
          </a:ln>
        </p:spPr>
        <p:txBody>
          <a:bodyPr lIns="91425" tIns="91425" rIns="91425" bIns="91425" anchor="t" anchorCtr="0">
            <a:noAutofit/>
          </a:bodyPr>
          <a:lstStyle/>
          <a:p>
            <a:pPr>
              <a:spcBef>
                <a:spcPts val="0"/>
              </a:spcBef>
              <a:buNone/>
            </a:pPr>
            <a:r>
              <a:rPr lang="it">
                <a:solidFill>
                  <a:srgbClr val="FFFFFF"/>
                </a:solidFill>
              </a:rPr>
              <a:t>salle de rédaction</a:t>
            </a:r>
          </a:p>
        </p:txBody>
      </p:sp>
      <p:cxnSp>
        <p:nvCxnSpPr>
          <p:cNvPr id="632" name="Shape 632"/>
          <p:cNvCxnSpPr/>
          <p:nvPr/>
        </p:nvCxnSpPr>
        <p:spPr>
          <a:xfrm rot="10800000" flipH="1">
            <a:off x="6123675" y="1748237"/>
            <a:ext cx="1082399" cy="446700"/>
          </a:xfrm>
          <a:prstGeom prst="straightConnector1">
            <a:avLst/>
          </a:prstGeom>
          <a:noFill/>
          <a:ln w="19050" cap="flat">
            <a:solidFill>
              <a:srgbClr val="FFFFFF"/>
            </a:solidFill>
            <a:prstDash val="solid"/>
            <a:round/>
            <a:headEnd type="triangle" w="lg" len="lg"/>
            <a:tailEnd type="none" w="lg" len="lg"/>
          </a:ln>
        </p:spPr>
      </p:cxnSp>
      <p:sp>
        <p:nvSpPr>
          <p:cNvPr id="633" name="Shape 633"/>
          <p:cNvSpPr txBox="1"/>
          <p:nvPr/>
        </p:nvSpPr>
        <p:spPr>
          <a:xfrm>
            <a:off x="7122425" y="1595637"/>
            <a:ext cx="1747799" cy="300000"/>
          </a:xfrm>
          <a:prstGeom prst="rect">
            <a:avLst/>
          </a:prstGeom>
          <a:noFill/>
          <a:ln>
            <a:noFill/>
          </a:ln>
        </p:spPr>
        <p:txBody>
          <a:bodyPr lIns="91425" tIns="91425" rIns="91425" bIns="91425" anchor="t" anchorCtr="0">
            <a:noAutofit/>
          </a:bodyPr>
          <a:lstStyle/>
          <a:p>
            <a:pPr>
              <a:spcBef>
                <a:spcPts val="0"/>
              </a:spcBef>
              <a:buNone/>
            </a:pPr>
            <a:r>
              <a:rPr lang="it">
                <a:solidFill>
                  <a:srgbClr val="FFFFFF"/>
                </a:solidFill>
              </a:rPr>
              <a:t>salle de réunion</a:t>
            </a:r>
          </a:p>
        </p:txBody>
      </p:sp>
      <p:cxnSp>
        <p:nvCxnSpPr>
          <p:cNvPr id="634" name="Shape 634"/>
          <p:cNvCxnSpPr/>
          <p:nvPr/>
        </p:nvCxnSpPr>
        <p:spPr>
          <a:xfrm rot="10800000" flipH="1">
            <a:off x="419700" y="4263699"/>
            <a:ext cx="570900" cy="546900"/>
          </a:xfrm>
          <a:prstGeom prst="straightConnector1">
            <a:avLst/>
          </a:prstGeom>
          <a:noFill/>
          <a:ln w="19050" cap="flat">
            <a:solidFill>
              <a:srgbClr val="FFFFFF"/>
            </a:solidFill>
            <a:prstDash val="solid"/>
            <a:round/>
            <a:headEnd type="triangle" w="lg" len="lg"/>
            <a:tailEnd type="none" w="lg" len="lg"/>
          </a:ln>
        </p:spPr>
      </p:cxnSp>
      <p:sp>
        <p:nvSpPr>
          <p:cNvPr id="635" name="Shape 635"/>
          <p:cNvSpPr txBox="1"/>
          <p:nvPr/>
        </p:nvSpPr>
        <p:spPr>
          <a:xfrm>
            <a:off x="784800" y="3912075"/>
            <a:ext cx="1013700" cy="365699"/>
          </a:xfrm>
          <a:prstGeom prst="rect">
            <a:avLst/>
          </a:prstGeom>
          <a:noFill/>
          <a:ln>
            <a:noFill/>
          </a:ln>
        </p:spPr>
        <p:txBody>
          <a:bodyPr lIns="91425" tIns="91425" rIns="91425" bIns="91425" anchor="t" anchorCtr="0">
            <a:noAutofit/>
          </a:bodyPr>
          <a:lstStyle/>
          <a:p>
            <a:pPr>
              <a:spcBef>
                <a:spcPts val="0"/>
              </a:spcBef>
              <a:buNone/>
            </a:pPr>
            <a:r>
              <a:rPr lang="it">
                <a:solidFill>
                  <a:srgbClr val="FFFFFF"/>
                </a:solidFill>
              </a:rPr>
              <a:t>oeil</a:t>
            </a:r>
          </a:p>
        </p:txBody>
      </p:sp>
      <p:sp>
        <p:nvSpPr>
          <p:cNvPr id="636" name="Shape 636"/>
          <p:cNvSpPr txBox="1"/>
          <p:nvPr/>
        </p:nvSpPr>
        <p:spPr>
          <a:xfrm>
            <a:off x="784800" y="1617150"/>
            <a:ext cx="856200" cy="166500"/>
          </a:xfrm>
          <a:prstGeom prst="rect">
            <a:avLst/>
          </a:prstGeom>
          <a:noFill/>
          <a:ln>
            <a:noFill/>
          </a:ln>
        </p:spPr>
        <p:txBody>
          <a:bodyPr lIns="91425" tIns="91425" rIns="91425" bIns="91425" anchor="t" anchorCtr="0">
            <a:noAutofit/>
          </a:bodyPr>
          <a:lstStyle/>
          <a:p>
            <a:pPr>
              <a:spcBef>
                <a:spcPts val="0"/>
              </a:spcBef>
              <a:buNone/>
            </a:pPr>
            <a:endParaRPr/>
          </a:p>
        </p:txBody>
      </p:sp>
      <p:sp>
        <p:nvSpPr>
          <p:cNvPr id="637" name="Shape 637"/>
          <p:cNvSpPr txBox="1"/>
          <p:nvPr/>
        </p:nvSpPr>
        <p:spPr>
          <a:xfrm>
            <a:off x="784800" y="1566375"/>
            <a:ext cx="1843200" cy="300000"/>
          </a:xfrm>
          <a:prstGeom prst="rect">
            <a:avLst/>
          </a:prstGeom>
          <a:noFill/>
          <a:ln>
            <a:noFill/>
          </a:ln>
        </p:spPr>
        <p:txBody>
          <a:bodyPr lIns="91425" tIns="91425" rIns="91425" bIns="91425" anchor="t" anchorCtr="0">
            <a:noAutofit/>
          </a:bodyPr>
          <a:lstStyle/>
          <a:p>
            <a:pPr>
              <a:spcBef>
                <a:spcPts val="0"/>
              </a:spcBef>
              <a:buNone/>
            </a:pPr>
            <a:r>
              <a:rPr lang="it" sz="1000">
                <a:solidFill>
                  <a:srgbClr val="FFFFFF"/>
                </a:solidFill>
              </a:rPr>
              <a:t>Briser la glace, choix du thème</a:t>
            </a:r>
          </a:p>
        </p:txBody>
      </p:sp>
      <p:sp>
        <p:nvSpPr>
          <p:cNvPr id="638" name="Shape 638"/>
          <p:cNvSpPr txBox="1"/>
          <p:nvPr/>
        </p:nvSpPr>
        <p:spPr>
          <a:xfrm>
            <a:off x="784800" y="1986912"/>
            <a:ext cx="1843200" cy="300000"/>
          </a:xfrm>
          <a:prstGeom prst="rect">
            <a:avLst/>
          </a:prstGeom>
          <a:noFill/>
          <a:ln>
            <a:noFill/>
          </a:ln>
        </p:spPr>
        <p:txBody>
          <a:bodyPr lIns="91425" tIns="91425" rIns="91425" bIns="91425" anchor="t" anchorCtr="0">
            <a:noAutofit/>
          </a:bodyPr>
          <a:lstStyle/>
          <a:p>
            <a:pPr lvl="0" rtl="0">
              <a:spcBef>
                <a:spcPts val="0"/>
              </a:spcBef>
              <a:buNone/>
            </a:pPr>
            <a:r>
              <a:rPr lang="it" sz="1000">
                <a:solidFill>
                  <a:srgbClr val="FFFFFF"/>
                </a:solidFill>
              </a:rPr>
              <a:t>Remue-méninges</a:t>
            </a:r>
          </a:p>
        </p:txBody>
      </p:sp>
      <p:sp>
        <p:nvSpPr>
          <p:cNvPr id="639" name="Shape 639"/>
          <p:cNvSpPr txBox="1"/>
          <p:nvPr/>
        </p:nvSpPr>
        <p:spPr>
          <a:xfrm>
            <a:off x="784800" y="2407450"/>
            <a:ext cx="1843200" cy="360299"/>
          </a:xfrm>
          <a:prstGeom prst="rect">
            <a:avLst/>
          </a:prstGeom>
          <a:noFill/>
          <a:ln>
            <a:noFill/>
          </a:ln>
        </p:spPr>
        <p:txBody>
          <a:bodyPr lIns="91425" tIns="91425" rIns="91425" bIns="91425" anchor="t" anchorCtr="0">
            <a:noAutofit/>
          </a:bodyPr>
          <a:lstStyle/>
          <a:p>
            <a:pPr lvl="0" rtl="0">
              <a:spcBef>
                <a:spcPts val="0"/>
              </a:spcBef>
              <a:buNone/>
            </a:pPr>
            <a:r>
              <a:rPr lang="it" sz="1000">
                <a:solidFill>
                  <a:srgbClr val="FFFFFF"/>
                </a:solidFill>
              </a:rPr>
              <a:t>Collecte de documents et débat</a:t>
            </a:r>
          </a:p>
        </p:txBody>
      </p:sp>
      <p:sp>
        <p:nvSpPr>
          <p:cNvPr id="640" name="Shape 640"/>
          <p:cNvSpPr txBox="1"/>
          <p:nvPr/>
        </p:nvSpPr>
        <p:spPr>
          <a:xfrm>
            <a:off x="784800" y="2873675"/>
            <a:ext cx="1843200" cy="300000"/>
          </a:xfrm>
          <a:prstGeom prst="rect">
            <a:avLst/>
          </a:prstGeom>
          <a:noFill/>
          <a:ln>
            <a:noFill/>
          </a:ln>
        </p:spPr>
        <p:txBody>
          <a:bodyPr lIns="91425" tIns="91425" rIns="91425" bIns="91425" anchor="t" anchorCtr="0">
            <a:noAutofit/>
          </a:bodyPr>
          <a:lstStyle/>
          <a:p>
            <a:pPr lvl="0" rtl="0">
              <a:spcBef>
                <a:spcPts val="0"/>
              </a:spcBef>
              <a:buNone/>
            </a:pPr>
            <a:r>
              <a:rPr lang="it" sz="1000">
                <a:solidFill>
                  <a:srgbClr val="FFFFFF"/>
                </a:solidFill>
              </a:rPr>
              <a:t>Réalisation du DDP et débat</a:t>
            </a:r>
          </a:p>
        </p:txBody>
      </p:sp>
      <p:cxnSp>
        <p:nvCxnSpPr>
          <p:cNvPr id="641" name="Shape 641"/>
          <p:cNvCxnSpPr>
            <a:stCxn id="642" idx="1"/>
          </p:cNvCxnSpPr>
          <p:nvPr/>
        </p:nvCxnSpPr>
        <p:spPr>
          <a:xfrm flipH="1">
            <a:off x="6718525" y="2098012"/>
            <a:ext cx="407100" cy="284400"/>
          </a:xfrm>
          <a:prstGeom prst="straightConnector1">
            <a:avLst/>
          </a:prstGeom>
          <a:noFill/>
          <a:ln w="19050" cap="flat">
            <a:solidFill>
              <a:srgbClr val="FFFFFF"/>
            </a:solidFill>
            <a:prstDash val="solid"/>
            <a:round/>
            <a:headEnd type="none" w="lg" len="lg"/>
            <a:tailEnd type="triangle" w="lg" len="lg"/>
          </a:ln>
        </p:spPr>
      </p:cxnSp>
      <p:sp>
        <p:nvSpPr>
          <p:cNvPr id="642" name="Shape 642"/>
          <p:cNvSpPr txBox="1"/>
          <p:nvPr/>
        </p:nvSpPr>
        <p:spPr>
          <a:xfrm>
            <a:off x="7125625" y="1948012"/>
            <a:ext cx="1183800" cy="300000"/>
          </a:xfrm>
          <a:prstGeom prst="rect">
            <a:avLst/>
          </a:prstGeom>
          <a:noFill/>
          <a:ln>
            <a:noFill/>
          </a:ln>
        </p:spPr>
        <p:txBody>
          <a:bodyPr lIns="91425" tIns="91425" rIns="91425" bIns="91425" anchor="t" anchorCtr="0">
            <a:noAutofit/>
          </a:bodyPr>
          <a:lstStyle/>
          <a:p>
            <a:pPr>
              <a:spcBef>
                <a:spcPts val="0"/>
              </a:spcBef>
              <a:buNone/>
            </a:pPr>
            <a:r>
              <a:rPr lang="it">
                <a:solidFill>
                  <a:srgbClr val="FFFFFF"/>
                </a:solidFill>
              </a:rPr>
              <a:t>bibliothèque</a:t>
            </a:r>
          </a:p>
        </p:txBody>
      </p:sp>
      <p:cxnSp>
        <p:nvCxnSpPr>
          <p:cNvPr id="643" name="Shape 643"/>
          <p:cNvCxnSpPr>
            <a:stCxn id="644" idx="1"/>
          </p:cNvCxnSpPr>
          <p:nvPr/>
        </p:nvCxnSpPr>
        <p:spPr>
          <a:xfrm flipH="1">
            <a:off x="6901525" y="2533325"/>
            <a:ext cx="387600" cy="155100"/>
          </a:xfrm>
          <a:prstGeom prst="straightConnector1">
            <a:avLst/>
          </a:prstGeom>
          <a:noFill/>
          <a:ln w="19050" cap="flat">
            <a:solidFill>
              <a:srgbClr val="FFFFFF"/>
            </a:solidFill>
            <a:prstDash val="solid"/>
            <a:round/>
            <a:headEnd type="none" w="lg" len="lg"/>
            <a:tailEnd type="triangle" w="lg" len="lg"/>
          </a:ln>
        </p:spPr>
      </p:cxnSp>
      <p:cxnSp>
        <p:nvCxnSpPr>
          <p:cNvPr id="645" name="Shape 645"/>
          <p:cNvCxnSpPr>
            <a:stCxn id="646" idx="1"/>
          </p:cNvCxnSpPr>
          <p:nvPr/>
        </p:nvCxnSpPr>
        <p:spPr>
          <a:xfrm rot="10800000">
            <a:off x="6872775" y="2865725"/>
            <a:ext cx="333300" cy="102900"/>
          </a:xfrm>
          <a:prstGeom prst="straightConnector1">
            <a:avLst/>
          </a:prstGeom>
          <a:noFill/>
          <a:ln w="19050" cap="flat">
            <a:solidFill>
              <a:srgbClr val="FFFFFF"/>
            </a:solidFill>
            <a:prstDash val="solid"/>
            <a:round/>
            <a:headEnd type="none" w="lg" len="lg"/>
            <a:tailEnd type="triangle" w="lg" len="lg"/>
          </a:ln>
        </p:spPr>
      </p:cxnSp>
      <p:sp>
        <p:nvSpPr>
          <p:cNvPr id="644" name="Shape 644"/>
          <p:cNvSpPr txBox="1"/>
          <p:nvPr/>
        </p:nvSpPr>
        <p:spPr>
          <a:xfrm>
            <a:off x="7289125" y="2383325"/>
            <a:ext cx="1747799"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salle technique</a:t>
            </a:r>
          </a:p>
        </p:txBody>
      </p:sp>
      <p:sp>
        <p:nvSpPr>
          <p:cNvPr id="646" name="Shape 646"/>
          <p:cNvSpPr txBox="1"/>
          <p:nvPr/>
        </p:nvSpPr>
        <p:spPr>
          <a:xfrm>
            <a:off x="7206075" y="2818625"/>
            <a:ext cx="1938000"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ARCHIVES </a:t>
            </a:r>
          </a:p>
        </p:txBody>
      </p:sp>
      <p:sp>
        <p:nvSpPr>
          <p:cNvPr id="647" name="Shape 647"/>
          <p:cNvSpPr txBox="1"/>
          <p:nvPr/>
        </p:nvSpPr>
        <p:spPr>
          <a:xfrm>
            <a:off x="7396200" y="3405925"/>
            <a:ext cx="1747799"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salons des tchattes</a:t>
            </a:r>
          </a:p>
        </p:txBody>
      </p:sp>
      <p:sp>
        <p:nvSpPr>
          <p:cNvPr id="648" name="Shape 648"/>
          <p:cNvSpPr txBox="1"/>
          <p:nvPr/>
        </p:nvSpPr>
        <p:spPr>
          <a:xfrm>
            <a:off x="7122425" y="3993225"/>
            <a:ext cx="1183800"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qui est qui?</a:t>
            </a:r>
          </a:p>
        </p:txBody>
      </p:sp>
      <p:sp>
        <p:nvSpPr>
          <p:cNvPr id="649" name="Shape 649"/>
          <p:cNvSpPr txBox="1"/>
          <p:nvPr/>
        </p:nvSpPr>
        <p:spPr>
          <a:xfrm>
            <a:off x="3925200" y="4470350"/>
            <a:ext cx="1183800"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salle des ressources</a:t>
            </a:r>
          </a:p>
        </p:txBody>
      </p:sp>
      <p:sp>
        <p:nvSpPr>
          <p:cNvPr id="650" name="Shape 650"/>
          <p:cNvSpPr txBox="1"/>
          <p:nvPr/>
        </p:nvSpPr>
        <p:spPr>
          <a:xfrm>
            <a:off x="1641000" y="4117000"/>
            <a:ext cx="1633800" cy="4467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espace d’auto-formation</a:t>
            </a:r>
          </a:p>
        </p:txBody>
      </p:sp>
      <p:sp>
        <p:nvSpPr>
          <p:cNvPr id="651" name="Shape 651"/>
          <p:cNvSpPr txBox="1"/>
          <p:nvPr/>
        </p:nvSpPr>
        <p:spPr>
          <a:xfrm>
            <a:off x="4262850" y="3355075"/>
            <a:ext cx="508499" cy="2844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bar</a:t>
            </a:r>
          </a:p>
        </p:txBody>
      </p:sp>
      <p:sp>
        <p:nvSpPr>
          <p:cNvPr id="652" name="Shape 652"/>
          <p:cNvSpPr txBox="1"/>
          <p:nvPr/>
        </p:nvSpPr>
        <p:spPr>
          <a:xfrm>
            <a:off x="6072975" y="4428550"/>
            <a:ext cx="1183800" cy="4467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panneau d’affichage</a:t>
            </a:r>
          </a:p>
        </p:txBody>
      </p:sp>
      <p:sp>
        <p:nvSpPr>
          <p:cNvPr id="653" name="Shape 653"/>
          <p:cNvSpPr txBox="1"/>
          <p:nvPr/>
        </p:nvSpPr>
        <p:spPr>
          <a:xfrm>
            <a:off x="4901675" y="4293225"/>
            <a:ext cx="1183800" cy="300000"/>
          </a:xfrm>
          <a:prstGeom prst="rect">
            <a:avLst/>
          </a:prstGeom>
          <a:noFill/>
          <a:ln>
            <a:noFill/>
          </a:ln>
        </p:spPr>
        <p:txBody>
          <a:bodyPr lIns="91425" tIns="91425" rIns="91425" bIns="91425" anchor="t" anchorCtr="0">
            <a:noAutofit/>
          </a:bodyPr>
          <a:lstStyle/>
          <a:p>
            <a:pPr lvl="0" rtl="0">
              <a:spcBef>
                <a:spcPts val="0"/>
              </a:spcBef>
              <a:buNone/>
            </a:pPr>
            <a:r>
              <a:rPr lang="it">
                <a:solidFill>
                  <a:srgbClr val="FFFFFF"/>
                </a:solidFill>
              </a:rPr>
              <a:t>traces des connexions</a:t>
            </a:r>
          </a:p>
        </p:txBody>
      </p:sp>
      <p:cxnSp>
        <p:nvCxnSpPr>
          <p:cNvPr id="654" name="Shape 654"/>
          <p:cNvCxnSpPr>
            <a:stCxn id="648" idx="1"/>
          </p:cNvCxnSpPr>
          <p:nvPr/>
        </p:nvCxnSpPr>
        <p:spPr>
          <a:xfrm rot="10800000">
            <a:off x="6254525" y="3650325"/>
            <a:ext cx="867900" cy="492900"/>
          </a:xfrm>
          <a:prstGeom prst="straightConnector1">
            <a:avLst/>
          </a:prstGeom>
          <a:noFill/>
          <a:ln w="19050" cap="flat">
            <a:solidFill>
              <a:srgbClr val="FFFFFF"/>
            </a:solidFill>
            <a:prstDash val="solid"/>
            <a:round/>
            <a:headEnd type="none" w="lg" len="lg"/>
            <a:tailEnd type="triangle" w="lg" len="lg"/>
          </a:ln>
        </p:spPr>
      </p:cxnSp>
      <p:cxnSp>
        <p:nvCxnSpPr>
          <p:cNvPr id="655" name="Shape 655"/>
          <p:cNvCxnSpPr>
            <a:stCxn id="647" idx="1"/>
          </p:cNvCxnSpPr>
          <p:nvPr/>
        </p:nvCxnSpPr>
        <p:spPr>
          <a:xfrm rot="10800000">
            <a:off x="6694500" y="3388825"/>
            <a:ext cx="701700" cy="167100"/>
          </a:xfrm>
          <a:prstGeom prst="straightConnector1">
            <a:avLst/>
          </a:prstGeom>
          <a:noFill/>
          <a:ln w="19050" cap="flat">
            <a:solidFill>
              <a:srgbClr val="FFFFFF"/>
            </a:solidFill>
            <a:prstDash val="solid"/>
            <a:round/>
            <a:headEnd type="none" w="lg" len="lg"/>
            <a:tailEnd type="triangle" w="lg" len="lg"/>
          </a:ln>
        </p:spPr>
      </p:cxnSp>
      <p:cxnSp>
        <p:nvCxnSpPr>
          <p:cNvPr id="656" name="Shape 656"/>
          <p:cNvCxnSpPr/>
          <p:nvPr/>
        </p:nvCxnSpPr>
        <p:spPr>
          <a:xfrm rot="10800000">
            <a:off x="5909650" y="3044174"/>
            <a:ext cx="463799" cy="1486200"/>
          </a:xfrm>
          <a:prstGeom prst="straightConnector1">
            <a:avLst/>
          </a:prstGeom>
          <a:noFill/>
          <a:ln w="19050" cap="flat">
            <a:solidFill>
              <a:srgbClr val="FFFFFF"/>
            </a:solidFill>
            <a:prstDash val="solid"/>
            <a:round/>
            <a:headEnd type="none" w="lg" len="lg"/>
            <a:tailEnd type="triangle" w="lg" len="lg"/>
          </a:ln>
        </p:spPr>
      </p:cxnSp>
      <p:cxnSp>
        <p:nvCxnSpPr>
          <p:cNvPr id="657" name="Shape 657"/>
          <p:cNvCxnSpPr/>
          <p:nvPr/>
        </p:nvCxnSpPr>
        <p:spPr>
          <a:xfrm rot="10800000" flipH="1">
            <a:off x="5475725" y="3888375"/>
            <a:ext cx="89099" cy="535499"/>
          </a:xfrm>
          <a:prstGeom prst="straightConnector1">
            <a:avLst/>
          </a:prstGeom>
          <a:noFill/>
          <a:ln w="19050" cap="flat">
            <a:solidFill>
              <a:srgbClr val="FFFFFF"/>
            </a:solidFill>
            <a:prstDash val="solid"/>
            <a:round/>
            <a:headEnd type="none" w="lg" len="lg"/>
            <a:tailEnd type="triangle" w="lg" len="lg"/>
          </a:ln>
        </p:spPr>
      </p:cxnSp>
      <p:cxnSp>
        <p:nvCxnSpPr>
          <p:cNvPr id="658" name="Shape 658"/>
          <p:cNvCxnSpPr>
            <a:stCxn id="649" idx="0"/>
          </p:cNvCxnSpPr>
          <p:nvPr/>
        </p:nvCxnSpPr>
        <p:spPr>
          <a:xfrm rot="10800000" flipH="1">
            <a:off x="4517100" y="4090550"/>
            <a:ext cx="132300" cy="379800"/>
          </a:xfrm>
          <a:prstGeom prst="straightConnector1">
            <a:avLst/>
          </a:prstGeom>
          <a:noFill/>
          <a:ln w="19050" cap="flat">
            <a:solidFill>
              <a:srgbClr val="FFFFFF"/>
            </a:solidFill>
            <a:prstDash val="solid"/>
            <a:round/>
            <a:headEnd type="none" w="lg" len="lg"/>
            <a:tailEnd type="triangle" w="lg" len="lg"/>
          </a:ln>
        </p:spPr>
      </p:cxnSp>
      <p:cxnSp>
        <p:nvCxnSpPr>
          <p:cNvPr id="659" name="Shape 659"/>
          <p:cNvCxnSpPr>
            <a:stCxn id="650" idx="0"/>
          </p:cNvCxnSpPr>
          <p:nvPr/>
        </p:nvCxnSpPr>
        <p:spPr>
          <a:xfrm rot="10800000" flipH="1">
            <a:off x="2457900" y="3721900"/>
            <a:ext cx="859500" cy="395100"/>
          </a:xfrm>
          <a:prstGeom prst="straightConnector1">
            <a:avLst/>
          </a:prstGeom>
          <a:noFill/>
          <a:ln w="19050" cap="flat">
            <a:solidFill>
              <a:srgbClr val="FFFFFF"/>
            </a:solidFill>
            <a:prstDash val="solid"/>
            <a:round/>
            <a:headEnd type="none" w="lg" len="lg"/>
            <a:tailEnd type="triangle" w="lg" len="lg"/>
          </a:ln>
        </p:spPr>
      </p:cxnSp>
      <p:cxnSp>
        <p:nvCxnSpPr>
          <p:cNvPr id="660" name="Shape 660"/>
          <p:cNvCxnSpPr/>
          <p:nvPr/>
        </p:nvCxnSpPr>
        <p:spPr>
          <a:xfrm rot="10800000" flipH="1">
            <a:off x="4625100" y="3362225"/>
            <a:ext cx="483900" cy="150899"/>
          </a:xfrm>
          <a:prstGeom prst="straightConnector1">
            <a:avLst/>
          </a:prstGeom>
          <a:noFill/>
          <a:ln w="19050" cap="flat">
            <a:solidFill>
              <a:srgbClr val="FFFFFF"/>
            </a:solidFill>
            <a:prstDash val="solid"/>
            <a:round/>
            <a:headEnd type="none" w="lg" len="lg"/>
            <a:tailEnd type="triangle" w="lg" len="lg"/>
          </a:ln>
        </p:spPr>
      </p:cxn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Shape 665"/>
          <p:cNvPicPr preferRelativeResize="0"/>
          <p:nvPr/>
        </p:nvPicPr>
        <p:blipFill rotWithShape="1">
          <a:blip r:embed="rId3">
            <a:alphaModFix/>
          </a:blip>
          <a:srcRect/>
          <a:stretch/>
        </p:blipFill>
        <p:spPr>
          <a:xfrm>
            <a:off x="5638800" y="171450"/>
            <a:ext cx="3258599" cy="571200"/>
          </a:xfrm>
          <a:prstGeom prst="rect">
            <a:avLst/>
          </a:prstGeom>
          <a:noFill/>
          <a:ln>
            <a:noFill/>
          </a:ln>
        </p:spPr>
      </p:pic>
      <p:sp>
        <p:nvSpPr>
          <p:cNvPr id="666" name="Shape 666"/>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667" name="Shape 667"/>
          <p:cNvSpPr txBox="1"/>
          <p:nvPr/>
        </p:nvSpPr>
        <p:spPr>
          <a:xfrm>
            <a:off x="537225" y="1564481"/>
            <a:ext cx="8077199" cy="2400900"/>
          </a:xfrm>
          <a:prstGeom prst="rect">
            <a:avLst/>
          </a:prstGeom>
          <a:noFill/>
          <a:ln>
            <a:noFill/>
          </a:ln>
        </p:spPr>
        <p:txBody>
          <a:bodyPr lIns="91425" tIns="45700" rIns="91425" bIns="45700" anchor="t" anchorCtr="0">
            <a:noAutofit/>
          </a:bodyPr>
          <a:lstStyle/>
          <a:p>
            <a:pPr lvl="0" algn="just" rtl="0">
              <a:lnSpc>
                <a:spcPct val="115000"/>
              </a:lnSpc>
              <a:spcBef>
                <a:spcPts val="0"/>
              </a:spcBef>
              <a:buClr>
                <a:schemeClr val="dk1"/>
              </a:buClr>
              <a:buFont typeface="Arial"/>
              <a:buNone/>
            </a:pPr>
            <a:endParaRPr sz="1800">
              <a:solidFill>
                <a:schemeClr val="dk1"/>
              </a:solidFill>
            </a:endParaRPr>
          </a:p>
          <a:p>
            <a:pPr lvl="0" algn="just" rtl="0">
              <a:lnSpc>
                <a:spcPct val="115000"/>
              </a:lnSpc>
              <a:spcBef>
                <a:spcPts val="0"/>
              </a:spcBef>
              <a:buClr>
                <a:schemeClr val="dk1"/>
              </a:buClr>
              <a:buFont typeface="Arial"/>
              <a:buNone/>
            </a:pPr>
            <a:endParaRPr sz="1800" b="1">
              <a:solidFill>
                <a:schemeClr val="dk1"/>
              </a:solidFill>
            </a:endParaRPr>
          </a:p>
          <a:p>
            <a:pPr marL="0" marR="0" lvl="0" indent="0" algn="l" rtl="0">
              <a:spcBef>
                <a:spcPts val="0"/>
              </a:spcBef>
              <a:buNone/>
            </a:pPr>
            <a:endParaRPr sz="1800">
              <a:solidFill>
                <a:schemeClr val="dk1"/>
              </a:solidFill>
              <a:latin typeface="Calibri"/>
              <a:ea typeface="Calibri"/>
              <a:cs typeface="Calibri"/>
              <a:sym typeface="Calibri"/>
            </a:endParaRPr>
          </a:p>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668" name="Shape 668"/>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pic>
        <p:nvPicPr>
          <p:cNvPr id="669" name="Shape 669"/>
          <p:cNvPicPr preferRelativeResize="0"/>
          <p:nvPr/>
        </p:nvPicPr>
        <p:blipFill rotWithShape="1">
          <a:blip r:embed="rId4">
            <a:alphaModFix/>
          </a:blip>
          <a:srcRect/>
          <a:stretch/>
        </p:blipFill>
        <p:spPr>
          <a:xfrm>
            <a:off x="1219200" y="4765270"/>
            <a:ext cx="2216700" cy="378300"/>
          </a:xfrm>
          <a:prstGeom prst="rect">
            <a:avLst/>
          </a:prstGeom>
          <a:noFill/>
          <a:ln>
            <a:noFill/>
          </a:ln>
        </p:spPr>
      </p:pic>
      <p:sp>
        <p:nvSpPr>
          <p:cNvPr id="670" name="Shape 670"/>
          <p:cNvSpPr txBox="1"/>
          <p:nvPr/>
        </p:nvSpPr>
        <p:spPr>
          <a:xfrm>
            <a:off x="3581400" y="4787188"/>
            <a:ext cx="3276600" cy="300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pic>
        <p:nvPicPr>
          <p:cNvPr id="671" name="Shape 671"/>
          <p:cNvPicPr preferRelativeResize="0"/>
          <p:nvPr/>
        </p:nvPicPr>
        <p:blipFill>
          <a:blip r:embed="rId5">
            <a:alphaModFix/>
          </a:blip>
          <a:stretch>
            <a:fillRect/>
          </a:stretch>
        </p:blipFill>
        <p:spPr>
          <a:xfrm>
            <a:off x="-53325" y="-54475"/>
            <a:ext cx="9144000" cy="5638800"/>
          </a:xfrm>
          <a:prstGeom prst="rect">
            <a:avLst/>
          </a:prstGeom>
          <a:noFill/>
          <a:ln>
            <a:noFill/>
          </a:ln>
        </p:spPr>
      </p:pic>
      <p:sp>
        <p:nvSpPr>
          <p:cNvPr id="672" name="Shape 672"/>
          <p:cNvSpPr txBox="1"/>
          <p:nvPr/>
        </p:nvSpPr>
        <p:spPr>
          <a:xfrm>
            <a:off x="931150" y="2045775"/>
            <a:ext cx="4573199" cy="457200"/>
          </a:xfrm>
          <a:prstGeom prst="rect">
            <a:avLst/>
          </a:prstGeom>
          <a:noFill/>
          <a:ln>
            <a:noFill/>
          </a:ln>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pic>
        <p:nvPicPr>
          <p:cNvPr id="677" name="Shape 677"/>
          <p:cNvPicPr preferRelativeResize="0"/>
          <p:nvPr/>
        </p:nvPicPr>
        <p:blipFill>
          <a:blip r:embed="rId3">
            <a:alphaModFix/>
          </a:blip>
          <a:stretch>
            <a:fillRect/>
          </a:stretch>
        </p:blipFill>
        <p:spPr>
          <a:xfrm>
            <a:off x="0" y="0"/>
            <a:ext cx="9144000" cy="514349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900112" y="1437083"/>
            <a:ext cx="7272336" cy="3308746"/>
          </a:xfrm>
          <a:prstGeom prst="rect">
            <a:avLst/>
          </a:prstGeom>
          <a:noFill/>
          <a:ln>
            <a:noFill/>
          </a:ln>
        </p:spPr>
        <p:txBody>
          <a:bodyPr lIns="91425" tIns="45700" rIns="91425" bIns="45700" anchor="t" anchorCtr="0">
            <a:noAutofit/>
          </a:bodyPr>
          <a:lstStyle/>
          <a:p>
            <a:pPr marL="342900" marR="0" lvl="0" indent="-342900" algn="just" rtl="0">
              <a:lnSpc>
                <a:spcPct val="100000"/>
              </a:lnSpc>
              <a:spcBef>
                <a:spcPts val="0"/>
              </a:spcBef>
              <a:spcAft>
                <a:spcPts val="0"/>
              </a:spcAft>
              <a:buClr>
                <a:schemeClr val="lt2"/>
              </a:buClr>
              <a:buSzPct val="25000"/>
              <a:buFont typeface="Noto Symbol"/>
              <a:buNone/>
            </a:pPr>
            <a:r>
              <a:rPr lang="it" sz="1900" b="0" i="0" u="none" strike="noStrike" cap="none" baseline="0">
                <a:solidFill>
                  <a:schemeClr val="lt1"/>
                </a:solidFill>
                <a:latin typeface="Arial"/>
                <a:ea typeface="Arial"/>
                <a:cs typeface="Arial"/>
                <a:sym typeface="Arial"/>
              </a:rPr>
              <a:t>	</a:t>
            </a:r>
          </a:p>
          <a:p>
            <a:pPr marL="342900" marR="0" lvl="0" indent="-342900" algn="just" rtl="0">
              <a:lnSpc>
                <a:spcPct val="100000"/>
              </a:lnSpc>
              <a:spcBef>
                <a:spcPts val="380"/>
              </a:spcBef>
              <a:spcAft>
                <a:spcPts val="0"/>
              </a:spcAft>
              <a:buClr>
                <a:schemeClr val="lt2"/>
              </a:buClr>
              <a:buFont typeface="Noto Symbol"/>
              <a:buNone/>
            </a:pPr>
            <a:endParaRPr sz="1900" b="0" i="0" u="none" strike="noStrike" cap="none" baseline="0">
              <a:solidFill>
                <a:schemeClr val="lt1"/>
              </a:solidFill>
              <a:latin typeface="Arial"/>
              <a:ea typeface="Arial"/>
              <a:cs typeface="Arial"/>
              <a:sym typeface="Arial"/>
            </a:endParaRPr>
          </a:p>
          <a:p>
            <a:pPr marL="342900" marR="0" lvl="0" indent="-342900" algn="just" rtl="0">
              <a:lnSpc>
                <a:spcPct val="100000"/>
              </a:lnSpc>
              <a:spcBef>
                <a:spcPts val="380"/>
              </a:spcBef>
              <a:spcAft>
                <a:spcPts val="0"/>
              </a:spcAft>
              <a:buClr>
                <a:schemeClr val="lt2"/>
              </a:buClr>
              <a:buFont typeface="Noto Symbol"/>
              <a:buNone/>
            </a:pPr>
            <a:endParaRPr sz="1900" b="0" i="0" u="none" strike="noStrike" cap="none" baseline="0">
              <a:solidFill>
                <a:schemeClr val="lt1"/>
              </a:solidFill>
              <a:latin typeface="Arial"/>
              <a:ea typeface="Arial"/>
              <a:cs typeface="Arial"/>
              <a:sym typeface="Arial"/>
            </a:endParaRPr>
          </a:p>
          <a:p>
            <a:pPr marL="342900" marR="0" lvl="0" indent="-342900" algn="just" rtl="0">
              <a:lnSpc>
                <a:spcPct val="100000"/>
              </a:lnSpc>
              <a:spcBef>
                <a:spcPts val="380"/>
              </a:spcBef>
              <a:spcAft>
                <a:spcPts val="0"/>
              </a:spcAft>
              <a:buClr>
                <a:schemeClr val="lt2"/>
              </a:buClr>
              <a:buFont typeface="Noto Symbol"/>
              <a:buNone/>
            </a:pPr>
            <a:endParaRPr sz="1900" b="0" i="0" u="none" strike="noStrike" cap="none" baseline="0">
              <a:latin typeface="Arial"/>
              <a:ea typeface="Arial"/>
              <a:cs typeface="Arial"/>
              <a:sym typeface="Arial"/>
            </a:endParaRPr>
          </a:p>
          <a:p>
            <a:pPr marL="342900" marR="0" lvl="0" indent="-342900" algn="just" rtl="0">
              <a:lnSpc>
                <a:spcPct val="155000"/>
              </a:lnSpc>
              <a:spcBef>
                <a:spcPts val="400"/>
              </a:spcBef>
              <a:spcAft>
                <a:spcPts val="0"/>
              </a:spcAft>
              <a:buClr>
                <a:schemeClr val="lt2"/>
              </a:buClr>
              <a:buSzPct val="25000"/>
              <a:buFont typeface="Noto Symbol"/>
              <a:buNone/>
            </a:pPr>
            <a:r>
              <a:rPr lang="it" sz="2000" b="1" i="0" u="none" strike="noStrike" cap="none" baseline="0">
                <a:solidFill>
                  <a:schemeClr val="lt1"/>
                </a:solidFill>
                <a:latin typeface="Arial"/>
                <a:ea typeface="Arial"/>
                <a:cs typeface="Arial"/>
                <a:sym typeface="Arial"/>
              </a:rPr>
              <a:t>	</a:t>
            </a:r>
            <a:r>
              <a:rPr lang="it" sz="2000" b="1" i="0" u="none" strike="noStrike" cap="none" baseline="0">
                <a:latin typeface="Arial"/>
                <a:ea typeface="Arial"/>
                <a:cs typeface="Arial"/>
                <a:sym typeface="Arial"/>
              </a:rPr>
              <a:t>“le concept d’intercompréhension est l’une des idées les plus remarquables et les plus stimulantes dans le domaine de l’éducation plurilingue.” (Doyé, 2005: 5)</a:t>
            </a:r>
          </a:p>
          <a:p>
            <a:pPr marL="342900" marR="0" lvl="0" indent="-342900" algn="l" rtl="0">
              <a:lnSpc>
                <a:spcPct val="155000"/>
              </a:lnSpc>
              <a:spcBef>
                <a:spcPts val="400"/>
              </a:spcBef>
              <a:spcAft>
                <a:spcPts val="0"/>
              </a:spcAft>
              <a:buClr>
                <a:schemeClr val="lt2"/>
              </a:buClr>
              <a:buFont typeface="Noto Symbol"/>
              <a:buNone/>
            </a:pPr>
            <a:endParaRPr sz="2000" b="0" i="0" u="none" strike="noStrike" cap="none" baseline="0">
              <a:latin typeface="Arial"/>
              <a:ea typeface="Arial"/>
              <a:cs typeface="Arial"/>
              <a:sym typeface="Arial"/>
            </a:endParaRPr>
          </a:p>
          <a:p>
            <a:pPr marL="342900" marR="0" lvl="0" indent="-254000" algn="l" rtl="0">
              <a:spcBef>
                <a:spcPts val="400"/>
              </a:spcBef>
              <a:spcAft>
                <a:spcPts val="0"/>
              </a:spcAft>
              <a:buClr>
                <a:schemeClr val="lt2"/>
              </a:buClr>
              <a:buFont typeface="Noto Symbol"/>
              <a:buNone/>
            </a:pPr>
            <a:endParaRPr sz="2000" b="0" i="0" u="none" strike="noStrike" cap="none" baseline="0">
              <a:latin typeface="Arial"/>
              <a:ea typeface="Arial"/>
              <a:cs typeface="Arial"/>
              <a:sym typeface="Arial"/>
            </a:endParaRPr>
          </a:p>
        </p:txBody>
      </p:sp>
      <p:sp>
        <p:nvSpPr>
          <p:cNvPr id="127" name="Shape 127"/>
          <p:cNvSpPr txBox="1">
            <a:spLocks noGrp="1"/>
          </p:cNvSpPr>
          <p:nvPr>
            <p:ph type="title"/>
          </p:nvPr>
        </p:nvSpPr>
        <p:spPr>
          <a:xfrm>
            <a:off x="539750" y="789383"/>
            <a:ext cx="7543800" cy="1345406"/>
          </a:xfrm>
          <a:prstGeom prst="rect">
            <a:avLst/>
          </a:prstGeom>
          <a:noFill/>
          <a:ln>
            <a:noFill/>
          </a:ln>
        </p:spPr>
        <p:txBody>
          <a:bodyPr lIns="91425" tIns="45700" rIns="91425" bIns="45700" anchor="b" anchorCtr="0">
            <a:noAutofit/>
          </a:bodyPr>
          <a:lstStyle/>
          <a:p>
            <a:pPr marL="0" marR="0" lvl="0" indent="0" algn="ctr" rtl="0">
              <a:lnSpc>
                <a:spcPct val="140000"/>
              </a:lnSpc>
              <a:spcBef>
                <a:spcPts val="0"/>
              </a:spcBef>
              <a:spcAft>
                <a:spcPts val="0"/>
              </a:spcAft>
              <a:buClr>
                <a:schemeClr val="accent2"/>
              </a:buClr>
              <a:buSzPct val="25000"/>
              <a:buFont typeface="Arial"/>
              <a:buNone/>
            </a:pPr>
            <a:r>
              <a:rPr lang="it" sz="2400" b="1" i="0" u="none" strike="noStrike" cap="none" baseline="0">
                <a:solidFill>
                  <a:schemeClr val="accent2"/>
                </a:solidFill>
                <a:latin typeface="Arial"/>
                <a:ea typeface="Arial"/>
                <a:cs typeface="Arial"/>
                <a:sym typeface="Arial"/>
              </a:rPr>
              <a:t>Intercomprensão : um dos conceitos atualmente mais dinâmicos em Didática de Línguas</a:t>
            </a:r>
          </a:p>
        </p:txBody>
      </p:sp>
      <p:sp>
        <p:nvSpPr>
          <p:cNvPr id="128" name="Shape 128"/>
          <p:cNvSpPr txBox="1"/>
          <p:nvPr/>
        </p:nvSpPr>
        <p:spPr>
          <a:xfrm>
            <a:off x="179386" y="0"/>
            <a:ext cx="7632699" cy="17264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Shape 682"/>
          <p:cNvSpPr txBox="1"/>
          <p:nvPr/>
        </p:nvSpPr>
        <p:spPr>
          <a:xfrm>
            <a:off x="309125" y="677750"/>
            <a:ext cx="6647400" cy="535199"/>
          </a:xfrm>
          <a:prstGeom prst="rect">
            <a:avLst/>
          </a:prstGeom>
          <a:noFill/>
          <a:ln>
            <a:noFill/>
          </a:ln>
        </p:spPr>
        <p:txBody>
          <a:bodyPr lIns="91425" tIns="91425" rIns="91425" bIns="91425" anchor="t" anchorCtr="0">
            <a:noAutofit/>
          </a:bodyPr>
          <a:lstStyle/>
          <a:p>
            <a:pPr>
              <a:spcBef>
                <a:spcPts val="0"/>
              </a:spcBef>
              <a:buNone/>
            </a:pPr>
            <a:r>
              <a:rPr lang="it" sz="2800" b="1">
                <a:solidFill>
                  <a:srgbClr val="FFFFFF"/>
                </a:solidFill>
                <a:latin typeface="Calibri"/>
                <a:ea typeface="Calibri"/>
                <a:cs typeface="Calibri"/>
                <a:sym typeface="Calibri"/>
              </a:rPr>
              <a:t>Quelques chiffres de Galanet </a:t>
            </a:r>
            <a:r>
              <a:rPr lang="it" sz="1800" b="1">
                <a:solidFill>
                  <a:srgbClr val="FFFFFF"/>
                </a:solidFill>
                <a:latin typeface="Calibri"/>
                <a:ea typeface="Calibri"/>
                <a:cs typeface="Calibri"/>
                <a:sym typeface="Calibri"/>
              </a:rPr>
              <a:t>(1/12/2012)</a:t>
            </a:r>
          </a:p>
        </p:txBody>
      </p:sp>
      <p:sp>
        <p:nvSpPr>
          <p:cNvPr id="683" name="Shape 683"/>
          <p:cNvSpPr txBox="1"/>
          <p:nvPr/>
        </p:nvSpPr>
        <p:spPr>
          <a:xfrm>
            <a:off x="309125" y="1467525"/>
            <a:ext cx="8656499" cy="3341100"/>
          </a:xfrm>
          <a:prstGeom prst="rect">
            <a:avLst/>
          </a:prstGeom>
          <a:noFill/>
          <a:ln>
            <a:noFill/>
          </a:ln>
        </p:spPr>
        <p:txBody>
          <a:bodyPr lIns="91425" tIns="91425" rIns="91425" bIns="91425" anchor="t" anchorCtr="0">
            <a:noAutofit/>
          </a:bodyPr>
          <a:lstStyle/>
          <a:p>
            <a:pPr marL="457200" lvl="0" indent="-317500" rtl="0">
              <a:lnSpc>
                <a:spcPct val="115000"/>
              </a:lnSpc>
              <a:spcBef>
                <a:spcPts val="500"/>
              </a:spcBef>
              <a:buClr>
                <a:srgbClr val="000000"/>
              </a:buClr>
              <a:buSzPct val="77777"/>
              <a:buFont typeface="Arial"/>
              <a:buChar char="➔"/>
            </a:pPr>
            <a:r>
              <a:rPr lang="it" sz="1800" b="1">
                <a:solidFill>
                  <a:schemeClr val="dk1"/>
                </a:solidFill>
              </a:rPr>
              <a:t>5254 inscrits</a:t>
            </a:r>
            <a:r>
              <a:rPr lang="it" sz="1800">
                <a:solidFill>
                  <a:schemeClr val="dk1"/>
                </a:solidFill>
              </a:rPr>
              <a:t>, 2</a:t>
            </a:r>
            <a:r>
              <a:rPr lang="it" sz="1800" b="1">
                <a:solidFill>
                  <a:schemeClr val="dk1"/>
                </a:solidFill>
              </a:rPr>
              <a:t>0 pays</a:t>
            </a:r>
            <a:r>
              <a:rPr lang="it" sz="1800">
                <a:solidFill>
                  <a:schemeClr val="dk1"/>
                </a:solidFill>
              </a:rPr>
              <a:t> : ar, be, br, cl, cn, co, de, es, fr, it, mx, mu (île Maurice), nc, pe, ph, pt, ro, sn, py (Paraguay), ur (Uruguay)…</a:t>
            </a:r>
          </a:p>
          <a:p>
            <a:pPr marL="457200" lvl="0" indent="-342900" rtl="0">
              <a:lnSpc>
                <a:spcPct val="115000"/>
              </a:lnSpc>
              <a:spcBef>
                <a:spcPts val="500"/>
              </a:spcBef>
              <a:buClr>
                <a:srgbClr val="000000"/>
              </a:buClr>
              <a:buSzPct val="100000"/>
              <a:buFont typeface="Arial"/>
              <a:buChar char="➔"/>
            </a:pPr>
            <a:r>
              <a:rPr lang="it" sz="1800">
                <a:solidFill>
                  <a:schemeClr val="dk1"/>
                </a:solidFill>
              </a:rPr>
              <a:t>une centaine d’établissements et organismes</a:t>
            </a:r>
          </a:p>
          <a:p>
            <a:pPr marL="457200" lvl="0" indent="-342900" rtl="0">
              <a:lnSpc>
                <a:spcPct val="115000"/>
              </a:lnSpc>
              <a:spcBef>
                <a:spcPts val="500"/>
              </a:spcBef>
              <a:buClr>
                <a:srgbClr val="000000"/>
              </a:buClr>
              <a:buSzPct val="100000"/>
              <a:buFont typeface="Arial"/>
              <a:buChar char="➔"/>
            </a:pPr>
            <a:r>
              <a:rPr lang="it" sz="1800">
                <a:solidFill>
                  <a:schemeClr val="dk1"/>
                </a:solidFill>
              </a:rPr>
              <a:t>39 dossiers de presse</a:t>
            </a:r>
          </a:p>
          <a:p>
            <a:pPr marL="457200" lvl="0" indent="-342900" rtl="0">
              <a:lnSpc>
                <a:spcPct val="115000"/>
              </a:lnSpc>
              <a:spcBef>
                <a:spcPts val="500"/>
              </a:spcBef>
              <a:buClr>
                <a:srgbClr val="000000"/>
              </a:buClr>
              <a:buSzPct val="100000"/>
              <a:buFont typeface="Arial"/>
              <a:buChar char="➔"/>
            </a:pPr>
            <a:r>
              <a:rPr lang="it" sz="1800">
                <a:solidFill>
                  <a:schemeClr val="dk1"/>
                </a:solidFill>
              </a:rPr>
              <a:t>900 messages par session en moyenne dans le forum</a:t>
            </a:r>
          </a:p>
          <a:p>
            <a:pPr marL="457200" lvl="0" indent="-342900" rtl="0">
              <a:lnSpc>
                <a:spcPct val="115000"/>
              </a:lnSpc>
              <a:spcBef>
                <a:spcPts val="500"/>
              </a:spcBef>
              <a:buClr>
                <a:srgbClr val="000000"/>
              </a:buClr>
              <a:buSzPct val="100000"/>
              <a:buFont typeface="Arial"/>
              <a:buChar char="➔"/>
            </a:pPr>
            <a:r>
              <a:rPr lang="it" sz="1800">
                <a:solidFill>
                  <a:schemeClr val="dk1"/>
                </a:solidFill>
              </a:rPr>
              <a:t>des milliers de pages de </a:t>
            </a:r>
            <a:r>
              <a:rPr lang="it" sz="1800" i="1">
                <a:solidFill>
                  <a:schemeClr val="dk1"/>
                </a:solidFill>
              </a:rPr>
              <a:t>chat </a:t>
            </a:r>
            <a:r>
              <a:rPr lang="it" sz="1800">
                <a:solidFill>
                  <a:schemeClr val="dk1"/>
                </a:solidFill>
              </a:rPr>
              <a:t>(820 </a:t>
            </a:r>
            <a:r>
              <a:rPr lang="it" sz="1800" i="1">
                <a:solidFill>
                  <a:schemeClr val="dk1"/>
                </a:solidFill>
              </a:rPr>
              <a:t>chats </a:t>
            </a:r>
            <a:r>
              <a:rPr lang="it" sz="1800">
                <a:solidFill>
                  <a:schemeClr val="dk1"/>
                </a:solidFill>
              </a:rPr>
              <a:t>archivés)</a:t>
            </a:r>
          </a:p>
          <a:p>
            <a:pPr marL="457200" lvl="0" indent="-342900" rtl="0">
              <a:lnSpc>
                <a:spcPct val="115000"/>
              </a:lnSpc>
              <a:spcBef>
                <a:spcPts val="500"/>
              </a:spcBef>
              <a:buClr>
                <a:srgbClr val="000000"/>
              </a:buClr>
              <a:buSzPct val="100000"/>
              <a:buFont typeface="Arial"/>
              <a:buChar char="➔"/>
            </a:pPr>
            <a:r>
              <a:rPr lang="it" sz="1800">
                <a:solidFill>
                  <a:schemeClr val="dk1"/>
                </a:solidFill>
              </a:rPr>
              <a:t>des milliers de links et fichiers joints ou partagés</a:t>
            </a:r>
          </a:p>
          <a:p>
            <a:pPr marL="457200" lvl="0" indent="-342900" rtl="0">
              <a:lnSpc>
                <a:spcPct val="115000"/>
              </a:lnSpc>
              <a:spcBef>
                <a:spcPts val="500"/>
              </a:spcBef>
              <a:buClr>
                <a:schemeClr val="dk1"/>
              </a:buClr>
              <a:buSzPct val="100000"/>
              <a:buFont typeface="Arial"/>
              <a:buChar char="➔"/>
            </a:pPr>
            <a:r>
              <a:rPr lang="it" sz="1800">
                <a:solidFill>
                  <a:schemeClr val="dk1"/>
                </a:solidFill>
              </a:rPr>
              <a:t>des données non-comptabilisées et non-archivées et/ou non tracées (emails, messages instantanés, skype,...)</a:t>
            </a:r>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p:nvPr/>
        </p:nvSpPr>
        <p:spPr>
          <a:xfrm>
            <a:off x="607225" y="1607350"/>
            <a:ext cx="8250899" cy="33219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it" sz="2000"/>
              <a:t>Les groupes cibles de Galanet sont les étudiants </a:t>
            </a:r>
          </a:p>
          <a:p>
            <a:pPr lvl="0" rtl="0">
              <a:lnSpc>
                <a:spcPct val="115000"/>
              </a:lnSpc>
              <a:spcBef>
                <a:spcPts val="0"/>
              </a:spcBef>
              <a:buNone/>
            </a:pPr>
            <a:endParaRPr sz="2000"/>
          </a:p>
          <a:p>
            <a:pPr marL="2743200" lvl="0" indent="-355600" rtl="0">
              <a:lnSpc>
                <a:spcPct val="115000"/>
              </a:lnSpc>
              <a:spcBef>
                <a:spcPts val="0"/>
              </a:spcBef>
              <a:buClr>
                <a:srgbClr val="000000"/>
              </a:buClr>
              <a:buSzPct val="100000"/>
              <a:buFont typeface="Arial"/>
              <a:buChar char="➔"/>
            </a:pPr>
            <a:r>
              <a:rPr lang="it" sz="2000"/>
              <a:t>de l’enseignement supérieur</a:t>
            </a:r>
          </a:p>
          <a:p>
            <a:pPr marL="2743200" lvl="0" indent="-355600" rtl="0">
              <a:lnSpc>
                <a:spcPct val="115000"/>
              </a:lnSpc>
              <a:spcBef>
                <a:spcPts val="0"/>
              </a:spcBef>
              <a:buClr>
                <a:srgbClr val="000000"/>
              </a:buClr>
              <a:buSzPct val="100000"/>
              <a:buFont typeface="Arial"/>
              <a:buChar char="➔"/>
            </a:pPr>
            <a:r>
              <a:rPr lang="it" sz="2000"/>
              <a:t>des centres de langues</a:t>
            </a:r>
          </a:p>
          <a:p>
            <a:pPr marL="2743200" lvl="0" indent="-355600" rtl="0">
              <a:lnSpc>
                <a:spcPct val="115000"/>
              </a:lnSpc>
              <a:spcBef>
                <a:spcPts val="0"/>
              </a:spcBef>
              <a:buClr>
                <a:srgbClr val="000000"/>
              </a:buClr>
              <a:buSzPct val="100000"/>
              <a:buFont typeface="Arial"/>
              <a:buChar char="➔"/>
            </a:pPr>
            <a:r>
              <a:rPr lang="it" sz="2000"/>
              <a:t>des écoles secondaires</a:t>
            </a:r>
          </a:p>
          <a:p>
            <a:pPr rtl="0">
              <a:lnSpc>
                <a:spcPct val="115000"/>
              </a:lnSpc>
              <a:spcBef>
                <a:spcPts val="0"/>
              </a:spcBef>
              <a:buNone/>
            </a:pPr>
            <a:endParaRPr sz="2000"/>
          </a:p>
          <a:p>
            <a:pPr lvl="0" rtl="0">
              <a:lnSpc>
                <a:spcPct val="115000"/>
              </a:lnSpc>
              <a:spcBef>
                <a:spcPts val="0"/>
              </a:spcBef>
              <a:buNone/>
            </a:pPr>
            <a:endParaRPr sz="2000"/>
          </a:p>
          <a:p>
            <a:pPr lvl="0" algn="r" rtl="0">
              <a:lnSpc>
                <a:spcPct val="115000"/>
              </a:lnSpc>
              <a:spcBef>
                <a:spcPts val="0"/>
              </a:spcBef>
              <a:buClr>
                <a:schemeClr val="dk1"/>
              </a:buClr>
              <a:buSzPct val="55000"/>
              <a:buFont typeface="Arial"/>
              <a:buNone/>
            </a:pPr>
            <a:r>
              <a:rPr lang="it" sz="2000"/>
              <a:t> … maîtrisant au moins une langue romane (en tant que langue maternelle et/ou étrangère)</a:t>
            </a:r>
          </a:p>
          <a:p>
            <a:pPr lvl="0" algn="r" rtl="0">
              <a:lnSpc>
                <a:spcPct val="115000"/>
              </a:lnSpc>
              <a:spcBef>
                <a:spcPts val="0"/>
              </a:spcBef>
              <a:buNone/>
            </a:pPr>
            <a:endParaRPr sz="2000"/>
          </a:p>
        </p:txBody>
      </p:sp>
      <p:sp>
        <p:nvSpPr>
          <p:cNvPr id="689" name="Shape 689"/>
          <p:cNvSpPr txBox="1"/>
          <p:nvPr/>
        </p:nvSpPr>
        <p:spPr>
          <a:xfrm>
            <a:off x="440425" y="804850"/>
            <a:ext cx="8417700" cy="321599"/>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it" sz="2000" b="1">
                <a:solidFill>
                  <a:srgbClr val="FFFFFF"/>
                </a:solidFill>
              </a:rPr>
              <a:t>A qui s’adresse la formation?</a:t>
            </a:r>
          </a:p>
        </p:txBody>
      </p:sp>
    </p:spTree>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Shape 694"/>
          <p:cNvSpPr txBox="1"/>
          <p:nvPr/>
        </p:nvSpPr>
        <p:spPr>
          <a:xfrm>
            <a:off x="369075" y="1391250"/>
            <a:ext cx="8715600" cy="3543300"/>
          </a:xfrm>
          <a:prstGeom prst="rect">
            <a:avLst/>
          </a:prstGeom>
          <a:noFill/>
          <a:ln>
            <a:noFill/>
          </a:ln>
        </p:spPr>
        <p:txBody>
          <a:bodyPr lIns="91425" tIns="91425" rIns="91425" bIns="91425" anchor="t" anchorCtr="0">
            <a:noAutofit/>
          </a:bodyPr>
          <a:lstStyle/>
          <a:p>
            <a:pPr marL="457200" lvl="0" indent="-228600" rtl="0">
              <a:lnSpc>
                <a:spcPct val="80000"/>
              </a:lnSpc>
              <a:spcBef>
                <a:spcPts val="500"/>
              </a:spcBef>
              <a:buSzPct val="111111"/>
              <a:buNone/>
            </a:pPr>
            <a:r>
              <a:rPr lang="it" sz="1800">
                <a:solidFill>
                  <a:schemeClr val="dk1"/>
                </a:solidFill>
              </a:rPr>
              <a:t>Les participants:</a:t>
            </a:r>
          </a:p>
          <a:p>
            <a:pPr marL="457200" lvl="0" indent="-228600" rtl="0">
              <a:lnSpc>
                <a:spcPct val="80000"/>
              </a:lnSpc>
              <a:spcBef>
                <a:spcPts val="500"/>
              </a:spcBef>
              <a:buNone/>
            </a:pPr>
            <a:endParaRPr sz="1100">
              <a:solidFill>
                <a:schemeClr val="dk1"/>
              </a:solidFill>
            </a:endParaRPr>
          </a:p>
          <a:p>
            <a:pPr marL="457200" lvl="0" indent="-342900" rtl="0">
              <a:lnSpc>
                <a:spcPct val="80000"/>
              </a:lnSpc>
              <a:spcBef>
                <a:spcPts val="500"/>
              </a:spcBef>
              <a:buClr>
                <a:schemeClr val="dk1"/>
              </a:buClr>
              <a:buSzPct val="100000"/>
              <a:buFont typeface="Arial"/>
              <a:buChar char="●"/>
            </a:pPr>
            <a:r>
              <a:rPr lang="it" sz="1800">
                <a:solidFill>
                  <a:schemeClr val="dk1"/>
                </a:solidFill>
              </a:rPr>
              <a:t>font connaissance dans le forum (asynchrone), par mail (asynchrone) ou à travers </a:t>
            </a:r>
            <a:r>
              <a:rPr lang="it" sz="1800" b="1" i="1" u="sng">
                <a:solidFill>
                  <a:schemeClr val="dk1"/>
                </a:solidFill>
              </a:rPr>
              <a:t>l'œil </a:t>
            </a:r>
            <a:r>
              <a:rPr lang="it" sz="1800">
                <a:solidFill>
                  <a:schemeClr val="dk1"/>
                </a:solidFill>
              </a:rPr>
              <a:t>(synchrone)</a:t>
            </a:r>
          </a:p>
          <a:p>
            <a:pPr marL="457200" lvl="0" indent="-342900" rtl="0">
              <a:lnSpc>
                <a:spcPct val="80000"/>
              </a:lnSpc>
              <a:spcBef>
                <a:spcPts val="500"/>
              </a:spcBef>
              <a:buClr>
                <a:schemeClr val="dk1"/>
              </a:buClr>
              <a:buSzPct val="100000"/>
              <a:buFont typeface="Arial"/>
              <a:buChar char="●"/>
            </a:pPr>
            <a:r>
              <a:rPr lang="it" sz="1800">
                <a:solidFill>
                  <a:schemeClr val="dk1"/>
                </a:solidFill>
              </a:rPr>
              <a:t>complètent leur profil et leurs « préférences » (dans « Mon bureau»)</a:t>
            </a:r>
          </a:p>
          <a:p>
            <a:pPr marL="457200" lvl="0" indent="-342900" rtl="0">
              <a:lnSpc>
                <a:spcPct val="80000"/>
              </a:lnSpc>
              <a:spcBef>
                <a:spcPts val="500"/>
              </a:spcBef>
              <a:buClr>
                <a:schemeClr val="dk1"/>
              </a:buClr>
              <a:buSzPct val="100000"/>
              <a:buFont typeface="Arial"/>
              <a:buChar char="●"/>
            </a:pPr>
            <a:r>
              <a:rPr lang="it" sz="1800">
                <a:solidFill>
                  <a:schemeClr val="dk1"/>
                </a:solidFill>
              </a:rPr>
              <a:t>complètent le profil de l'équipe</a:t>
            </a:r>
          </a:p>
          <a:p>
            <a:pPr marL="457200" lvl="0" indent="-342900" rtl="0">
              <a:lnSpc>
                <a:spcPct val="80000"/>
              </a:lnSpc>
              <a:spcBef>
                <a:spcPts val="500"/>
              </a:spcBef>
              <a:buClr>
                <a:schemeClr val="dk1"/>
              </a:buClr>
              <a:buSzPct val="100000"/>
              <a:buFont typeface="Arial"/>
              <a:buChar char="●"/>
            </a:pPr>
            <a:r>
              <a:rPr lang="it" sz="1800">
                <a:solidFill>
                  <a:schemeClr val="dk1"/>
                </a:solidFill>
              </a:rPr>
              <a:t>lancent des sujets de discussion dans le forum et choisissent le thème de travail </a:t>
            </a:r>
            <a:r>
              <a:rPr lang="it" sz="2000">
                <a:solidFill>
                  <a:schemeClr val="dk1"/>
                </a:solidFill>
              </a:rPr>
              <a:t>:</a:t>
            </a:r>
          </a:p>
          <a:p>
            <a:pPr lvl="0" rtl="0">
              <a:lnSpc>
                <a:spcPct val="80000"/>
              </a:lnSpc>
              <a:spcBef>
                <a:spcPts val="500"/>
              </a:spcBef>
              <a:buNone/>
            </a:pPr>
            <a:endParaRPr sz="1200">
              <a:solidFill>
                <a:schemeClr val="dk1"/>
              </a:solidFill>
            </a:endParaRPr>
          </a:p>
          <a:p>
            <a:pPr marL="914400" lvl="0" indent="-228600" rtl="0">
              <a:lnSpc>
                <a:spcPct val="80000"/>
              </a:lnSpc>
              <a:spcBef>
                <a:spcPts val="400"/>
              </a:spcBef>
              <a:buSzPct val="125000"/>
              <a:buNone/>
            </a:pPr>
            <a:r>
              <a:rPr lang="it" sz="1600">
                <a:solidFill>
                  <a:schemeClr val="dk1"/>
                </a:solidFill>
              </a:rPr>
              <a:t>–</a:t>
            </a:r>
            <a:r>
              <a:rPr lang="it">
                <a:solidFill>
                  <a:schemeClr val="dk1"/>
                </a:solidFill>
              </a:rPr>
              <a:t>Étape 1: propositions de thèmes et vote interne. L'animateur le transfère</a:t>
            </a:r>
          </a:p>
          <a:p>
            <a:pPr marL="914400" lvl="0" indent="-228600" rtl="0">
              <a:lnSpc>
                <a:spcPct val="80000"/>
              </a:lnSpc>
              <a:spcBef>
                <a:spcPts val="400"/>
              </a:spcBef>
              <a:buSzPct val="142857"/>
              <a:buNone/>
            </a:pPr>
            <a:r>
              <a:rPr lang="it">
                <a:solidFill>
                  <a:schemeClr val="dk1"/>
                </a:solidFill>
              </a:rPr>
              <a:t>–Étape 2: « campagne électorale » </a:t>
            </a:r>
          </a:p>
          <a:p>
            <a:pPr marL="914400" lvl="0" indent="-228600" rtl="0">
              <a:lnSpc>
                <a:spcPct val="80000"/>
              </a:lnSpc>
              <a:spcBef>
                <a:spcPts val="400"/>
              </a:spcBef>
              <a:buSzPct val="142857"/>
              <a:buNone/>
            </a:pPr>
            <a:r>
              <a:rPr lang="it">
                <a:solidFill>
                  <a:schemeClr val="dk1"/>
                </a:solidFill>
              </a:rPr>
              <a:t>–Étape 3: on clot le vote, on choisit le thème le plus voté</a:t>
            </a:r>
          </a:p>
          <a:p>
            <a:pPr marL="0" lvl="0" indent="0" rtl="0">
              <a:lnSpc>
                <a:spcPct val="80000"/>
              </a:lnSpc>
              <a:spcBef>
                <a:spcPts val="500"/>
              </a:spcBef>
              <a:buNone/>
            </a:pPr>
            <a:endParaRPr sz="2000"/>
          </a:p>
        </p:txBody>
      </p:sp>
      <p:sp>
        <p:nvSpPr>
          <p:cNvPr id="695" name="Shape 695"/>
          <p:cNvSpPr txBox="1"/>
          <p:nvPr/>
        </p:nvSpPr>
        <p:spPr>
          <a:xfrm>
            <a:off x="369075" y="762000"/>
            <a:ext cx="8417700" cy="3215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55000"/>
              <a:buFont typeface="Arial"/>
              <a:buNone/>
            </a:pPr>
            <a:r>
              <a:rPr lang="it" sz="2000" b="1">
                <a:solidFill>
                  <a:srgbClr val="FFFFFF"/>
                </a:solidFill>
              </a:rPr>
              <a:t>Phase 1 - BRISER LA GLACE, CHOIX DU THEME</a:t>
            </a:r>
          </a:p>
        </p:txBody>
      </p:sp>
    </p:spTree>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Shape 700"/>
          <p:cNvSpPr txBox="1"/>
          <p:nvPr/>
        </p:nvSpPr>
        <p:spPr>
          <a:xfrm>
            <a:off x="685800" y="1485900"/>
            <a:ext cx="7772400" cy="3086099"/>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pic>
        <p:nvPicPr>
          <p:cNvPr id="701" name="Shape 701"/>
          <p:cNvPicPr preferRelativeResize="0"/>
          <p:nvPr/>
        </p:nvPicPr>
        <p:blipFill rotWithShape="1">
          <a:blip r:embed="rId3">
            <a:alphaModFix/>
          </a:blip>
          <a:srcRect/>
          <a:stretch/>
        </p:blipFill>
        <p:spPr>
          <a:xfrm>
            <a:off x="-34225" y="1254900"/>
            <a:ext cx="9144000" cy="3888600"/>
          </a:xfrm>
          <a:prstGeom prst="rect">
            <a:avLst/>
          </a:prstGeom>
          <a:noFill/>
          <a:ln>
            <a:noFill/>
          </a:ln>
        </p:spPr>
      </p:pic>
      <p:sp>
        <p:nvSpPr>
          <p:cNvPr id="702" name="Shape 702"/>
          <p:cNvSpPr txBox="1"/>
          <p:nvPr/>
        </p:nvSpPr>
        <p:spPr>
          <a:xfrm>
            <a:off x="-384325" y="685500"/>
            <a:ext cx="9539400" cy="645600"/>
          </a:xfrm>
          <a:prstGeom prst="rect">
            <a:avLst/>
          </a:prstGeom>
          <a:noFill/>
          <a:ln>
            <a:noFill/>
          </a:ln>
        </p:spPr>
        <p:txBody>
          <a:bodyPr lIns="91425" tIns="91425" rIns="91425" bIns="91425" anchor="ctr" anchorCtr="0">
            <a:noAutofit/>
          </a:bodyPr>
          <a:lstStyle/>
          <a:p>
            <a:pPr marL="0" marR="0" lvl="0" indent="0" algn="r" rtl="0">
              <a:lnSpc>
                <a:spcPct val="100000"/>
              </a:lnSpc>
              <a:spcBef>
                <a:spcPts val="0"/>
              </a:spcBef>
              <a:spcAft>
                <a:spcPts val="0"/>
              </a:spcAft>
              <a:buClr>
                <a:srgbClr val="000000"/>
              </a:buClr>
              <a:buSzPct val="25000"/>
              <a:buFont typeface="Helvetica Neue"/>
              <a:buNone/>
            </a:pPr>
            <a:r>
              <a:rPr lang="it" sz="2800">
                <a:solidFill>
                  <a:srgbClr val="FFFFFF"/>
                </a:solidFill>
                <a:latin typeface="Helvetica Neue"/>
                <a:ea typeface="Helvetica Neue"/>
                <a:cs typeface="Helvetica Neue"/>
                <a:sym typeface="Helvetica Neue"/>
              </a:rPr>
              <a:t>Phase 1 : profil individuel, profil de l’équipe, qui est qui?</a:t>
            </a:r>
          </a:p>
        </p:txBody>
      </p:sp>
    </p:spTree>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Shape 708"/>
          <p:cNvPicPr preferRelativeResize="0"/>
          <p:nvPr/>
        </p:nvPicPr>
        <p:blipFill>
          <a:blip r:embed="rId3">
            <a:alphaModFix/>
          </a:blip>
          <a:stretch>
            <a:fillRect/>
          </a:stretch>
        </p:blipFill>
        <p:spPr>
          <a:xfrm>
            <a:off x="1765250" y="88249"/>
            <a:ext cx="7293001" cy="5143500"/>
          </a:xfrm>
          <a:prstGeom prst="rect">
            <a:avLst/>
          </a:prstGeom>
          <a:noFill/>
          <a:ln>
            <a:noFill/>
          </a:ln>
        </p:spPr>
      </p:pic>
      <p:sp>
        <p:nvSpPr>
          <p:cNvPr id="709" name="Shape 709"/>
          <p:cNvSpPr txBox="1"/>
          <p:nvPr/>
        </p:nvSpPr>
        <p:spPr>
          <a:xfrm>
            <a:off x="228600" y="730250"/>
            <a:ext cx="1818300" cy="441300"/>
          </a:xfrm>
          <a:prstGeom prst="rect">
            <a:avLst/>
          </a:prstGeom>
          <a:noFill/>
          <a:ln>
            <a:noFill/>
          </a:ln>
        </p:spPr>
        <p:txBody>
          <a:bodyPr lIns="91425" tIns="91425" rIns="91425" bIns="91425" anchor="t" anchorCtr="0">
            <a:noAutofit/>
          </a:bodyPr>
          <a:lstStyle/>
          <a:p>
            <a:pPr>
              <a:spcBef>
                <a:spcPts val="0"/>
              </a:spcBef>
              <a:buNone/>
            </a:pPr>
            <a:r>
              <a:rPr lang="it" sz="2400" b="1">
                <a:solidFill>
                  <a:srgbClr val="FFFFFF"/>
                </a:solidFill>
              </a:rPr>
              <a:t>FORUM</a:t>
            </a:r>
          </a:p>
        </p:txBody>
      </p:sp>
    </p:spTree>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Shape 714"/>
          <p:cNvPicPr preferRelativeResize="0"/>
          <p:nvPr/>
        </p:nvPicPr>
        <p:blipFill>
          <a:blip r:embed="rId3">
            <a:alphaModFix/>
          </a:blip>
          <a:stretch>
            <a:fillRect/>
          </a:stretch>
        </p:blipFill>
        <p:spPr>
          <a:xfrm>
            <a:off x="4457724" y="377325"/>
            <a:ext cx="4925699" cy="4766179"/>
          </a:xfrm>
          <a:prstGeom prst="rect">
            <a:avLst/>
          </a:prstGeom>
          <a:noFill/>
          <a:ln>
            <a:noFill/>
          </a:ln>
        </p:spPr>
      </p:pic>
      <p:pic>
        <p:nvPicPr>
          <p:cNvPr id="715" name="Shape 715"/>
          <p:cNvPicPr preferRelativeResize="0"/>
          <p:nvPr/>
        </p:nvPicPr>
        <p:blipFill>
          <a:blip r:embed="rId4">
            <a:alphaModFix/>
          </a:blip>
          <a:stretch>
            <a:fillRect/>
          </a:stretch>
        </p:blipFill>
        <p:spPr>
          <a:xfrm>
            <a:off x="-203174" y="377325"/>
            <a:ext cx="4925699" cy="4766175"/>
          </a:xfrm>
          <a:prstGeom prst="rect">
            <a:avLst/>
          </a:prstGeom>
          <a:noFill/>
          <a:ln>
            <a:noFill/>
          </a:ln>
        </p:spPr>
      </p:pic>
      <p:sp>
        <p:nvSpPr>
          <p:cNvPr id="716" name="Shape 716"/>
          <p:cNvSpPr txBox="1"/>
          <p:nvPr/>
        </p:nvSpPr>
        <p:spPr>
          <a:xfrm>
            <a:off x="916750" y="-35300"/>
            <a:ext cx="5083799" cy="412500"/>
          </a:xfrm>
          <a:prstGeom prst="rect">
            <a:avLst/>
          </a:prstGeom>
          <a:noFill/>
          <a:ln>
            <a:noFill/>
          </a:ln>
        </p:spPr>
        <p:txBody>
          <a:bodyPr lIns="91425" tIns="91425" rIns="91425" bIns="91425" anchor="t" anchorCtr="0">
            <a:noAutofit/>
          </a:bodyPr>
          <a:lstStyle/>
          <a:p>
            <a:pPr>
              <a:spcBef>
                <a:spcPts val="0"/>
              </a:spcBef>
              <a:buNone/>
            </a:pPr>
            <a:r>
              <a:rPr lang="it" sz="2400">
                <a:latin typeface="Helvetica Neue"/>
                <a:ea typeface="Helvetica Neue"/>
                <a:cs typeface="Helvetica Neue"/>
                <a:sym typeface="Helvetica Neue"/>
              </a:rPr>
              <a:t>Les échanges dans le FORUM</a:t>
            </a:r>
          </a:p>
        </p:txBody>
      </p:sp>
    </p:spTree>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Shape 721"/>
          <p:cNvSpPr txBox="1"/>
          <p:nvPr/>
        </p:nvSpPr>
        <p:spPr>
          <a:xfrm>
            <a:off x="-1352387" y="754812"/>
            <a:ext cx="7215300" cy="5357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Helvetica Neue"/>
              <a:buNone/>
            </a:pPr>
            <a:r>
              <a:rPr lang="it" sz="3000">
                <a:solidFill>
                  <a:srgbClr val="FFFFFF"/>
                </a:solidFill>
                <a:latin typeface="Helvetica Neue"/>
                <a:ea typeface="Helvetica Neue"/>
                <a:cs typeface="Helvetica Neue"/>
                <a:sym typeface="Helvetica Neue"/>
              </a:rPr>
              <a:t>Phase 1: </a:t>
            </a:r>
            <a:r>
              <a:rPr lang="it" sz="3000" b="0" i="0" u="none" strike="noStrike" cap="none" baseline="0">
                <a:solidFill>
                  <a:srgbClr val="FFFFFF"/>
                </a:solidFill>
                <a:latin typeface="Helvetica Neue"/>
                <a:ea typeface="Helvetica Neue"/>
                <a:cs typeface="Helvetica Neue"/>
                <a:sym typeface="Helvetica Neue"/>
              </a:rPr>
              <a:t>Vote du thème commun</a:t>
            </a:r>
          </a:p>
        </p:txBody>
      </p:sp>
      <p:grpSp>
        <p:nvGrpSpPr>
          <p:cNvPr id="722" name="Shape 722"/>
          <p:cNvGrpSpPr/>
          <p:nvPr/>
        </p:nvGrpSpPr>
        <p:grpSpPr>
          <a:xfrm>
            <a:off x="1393825" y="1449175"/>
            <a:ext cx="6356349" cy="3817143"/>
            <a:chOff x="1428750" y="1244600"/>
            <a:chExt cx="6356349" cy="5089524"/>
          </a:xfrm>
        </p:grpSpPr>
        <p:pic>
          <p:nvPicPr>
            <p:cNvPr id="723" name="Shape 723"/>
            <p:cNvPicPr preferRelativeResize="0"/>
            <p:nvPr/>
          </p:nvPicPr>
          <p:blipFill rotWithShape="1">
            <a:blip r:embed="rId3">
              <a:alphaModFix/>
            </a:blip>
            <a:srcRect/>
            <a:stretch/>
          </p:blipFill>
          <p:spPr>
            <a:xfrm>
              <a:off x="1428750" y="1244600"/>
              <a:ext cx="6356349" cy="5089524"/>
            </a:xfrm>
            <a:prstGeom prst="rect">
              <a:avLst/>
            </a:prstGeom>
            <a:noFill/>
            <a:ln>
              <a:noFill/>
            </a:ln>
          </p:spPr>
        </p:pic>
        <p:sp>
          <p:nvSpPr>
            <p:cNvPr id="724" name="Shape 724"/>
            <p:cNvSpPr txBox="1"/>
            <p:nvPr/>
          </p:nvSpPr>
          <p:spPr>
            <a:xfrm>
              <a:off x="1428750" y="1244600"/>
              <a:ext cx="6356349" cy="5089524"/>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lt1"/>
                </a:solidFill>
                <a:latin typeface="Arial"/>
                <a:ea typeface="Arial"/>
                <a:cs typeface="Arial"/>
                <a:sym typeface="Arial"/>
              </a:endParaRPr>
            </a:p>
          </p:txBody>
        </p:sp>
      </p:grpSp>
    </p:spTree>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Shape 730"/>
          <p:cNvSpPr txBox="1"/>
          <p:nvPr/>
        </p:nvSpPr>
        <p:spPr>
          <a:xfrm>
            <a:off x="369075" y="1462575"/>
            <a:ext cx="8715600" cy="3608400"/>
          </a:xfrm>
          <a:prstGeom prst="rect">
            <a:avLst/>
          </a:prstGeom>
          <a:noFill/>
          <a:ln>
            <a:noFill/>
          </a:ln>
        </p:spPr>
        <p:txBody>
          <a:bodyPr lIns="91425" tIns="91425" rIns="91425" bIns="91425" anchor="t" anchorCtr="0">
            <a:noAutofit/>
          </a:bodyPr>
          <a:lstStyle/>
          <a:p>
            <a:pPr lvl="0" rtl="0">
              <a:lnSpc>
                <a:spcPct val="80000"/>
              </a:lnSpc>
              <a:spcBef>
                <a:spcPts val="500"/>
              </a:spcBef>
              <a:buClr>
                <a:schemeClr val="dk1"/>
              </a:buClr>
              <a:buSzPct val="61111"/>
              <a:buFont typeface="Arial"/>
              <a:buNone/>
            </a:pPr>
            <a:r>
              <a:rPr lang="it" sz="1800" b="1">
                <a:solidFill>
                  <a:schemeClr val="dk1"/>
                </a:solidFill>
              </a:rPr>
              <a:t>Objectif :</a:t>
            </a:r>
          </a:p>
          <a:p>
            <a:pPr marL="457200" lvl="0" indent="-342900" rtl="0">
              <a:lnSpc>
                <a:spcPct val="80000"/>
              </a:lnSpc>
              <a:spcBef>
                <a:spcPts val="500"/>
              </a:spcBef>
              <a:buClr>
                <a:schemeClr val="dk1"/>
              </a:buClr>
              <a:buSzPct val="100000"/>
              <a:buFont typeface="Arial"/>
              <a:buChar char="●"/>
            </a:pPr>
            <a:r>
              <a:rPr lang="it" sz="1800">
                <a:solidFill>
                  <a:schemeClr val="dk1"/>
                </a:solidFill>
              </a:rPr>
              <a:t>Brainstorming lié au thème commun 	  rubriques du DDP</a:t>
            </a:r>
          </a:p>
          <a:p>
            <a:pPr lvl="0" rtl="0">
              <a:lnSpc>
                <a:spcPct val="80000"/>
              </a:lnSpc>
              <a:spcBef>
                <a:spcPts val="500"/>
              </a:spcBef>
              <a:buClr>
                <a:schemeClr val="dk1"/>
              </a:buClr>
              <a:buFont typeface="Arial"/>
              <a:buNone/>
            </a:pPr>
            <a:endParaRPr sz="1800">
              <a:solidFill>
                <a:schemeClr val="dk1"/>
              </a:solidFill>
            </a:endParaRPr>
          </a:p>
          <a:p>
            <a:pPr lvl="0" rtl="0">
              <a:lnSpc>
                <a:spcPct val="80000"/>
              </a:lnSpc>
              <a:spcBef>
                <a:spcPts val="500"/>
              </a:spcBef>
              <a:buClr>
                <a:schemeClr val="dk1"/>
              </a:buClr>
              <a:buSzPct val="61111"/>
              <a:buFont typeface="Arial"/>
              <a:buNone/>
            </a:pPr>
            <a:r>
              <a:rPr lang="it" sz="1800" b="1">
                <a:solidFill>
                  <a:schemeClr val="dk1"/>
                </a:solidFill>
              </a:rPr>
              <a:t>Méthode : les 5 règles d'or du Brain-storming</a:t>
            </a:r>
          </a:p>
          <a:p>
            <a:pPr lvl="0" rtl="0">
              <a:lnSpc>
                <a:spcPct val="80000"/>
              </a:lnSpc>
              <a:spcBef>
                <a:spcPts val="500"/>
              </a:spcBef>
              <a:buClr>
                <a:schemeClr val="dk1"/>
              </a:buClr>
              <a:buSzPct val="61111"/>
              <a:buFont typeface="Arial"/>
              <a:buNone/>
            </a:pPr>
            <a:r>
              <a:rPr lang="it" sz="1800">
                <a:solidFill>
                  <a:schemeClr val="dk1"/>
                </a:solidFill>
              </a:rPr>
              <a:t>•Dis tout ce qui te vient à l'esprit !</a:t>
            </a:r>
          </a:p>
          <a:p>
            <a:pPr lvl="0" rtl="0">
              <a:lnSpc>
                <a:spcPct val="80000"/>
              </a:lnSpc>
              <a:spcBef>
                <a:spcPts val="500"/>
              </a:spcBef>
              <a:buClr>
                <a:schemeClr val="dk1"/>
              </a:buClr>
              <a:buSzPct val="61111"/>
              <a:buFont typeface="Arial"/>
              <a:buNone/>
            </a:pPr>
            <a:r>
              <a:rPr lang="it" sz="1800">
                <a:solidFill>
                  <a:schemeClr val="dk1"/>
                </a:solidFill>
              </a:rPr>
              <a:t>•Dis un maximum de choses, la quantité avant la qualité</a:t>
            </a:r>
          </a:p>
          <a:p>
            <a:pPr lvl="0" rtl="0">
              <a:lnSpc>
                <a:spcPct val="80000"/>
              </a:lnSpc>
              <a:spcBef>
                <a:spcPts val="500"/>
              </a:spcBef>
              <a:buClr>
                <a:schemeClr val="dk1"/>
              </a:buClr>
              <a:buSzPct val="61111"/>
              <a:buFont typeface="Arial"/>
              <a:buNone/>
            </a:pPr>
            <a:r>
              <a:rPr lang="it" sz="1800">
                <a:solidFill>
                  <a:schemeClr val="dk1"/>
                </a:solidFill>
              </a:rPr>
              <a:t>•Copie ton voisin, associe tes idées aux siennes, y compris en sens contraire</a:t>
            </a:r>
          </a:p>
          <a:p>
            <a:pPr lvl="0" rtl="0">
              <a:lnSpc>
                <a:spcPct val="80000"/>
              </a:lnSpc>
              <a:spcBef>
                <a:spcPts val="500"/>
              </a:spcBef>
              <a:buClr>
                <a:schemeClr val="dk1"/>
              </a:buClr>
              <a:buSzPct val="61111"/>
              <a:buFont typeface="Arial"/>
              <a:buNone/>
            </a:pPr>
            <a:r>
              <a:rPr lang="it" sz="1800">
                <a:solidFill>
                  <a:schemeClr val="dk1"/>
                </a:solidFill>
              </a:rPr>
              <a:t>•Ne critique pas, ni fais de l'auto-critique</a:t>
            </a:r>
          </a:p>
          <a:p>
            <a:pPr lvl="0" rtl="0">
              <a:lnSpc>
                <a:spcPct val="80000"/>
              </a:lnSpc>
              <a:spcBef>
                <a:spcPts val="500"/>
              </a:spcBef>
              <a:buClr>
                <a:schemeClr val="dk1"/>
              </a:buClr>
              <a:buSzPct val="61111"/>
              <a:buFont typeface="Arial"/>
              <a:buNone/>
            </a:pPr>
            <a:r>
              <a:rPr lang="it" sz="1800">
                <a:solidFill>
                  <a:schemeClr val="dk1"/>
                </a:solidFill>
              </a:rPr>
              <a:t>•Ne te laisse pas freiner par la peur d'être ridicule ou par une volonté de conformité</a:t>
            </a:r>
          </a:p>
          <a:p>
            <a:pPr marL="457200" lvl="0" indent="-228600" rtl="0">
              <a:lnSpc>
                <a:spcPct val="80000"/>
              </a:lnSpc>
              <a:spcBef>
                <a:spcPts val="500"/>
              </a:spcBef>
              <a:buNone/>
            </a:pPr>
            <a:endParaRPr sz="1800">
              <a:solidFill>
                <a:schemeClr val="dk1"/>
              </a:solidFill>
            </a:endParaRPr>
          </a:p>
        </p:txBody>
      </p:sp>
      <p:sp>
        <p:nvSpPr>
          <p:cNvPr id="731" name="Shape 731"/>
          <p:cNvSpPr txBox="1"/>
          <p:nvPr/>
        </p:nvSpPr>
        <p:spPr>
          <a:xfrm>
            <a:off x="369075" y="762000"/>
            <a:ext cx="8417700" cy="3215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45833"/>
              <a:buFont typeface="Arial"/>
              <a:buNone/>
            </a:pPr>
            <a:r>
              <a:rPr lang="it" sz="2400" b="1">
                <a:solidFill>
                  <a:srgbClr val="FFFFFF"/>
                </a:solidFill>
              </a:rPr>
              <a:t>Phase 2 - REMUE-MENINGES</a:t>
            </a:r>
          </a:p>
        </p:txBody>
      </p:sp>
      <p:cxnSp>
        <p:nvCxnSpPr>
          <p:cNvPr id="732" name="Shape 732"/>
          <p:cNvCxnSpPr/>
          <p:nvPr/>
        </p:nvCxnSpPr>
        <p:spPr>
          <a:xfrm>
            <a:off x="4634950" y="2092275"/>
            <a:ext cx="435900" cy="0"/>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Shape 737"/>
          <p:cNvSpPr txBox="1"/>
          <p:nvPr/>
        </p:nvSpPr>
        <p:spPr>
          <a:xfrm>
            <a:off x="369075" y="1462575"/>
            <a:ext cx="8715600" cy="3442800"/>
          </a:xfrm>
          <a:prstGeom prst="rect">
            <a:avLst/>
          </a:prstGeom>
          <a:noFill/>
          <a:ln>
            <a:noFill/>
          </a:ln>
        </p:spPr>
        <p:txBody>
          <a:bodyPr lIns="91425" tIns="91425" rIns="91425" bIns="91425" anchor="t" anchorCtr="0">
            <a:noAutofit/>
          </a:bodyPr>
          <a:lstStyle/>
          <a:p>
            <a:pPr lvl="0" rtl="0">
              <a:lnSpc>
                <a:spcPct val="80000"/>
              </a:lnSpc>
              <a:spcBef>
                <a:spcPts val="600"/>
              </a:spcBef>
              <a:buSzPct val="61111"/>
              <a:buNone/>
            </a:pPr>
            <a:r>
              <a:rPr lang="it" sz="1800">
                <a:solidFill>
                  <a:schemeClr val="dk1"/>
                </a:solidFill>
              </a:rPr>
              <a:t>Los participantes:</a:t>
            </a:r>
          </a:p>
          <a:p>
            <a:pPr lvl="0" rtl="0">
              <a:lnSpc>
                <a:spcPct val="80000"/>
              </a:lnSpc>
              <a:spcBef>
                <a:spcPts val="600"/>
              </a:spcBef>
              <a:buNone/>
            </a:pPr>
            <a:endParaRPr sz="1800">
              <a:solidFill>
                <a:schemeClr val="dk1"/>
              </a:solidFill>
            </a:endParaRPr>
          </a:p>
          <a:p>
            <a:pPr marL="457200" lvl="0" indent="-342900" rtl="0">
              <a:lnSpc>
                <a:spcPct val="80000"/>
              </a:lnSpc>
              <a:spcBef>
                <a:spcPts val="600"/>
              </a:spcBef>
              <a:buClr>
                <a:schemeClr val="dk1"/>
              </a:buClr>
              <a:buSzPct val="100000"/>
              <a:buFont typeface="Arial"/>
              <a:buChar char="-"/>
            </a:pPr>
            <a:r>
              <a:rPr lang="it" sz="1800">
                <a:solidFill>
                  <a:schemeClr val="dk1"/>
                </a:solidFill>
              </a:rPr>
              <a:t>buscan y realizan documentos (audios, videos, textos, fotos) que cuelgan en los subtemas definidos al final de la fase 2;</a:t>
            </a:r>
          </a:p>
          <a:p>
            <a:pPr lvl="0" rtl="0">
              <a:lnSpc>
                <a:spcPct val="80000"/>
              </a:lnSpc>
              <a:spcBef>
                <a:spcPts val="600"/>
              </a:spcBef>
              <a:buNone/>
            </a:pPr>
            <a:endParaRPr sz="1800">
              <a:solidFill>
                <a:schemeClr val="dk1"/>
              </a:solidFill>
            </a:endParaRPr>
          </a:p>
          <a:p>
            <a:pPr marL="457200" lvl="0" indent="-342900" rtl="0">
              <a:lnSpc>
                <a:spcPct val="80000"/>
              </a:lnSpc>
              <a:spcBef>
                <a:spcPts val="600"/>
              </a:spcBef>
              <a:buClr>
                <a:schemeClr val="dk1"/>
              </a:buClr>
              <a:buSzPct val="100000"/>
              <a:buFont typeface="Arial"/>
              <a:buChar char="-"/>
            </a:pPr>
            <a:r>
              <a:rPr lang="it" sz="1800">
                <a:solidFill>
                  <a:schemeClr val="dk1"/>
                </a:solidFill>
              </a:rPr>
              <a:t>debaten en torno a estos documentos;</a:t>
            </a:r>
          </a:p>
          <a:p>
            <a:pPr lvl="0" rtl="0">
              <a:lnSpc>
                <a:spcPct val="80000"/>
              </a:lnSpc>
              <a:spcBef>
                <a:spcPts val="600"/>
              </a:spcBef>
              <a:buNone/>
            </a:pPr>
            <a:endParaRPr sz="1800">
              <a:solidFill>
                <a:schemeClr val="dk1"/>
              </a:solidFill>
            </a:endParaRPr>
          </a:p>
          <a:p>
            <a:pPr marL="457200" lvl="0" indent="-342900" rtl="0">
              <a:lnSpc>
                <a:spcPct val="80000"/>
              </a:lnSpc>
              <a:spcBef>
                <a:spcPts val="600"/>
              </a:spcBef>
              <a:buClr>
                <a:schemeClr val="dk1"/>
              </a:buClr>
              <a:buSzPct val="100000"/>
              <a:buFont typeface="Arial"/>
              <a:buChar char="-"/>
            </a:pPr>
            <a:r>
              <a:rPr lang="it" sz="1800">
                <a:solidFill>
                  <a:schemeClr val="dk1"/>
                </a:solidFill>
              </a:rPr>
              <a:t>al final se escogen los « redactores », miembros de los equipos que van a tener un papel de « contacto » luego en la fase 4.</a:t>
            </a:r>
          </a:p>
        </p:txBody>
      </p:sp>
      <p:sp>
        <p:nvSpPr>
          <p:cNvPr id="738" name="Shape 738"/>
          <p:cNvSpPr txBox="1"/>
          <p:nvPr/>
        </p:nvSpPr>
        <p:spPr>
          <a:xfrm>
            <a:off x="369075" y="762000"/>
            <a:ext cx="8417700" cy="3215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55000"/>
              <a:buFont typeface="Arial"/>
              <a:buNone/>
            </a:pPr>
            <a:r>
              <a:rPr lang="it" sz="2000" b="1">
                <a:solidFill>
                  <a:srgbClr val="FFFFFF"/>
                </a:solidFill>
              </a:rPr>
              <a:t>Phase 3 - COLLECTE DE DOCUMENTS ET DEBAT</a:t>
            </a:r>
          </a:p>
        </p:txBody>
      </p:sp>
    </p:spTree>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pic>
        <p:nvPicPr>
          <p:cNvPr id="743" name="Shape 743"/>
          <p:cNvPicPr preferRelativeResize="0"/>
          <p:nvPr/>
        </p:nvPicPr>
        <p:blipFill>
          <a:blip r:embed="rId3">
            <a:alphaModFix/>
          </a:blip>
          <a:stretch>
            <a:fillRect/>
          </a:stretch>
        </p:blipFill>
        <p:spPr>
          <a:xfrm>
            <a:off x="3299025" y="0"/>
            <a:ext cx="5844974" cy="5143499"/>
          </a:xfrm>
          <a:prstGeom prst="rect">
            <a:avLst/>
          </a:prstGeom>
          <a:noFill/>
          <a:ln>
            <a:noFill/>
          </a:ln>
        </p:spPr>
      </p:pic>
      <p:sp>
        <p:nvSpPr>
          <p:cNvPr id="744" name="Shape 744"/>
          <p:cNvSpPr txBox="1"/>
          <p:nvPr/>
        </p:nvSpPr>
        <p:spPr>
          <a:xfrm>
            <a:off x="369075" y="762000"/>
            <a:ext cx="2837400" cy="3215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55000"/>
              <a:buFont typeface="Arial"/>
              <a:buNone/>
            </a:pPr>
            <a:r>
              <a:rPr lang="it" sz="2000" b="1">
                <a:solidFill>
                  <a:srgbClr val="FFFFFF"/>
                </a:solidFill>
              </a:rPr>
              <a:t>Phase 4 - Réalisation du DDP et débat</a:t>
            </a:r>
          </a:p>
        </p:txBody>
      </p:sp>
      <p:sp>
        <p:nvSpPr>
          <p:cNvPr id="745" name="Shape 745"/>
          <p:cNvSpPr txBox="1"/>
          <p:nvPr/>
        </p:nvSpPr>
        <p:spPr>
          <a:xfrm>
            <a:off x="158575" y="1709000"/>
            <a:ext cx="2783700" cy="3065700"/>
          </a:xfrm>
          <a:prstGeom prst="rect">
            <a:avLst/>
          </a:prstGeom>
          <a:noFill/>
          <a:ln>
            <a:noFill/>
          </a:ln>
        </p:spPr>
        <p:txBody>
          <a:bodyPr lIns="91425" tIns="91425" rIns="91425" bIns="91425" anchor="t" anchorCtr="0">
            <a:noAutofit/>
          </a:bodyPr>
          <a:lstStyle/>
          <a:p>
            <a:pPr lvl="0" rtl="0">
              <a:lnSpc>
                <a:spcPct val="80000"/>
              </a:lnSpc>
              <a:spcBef>
                <a:spcPts val="500"/>
              </a:spcBef>
              <a:buClr>
                <a:schemeClr val="dk1"/>
              </a:buClr>
              <a:buSzPct val="55000"/>
              <a:buFont typeface="Arial"/>
              <a:buNone/>
            </a:pPr>
            <a:r>
              <a:rPr lang="it" sz="2000">
                <a:solidFill>
                  <a:schemeClr val="dk1"/>
                </a:solidFill>
              </a:rPr>
              <a:t>•</a:t>
            </a:r>
            <a:r>
              <a:rPr lang="it" sz="1800">
                <a:solidFill>
                  <a:schemeClr val="dk1"/>
                </a:solidFill>
              </a:rPr>
              <a:t>GRUPOS DE TRABAJO (de diversos equipos y diversas lenguas)</a:t>
            </a:r>
          </a:p>
          <a:p>
            <a:pPr lvl="0" rtl="0">
              <a:lnSpc>
                <a:spcPct val="80000"/>
              </a:lnSpc>
              <a:spcBef>
                <a:spcPts val="500"/>
              </a:spcBef>
              <a:buClr>
                <a:schemeClr val="dk1"/>
              </a:buClr>
              <a:buFont typeface="Arial"/>
              <a:buNone/>
            </a:pPr>
            <a:endParaRPr sz="1800">
              <a:solidFill>
                <a:schemeClr val="dk1"/>
              </a:solidFill>
            </a:endParaRPr>
          </a:p>
          <a:p>
            <a:pPr lvl="0" rtl="0">
              <a:lnSpc>
                <a:spcPct val="80000"/>
              </a:lnSpc>
              <a:spcBef>
                <a:spcPts val="500"/>
              </a:spcBef>
              <a:buClr>
                <a:schemeClr val="dk1"/>
              </a:buClr>
              <a:buSzPct val="61111"/>
              <a:buFont typeface="Arial"/>
              <a:buNone/>
            </a:pPr>
            <a:r>
              <a:rPr lang="it" sz="1800">
                <a:solidFill>
                  <a:schemeClr val="dk1"/>
                </a:solidFill>
              </a:rPr>
              <a:t>•Cada grupo se distribuye las tareas para realizar los elementos de la rúbrica.</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rotWithShape="1">
          <a:blip r:embed="rId3">
            <a:alphaModFix/>
          </a:blip>
          <a:srcRect/>
          <a:stretch/>
        </p:blipFill>
        <p:spPr>
          <a:xfrm rot="-821727">
            <a:off x="418898" y="853418"/>
            <a:ext cx="2189564" cy="2518690"/>
          </a:xfrm>
          <a:prstGeom prst="rect">
            <a:avLst/>
          </a:prstGeom>
          <a:noFill/>
          <a:ln>
            <a:noFill/>
          </a:ln>
        </p:spPr>
      </p:pic>
      <p:pic>
        <p:nvPicPr>
          <p:cNvPr id="135" name="Shape 135"/>
          <p:cNvPicPr preferRelativeResize="0"/>
          <p:nvPr/>
        </p:nvPicPr>
        <p:blipFill rotWithShape="1">
          <a:blip r:embed="rId4">
            <a:alphaModFix/>
          </a:blip>
          <a:srcRect/>
          <a:stretch/>
        </p:blipFill>
        <p:spPr>
          <a:xfrm>
            <a:off x="2843211" y="441721"/>
            <a:ext cx="2132011" cy="2538412"/>
          </a:xfrm>
          <a:prstGeom prst="rect">
            <a:avLst/>
          </a:prstGeom>
          <a:noFill/>
          <a:ln>
            <a:noFill/>
          </a:ln>
        </p:spPr>
      </p:pic>
      <p:sp>
        <p:nvSpPr>
          <p:cNvPr id="136" name="Shape 136"/>
          <p:cNvSpPr txBox="1"/>
          <p:nvPr/>
        </p:nvSpPr>
        <p:spPr>
          <a:xfrm>
            <a:off x="179386" y="141683"/>
            <a:ext cx="3051175" cy="30003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latin typeface="Arial"/>
                <a:ea typeface="Arial"/>
                <a:cs typeface="Arial"/>
                <a:sym typeface="Arial"/>
              </a:rPr>
              <a:t>PUBLICAÇÕES - Livros</a:t>
            </a:r>
          </a:p>
        </p:txBody>
      </p:sp>
      <p:pic>
        <p:nvPicPr>
          <p:cNvPr id="137" name="Shape 137"/>
          <p:cNvPicPr preferRelativeResize="0"/>
          <p:nvPr/>
        </p:nvPicPr>
        <p:blipFill rotWithShape="1">
          <a:blip r:embed="rId5">
            <a:alphaModFix/>
          </a:blip>
          <a:srcRect/>
          <a:stretch/>
        </p:blipFill>
        <p:spPr>
          <a:xfrm rot="-361024">
            <a:off x="1982446" y="2724179"/>
            <a:ext cx="2073956" cy="2229981"/>
          </a:xfrm>
          <a:prstGeom prst="rect">
            <a:avLst/>
          </a:prstGeom>
          <a:noFill/>
          <a:ln w="9525" cap="flat">
            <a:solidFill>
              <a:srgbClr val="000000"/>
            </a:solidFill>
            <a:prstDash val="solid"/>
            <a:round/>
            <a:headEnd type="none" w="med" len="med"/>
            <a:tailEnd type="none" w="med" len="med"/>
          </a:ln>
        </p:spPr>
      </p:pic>
      <p:pic>
        <p:nvPicPr>
          <p:cNvPr id="138" name="Shape 138"/>
          <p:cNvPicPr preferRelativeResize="0"/>
          <p:nvPr/>
        </p:nvPicPr>
        <p:blipFill rotWithShape="1">
          <a:blip r:embed="rId6">
            <a:alphaModFix/>
          </a:blip>
          <a:srcRect/>
          <a:stretch/>
        </p:blipFill>
        <p:spPr>
          <a:xfrm rot="270432">
            <a:off x="4331746" y="2726639"/>
            <a:ext cx="2196593" cy="2204821"/>
          </a:xfrm>
          <a:prstGeom prst="rect">
            <a:avLst/>
          </a:prstGeom>
          <a:noFill/>
          <a:ln w="9525" cap="flat">
            <a:solidFill>
              <a:srgbClr val="000000"/>
            </a:solidFill>
            <a:prstDash val="solid"/>
            <a:round/>
            <a:headEnd type="none" w="med" len="med"/>
            <a:tailEnd type="none" w="med" len="med"/>
          </a:ln>
        </p:spPr>
      </p:pic>
      <p:pic>
        <p:nvPicPr>
          <p:cNvPr id="139" name="Shape 139"/>
          <p:cNvPicPr preferRelativeResize="0"/>
          <p:nvPr/>
        </p:nvPicPr>
        <p:blipFill rotWithShape="1">
          <a:blip r:embed="rId7">
            <a:alphaModFix/>
          </a:blip>
          <a:srcRect/>
          <a:stretch/>
        </p:blipFill>
        <p:spPr>
          <a:xfrm rot="315686">
            <a:off x="5871295" y="292731"/>
            <a:ext cx="2386159" cy="2551833"/>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Shape 750"/>
          <p:cNvSpPr txBox="1"/>
          <p:nvPr/>
        </p:nvSpPr>
        <p:spPr>
          <a:xfrm>
            <a:off x="535800" y="1559700"/>
            <a:ext cx="8072399" cy="2976600"/>
          </a:xfrm>
          <a:prstGeom prst="rect">
            <a:avLst/>
          </a:prstGeom>
          <a:noFill/>
          <a:ln>
            <a:noFill/>
          </a:ln>
        </p:spPr>
        <p:txBody>
          <a:bodyPr lIns="91425" tIns="91425" rIns="91425" bIns="91425" anchor="ctr" anchorCtr="0">
            <a:noAutofit/>
          </a:bodyPr>
          <a:lstStyle/>
          <a:p>
            <a:pPr lvl="0" rtl="0">
              <a:lnSpc>
                <a:spcPct val="115000"/>
              </a:lnSpc>
              <a:spcBef>
                <a:spcPts val="600"/>
              </a:spcBef>
              <a:buNone/>
            </a:pPr>
            <a:r>
              <a:rPr lang="it" sz="2400">
                <a:solidFill>
                  <a:schemeClr val="dk1"/>
                </a:solidFill>
              </a:rPr>
              <a:t>Un tableau réalisé comme tâche d’un semestre d’apprentissage sur </a:t>
            </a:r>
            <a:r>
              <a:rPr lang="it" sz="2400" b="1">
                <a:solidFill>
                  <a:schemeClr val="dk1"/>
                </a:solidFill>
              </a:rPr>
              <a:t>Galanet </a:t>
            </a:r>
            <a:r>
              <a:rPr lang="it" sz="2400">
                <a:solidFill>
                  <a:schemeClr val="dk1"/>
                </a:solidFill>
              </a:rPr>
              <a:t>:</a:t>
            </a:r>
          </a:p>
          <a:p>
            <a:pPr lvl="0" rtl="0">
              <a:lnSpc>
                <a:spcPct val="115000"/>
              </a:lnSpc>
              <a:spcBef>
                <a:spcPts val="600"/>
              </a:spcBef>
              <a:buNone/>
            </a:pPr>
            <a:r>
              <a:rPr lang="it" sz="2400" u="sng">
                <a:solidFill>
                  <a:schemeClr val="hlink"/>
                </a:solidFill>
                <a:hlinkClick r:id="rId3"/>
              </a:rPr>
              <a:t>http://lingalog.net/dokuwiki/intercomprehension/ilr/correspondances</a:t>
            </a:r>
          </a:p>
        </p:txBody>
      </p:sp>
      <p:sp>
        <p:nvSpPr>
          <p:cNvPr id="751" name="Shape 751"/>
          <p:cNvSpPr txBox="1"/>
          <p:nvPr/>
        </p:nvSpPr>
        <p:spPr>
          <a:xfrm>
            <a:off x="428625" y="750075"/>
            <a:ext cx="5774400" cy="285899"/>
          </a:xfrm>
          <a:prstGeom prst="rect">
            <a:avLst/>
          </a:prstGeom>
          <a:noFill/>
          <a:ln>
            <a:noFill/>
          </a:ln>
        </p:spPr>
        <p:txBody>
          <a:bodyPr lIns="91425" tIns="91425" rIns="91425" bIns="91425" anchor="t" anchorCtr="0">
            <a:noAutofit/>
          </a:bodyPr>
          <a:lstStyle/>
          <a:p>
            <a:pPr>
              <a:spcBef>
                <a:spcPts val="0"/>
              </a:spcBef>
              <a:buNone/>
            </a:pPr>
            <a:r>
              <a:rPr lang="it" sz="2400">
                <a:solidFill>
                  <a:srgbClr val="FFFFFF"/>
                </a:solidFill>
              </a:rPr>
              <a:t>Un autre exemple de produit final</a:t>
            </a:r>
          </a:p>
        </p:txBody>
      </p:sp>
    </p:spTree>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p:nvPr/>
        </p:nvSpPr>
        <p:spPr>
          <a:xfrm>
            <a:off x="685800" y="665875"/>
            <a:ext cx="7772400" cy="648599"/>
          </a:xfrm>
          <a:prstGeom prst="rect">
            <a:avLst/>
          </a:prstGeom>
          <a:noFill/>
          <a:ln>
            <a:noFill/>
          </a:ln>
        </p:spPr>
        <p:txBody>
          <a:bodyPr lIns="91425" tIns="45700" rIns="91425" bIns="45700" anchor="ctr" anchorCtr="0">
            <a:noAutofit/>
          </a:bodyPr>
          <a:lstStyle/>
          <a:p>
            <a:pPr marL="0" marR="0" lvl="0" indent="0" rtl="0">
              <a:lnSpc>
                <a:spcPct val="100000"/>
              </a:lnSpc>
              <a:spcBef>
                <a:spcPts val="0"/>
              </a:spcBef>
              <a:spcAft>
                <a:spcPts val="0"/>
              </a:spcAft>
              <a:buClr>
                <a:srgbClr val="000000"/>
              </a:buClr>
              <a:buSzPct val="25000"/>
              <a:buFont typeface="Helvetica Neue"/>
              <a:buNone/>
            </a:pPr>
            <a:r>
              <a:rPr lang="it" sz="2400" b="0" i="0" u="none" strike="noStrike" cap="none" baseline="0">
                <a:solidFill>
                  <a:srgbClr val="FFFFFF"/>
                </a:solidFill>
                <a:latin typeface="Helvetica Neue"/>
                <a:ea typeface="Helvetica Neue"/>
                <a:cs typeface="Helvetica Neue"/>
                <a:sym typeface="Helvetica Neue"/>
              </a:rPr>
              <a:t>Che abilità sviluppano gli studenti?</a:t>
            </a:r>
          </a:p>
        </p:txBody>
      </p:sp>
      <p:sp>
        <p:nvSpPr>
          <p:cNvPr id="757" name="Shape 757"/>
          <p:cNvSpPr txBox="1"/>
          <p:nvPr/>
        </p:nvSpPr>
        <p:spPr>
          <a:xfrm>
            <a:off x="511300" y="1623425"/>
            <a:ext cx="8335500" cy="3299399"/>
          </a:xfrm>
          <a:prstGeom prst="rect">
            <a:avLst/>
          </a:prstGeom>
          <a:noFill/>
          <a:ln>
            <a:noFill/>
          </a:ln>
        </p:spPr>
        <p:txBody>
          <a:bodyPr lIns="91425" tIns="45700" rIns="91425" bIns="45700" anchor="t" anchorCtr="0">
            <a:noAutofit/>
          </a:bodyPr>
          <a:lstStyle/>
          <a:p>
            <a:pPr marL="341312" marR="0" lvl="0" indent="-315912" algn="l" rtl="0">
              <a:lnSpc>
                <a:spcPct val="150000"/>
              </a:lnSpc>
              <a:spcBef>
                <a:spcPts val="0"/>
              </a:spcBef>
              <a:spcAft>
                <a:spcPts val="0"/>
              </a:spcAft>
              <a:buClr>
                <a:srgbClr val="000000"/>
              </a:buClr>
              <a:buSzPct val="100000"/>
              <a:buFont typeface="Helvetica Neue"/>
              <a:buChar char="•"/>
            </a:pPr>
            <a:r>
              <a:rPr lang="it" sz="1800">
                <a:latin typeface="Helvetica Neue"/>
                <a:ea typeface="Helvetica Neue"/>
                <a:cs typeface="Helvetica Neue"/>
                <a:sym typeface="Helvetica Neue"/>
              </a:rPr>
              <a:t>QCER : CS </a:t>
            </a:r>
            <a:r>
              <a:rPr lang="it" sz="1800" b="0" i="0" u="none" strike="noStrike" cap="none" baseline="0">
                <a:solidFill>
                  <a:srgbClr val="000000"/>
                </a:solidFill>
                <a:latin typeface="Helvetica Neue"/>
                <a:ea typeface="Helvetica Neue"/>
                <a:cs typeface="Helvetica Neue"/>
                <a:sym typeface="Helvetica Neue"/>
              </a:rPr>
              <a:t>A2 dopo 1 semestre (21htd) </a:t>
            </a:r>
            <a:r>
              <a:rPr lang="it" sz="1800">
                <a:latin typeface="Helvetica Neue"/>
                <a:ea typeface="Helvetica Neue"/>
                <a:cs typeface="Helvetica Neue"/>
                <a:sym typeface="Helvetica Neue"/>
              </a:rPr>
              <a:t>; CS</a:t>
            </a:r>
            <a:r>
              <a:rPr lang="it" sz="1800" b="0" i="0" u="none" strike="noStrike" cap="none" baseline="0">
                <a:solidFill>
                  <a:srgbClr val="000000"/>
                </a:solidFill>
                <a:latin typeface="Helvetica Neue"/>
                <a:ea typeface="Helvetica Neue"/>
                <a:cs typeface="Helvetica Neue"/>
                <a:sym typeface="Helvetica Neue"/>
              </a:rPr>
              <a:t> B1 dopo 2 semestr</a:t>
            </a:r>
            <a:r>
              <a:rPr lang="it" sz="1800">
                <a:latin typeface="Helvetica Neue"/>
                <a:ea typeface="Helvetica Neue"/>
                <a:cs typeface="Helvetica Neue"/>
                <a:sym typeface="Helvetica Neue"/>
              </a:rPr>
              <a:t>i</a:t>
            </a:r>
            <a:r>
              <a:rPr lang="it" sz="1800" b="0" i="0" u="none" strike="noStrike" cap="none" baseline="0">
                <a:solidFill>
                  <a:srgbClr val="000000"/>
                </a:solidFill>
                <a:latin typeface="Helvetica Neue"/>
                <a:ea typeface="Helvetica Neue"/>
                <a:cs typeface="Helvetica Neue"/>
                <a:sym typeface="Helvetica Neue"/>
              </a:rPr>
              <a:t> (42htd)</a:t>
            </a:r>
          </a:p>
          <a:p>
            <a:pPr marL="341312" marR="0" lvl="0" indent="-315912" algn="l" rtl="0">
              <a:lnSpc>
                <a:spcPct val="150000"/>
              </a:lnSpc>
              <a:spcBef>
                <a:spcPts val="500"/>
              </a:spcBef>
              <a:spcAft>
                <a:spcPts val="0"/>
              </a:spcAft>
              <a:buClr>
                <a:srgbClr val="000000"/>
              </a:buClr>
              <a:buSzPct val="100000"/>
              <a:buFont typeface="Helvetica Neue"/>
              <a:buChar char="•"/>
            </a:pPr>
            <a:r>
              <a:rPr lang="it" sz="1800">
                <a:latin typeface="Helvetica Neue"/>
                <a:ea typeface="Helvetica Neue"/>
                <a:cs typeface="Helvetica Neue"/>
                <a:sym typeface="Helvetica Neue"/>
              </a:rPr>
              <a:t>strategie cognitive: associazione, analogia, inferenza, riflessione metalinguistica, transfert</a:t>
            </a:r>
            <a:r>
              <a:rPr lang="it" sz="1800" b="0" i="0" u="none" strike="noStrike" cap="none" baseline="0">
                <a:solidFill>
                  <a:srgbClr val="000000"/>
                </a:solidFill>
                <a:latin typeface="Helvetica Neue"/>
                <a:ea typeface="Helvetica Neue"/>
                <a:cs typeface="Helvetica Neue"/>
                <a:sym typeface="Helvetica Neue"/>
              </a:rPr>
              <a:t> </a:t>
            </a:r>
          </a:p>
          <a:p>
            <a:pPr marL="341312" marR="0" lvl="0" indent="-315912" algn="l" rtl="0">
              <a:lnSpc>
                <a:spcPct val="150000"/>
              </a:lnSpc>
              <a:spcBef>
                <a:spcPts val="500"/>
              </a:spcBef>
              <a:spcAft>
                <a:spcPts val="0"/>
              </a:spcAft>
              <a:buClr>
                <a:srgbClr val="000000"/>
              </a:buClr>
              <a:buSzPct val="100000"/>
              <a:buFont typeface="Helvetica Neue"/>
              <a:buChar char="•"/>
            </a:pPr>
            <a:r>
              <a:rPr lang="it" sz="1800">
                <a:latin typeface="Helvetica Neue"/>
                <a:ea typeface="Helvetica Neue"/>
                <a:cs typeface="Helvetica Neue"/>
                <a:sym typeface="Helvetica Neue"/>
              </a:rPr>
              <a:t>ripensare e riformulare nella propria lingua</a:t>
            </a:r>
          </a:p>
          <a:p>
            <a:pPr marL="341312" marR="0" lvl="0" indent="-315912" algn="l" rtl="0">
              <a:lnSpc>
                <a:spcPct val="150000"/>
              </a:lnSpc>
              <a:spcBef>
                <a:spcPts val="500"/>
              </a:spcBef>
              <a:spcAft>
                <a:spcPts val="0"/>
              </a:spcAft>
              <a:buClr>
                <a:srgbClr val="000000"/>
              </a:buClr>
              <a:buSzPct val="100000"/>
              <a:buFont typeface="Helvetica Neue"/>
              <a:buChar char="•"/>
            </a:pPr>
            <a:r>
              <a:rPr lang="it" sz="1800">
                <a:latin typeface="Helvetica Neue"/>
                <a:ea typeface="Helvetica Neue"/>
                <a:cs typeface="Helvetica Neue"/>
                <a:sym typeface="Helvetica Neue"/>
              </a:rPr>
              <a:t>adeguare produzione a capacità ricettiva del destinatario</a:t>
            </a:r>
          </a:p>
          <a:p>
            <a:pPr marL="341312" marR="0" lvl="0" indent="-315912" algn="l" rtl="0">
              <a:lnSpc>
                <a:spcPct val="150000"/>
              </a:lnSpc>
              <a:spcBef>
                <a:spcPts val="500"/>
              </a:spcBef>
              <a:spcAft>
                <a:spcPts val="0"/>
              </a:spcAft>
              <a:buClr>
                <a:srgbClr val="000000"/>
              </a:buClr>
              <a:buSzPct val="100000"/>
              <a:buFont typeface="Helvetica Neue"/>
              <a:buChar char="•"/>
            </a:pPr>
            <a:r>
              <a:rPr lang="it" sz="1800">
                <a:latin typeface="Helvetica Neue"/>
                <a:ea typeface="Helvetica Neue"/>
                <a:cs typeface="Helvetica Neue"/>
                <a:sym typeface="Helvetica Neue"/>
              </a:rPr>
              <a:t>sollecitare l’attenzione del proprio interlocutore</a:t>
            </a:r>
          </a:p>
          <a:p>
            <a:pPr marL="341312" marR="0" lvl="0" indent="-315912" algn="l" rtl="0">
              <a:lnSpc>
                <a:spcPct val="150000"/>
              </a:lnSpc>
              <a:spcBef>
                <a:spcPts val="500"/>
              </a:spcBef>
              <a:spcAft>
                <a:spcPts val="0"/>
              </a:spcAft>
              <a:buClr>
                <a:srgbClr val="000000"/>
              </a:buClr>
              <a:buSzPct val="100000"/>
              <a:buFont typeface="Helvetica Neue"/>
              <a:buChar char="•"/>
            </a:pPr>
            <a:r>
              <a:rPr lang="it" sz="1800">
                <a:latin typeface="Helvetica Neue"/>
                <a:ea typeface="Helvetica Neue"/>
                <a:cs typeface="Helvetica Neue"/>
                <a:sym typeface="Helvetica Neue"/>
              </a:rPr>
              <a:t>utilizzare le risorse linguistiche interne alla pf ed esterne</a:t>
            </a:r>
          </a:p>
          <a:p>
            <a:pPr marR="0" lvl="0" algn="l" rtl="0">
              <a:lnSpc>
                <a:spcPct val="80000"/>
              </a:lnSpc>
              <a:spcBef>
                <a:spcPts val="500"/>
              </a:spcBef>
              <a:spcAft>
                <a:spcPts val="0"/>
              </a:spcAft>
              <a:buNone/>
            </a:pPr>
            <a:endParaRPr sz="1800">
              <a:latin typeface="Helvetica Neue"/>
              <a:ea typeface="Helvetica Neue"/>
              <a:cs typeface="Helvetica Neue"/>
              <a:sym typeface="Helvetica Neue"/>
            </a:endParaRPr>
          </a:p>
        </p:txBody>
      </p:sp>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Shape 763"/>
          <p:cNvSpPr txBox="1"/>
          <p:nvPr/>
        </p:nvSpPr>
        <p:spPr>
          <a:xfrm>
            <a:off x="737925" y="1583475"/>
            <a:ext cx="8072399" cy="2976600"/>
          </a:xfrm>
          <a:prstGeom prst="rect">
            <a:avLst/>
          </a:prstGeom>
          <a:noFill/>
          <a:ln>
            <a:noFill/>
          </a:ln>
        </p:spPr>
        <p:txBody>
          <a:bodyPr lIns="91425" tIns="91425" rIns="91425" bIns="91425" anchor="ctr" anchorCtr="0">
            <a:noAutofit/>
          </a:bodyPr>
          <a:lstStyle/>
          <a:p>
            <a:pPr marL="457200" lvl="0" indent="-381000" rtl="0">
              <a:lnSpc>
                <a:spcPct val="115000"/>
              </a:lnSpc>
              <a:spcBef>
                <a:spcPts val="600"/>
              </a:spcBef>
              <a:buClr>
                <a:srgbClr val="000000"/>
              </a:buClr>
              <a:buSzPct val="100000"/>
              <a:buFont typeface="Arial"/>
              <a:buChar char="●"/>
            </a:pPr>
            <a:r>
              <a:rPr lang="it" sz="2400" u="sng">
                <a:hlinkClick r:id="rId3"/>
              </a:rPr>
              <a:t>Dépliant Galanet en français</a:t>
            </a:r>
          </a:p>
          <a:p>
            <a:pPr marL="457200" lvl="0" indent="-381000" rtl="0">
              <a:lnSpc>
                <a:spcPct val="115000"/>
              </a:lnSpc>
              <a:spcBef>
                <a:spcPts val="600"/>
              </a:spcBef>
              <a:buClr>
                <a:srgbClr val="000000"/>
              </a:buClr>
              <a:buSzPct val="100000"/>
              <a:buFont typeface="Arial"/>
              <a:buChar char="●"/>
            </a:pPr>
            <a:r>
              <a:rPr lang="it" sz="2400" u="sng">
                <a:hlinkClick r:id="rId4"/>
              </a:rPr>
              <a:t>Galanet rapid tour</a:t>
            </a:r>
          </a:p>
          <a:p>
            <a:pPr marL="457200" lvl="0" indent="-381000" rtl="0">
              <a:lnSpc>
                <a:spcPct val="115000"/>
              </a:lnSpc>
              <a:spcBef>
                <a:spcPts val="600"/>
              </a:spcBef>
              <a:buClr>
                <a:srgbClr val="000000"/>
              </a:buClr>
              <a:buSzPct val="100000"/>
              <a:buFont typeface="Arial"/>
              <a:buChar char="●"/>
            </a:pPr>
            <a:r>
              <a:rPr lang="it" sz="2400" u="sng">
                <a:hlinkClick r:id="rId5"/>
              </a:rPr>
              <a:t>Manuel quadrilingue</a:t>
            </a:r>
          </a:p>
          <a:p>
            <a:pPr marL="457200" lvl="0" indent="-381000" rtl="0">
              <a:lnSpc>
                <a:spcPct val="115000"/>
              </a:lnSpc>
              <a:spcBef>
                <a:spcPts val="600"/>
              </a:spcBef>
              <a:buClr>
                <a:srgbClr val="000000"/>
              </a:buClr>
              <a:buSzPct val="100000"/>
              <a:buFont typeface="Arial"/>
              <a:buChar char="●"/>
            </a:pPr>
            <a:r>
              <a:rPr lang="it" sz="2400" u="sng">
                <a:hlinkClick r:id="rId6"/>
              </a:rPr>
              <a:t>Guide de la fonction tutorale</a:t>
            </a:r>
          </a:p>
          <a:p>
            <a:pPr marL="457200" lvl="0" indent="-381000" rtl="0">
              <a:lnSpc>
                <a:spcPct val="115000"/>
              </a:lnSpc>
              <a:spcBef>
                <a:spcPts val="600"/>
              </a:spcBef>
              <a:buClr>
                <a:srgbClr val="000000"/>
              </a:buClr>
              <a:buSzPct val="100000"/>
              <a:buFont typeface="Arial"/>
              <a:buChar char="●"/>
            </a:pPr>
            <a:r>
              <a:rPr lang="it" sz="2400" u="sng">
                <a:hlinkClick r:id="rId7"/>
              </a:rPr>
              <a:t>Composition des équipes sur Galanet</a:t>
            </a:r>
          </a:p>
        </p:txBody>
      </p:sp>
      <p:sp>
        <p:nvSpPr>
          <p:cNvPr id="764" name="Shape 764"/>
          <p:cNvSpPr txBox="1"/>
          <p:nvPr/>
        </p:nvSpPr>
        <p:spPr>
          <a:xfrm>
            <a:off x="428625" y="750075"/>
            <a:ext cx="7573800" cy="593699"/>
          </a:xfrm>
          <a:prstGeom prst="rect">
            <a:avLst/>
          </a:prstGeom>
          <a:noFill/>
          <a:ln>
            <a:noFill/>
          </a:ln>
        </p:spPr>
        <p:txBody>
          <a:bodyPr lIns="91425" tIns="91425" rIns="91425" bIns="91425" anchor="t" anchorCtr="0">
            <a:noAutofit/>
          </a:bodyPr>
          <a:lstStyle/>
          <a:p>
            <a:pPr lvl="0" rtl="0">
              <a:spcBef>
                <a:spcPts val="0"/>
              </a:spcBef>
              <a:buNone/>
            </a:pPr>
            <a:r>
              <a:rPr lang="it" sz="2400">
                <a:solidFill>
                  <a:srgbClr val="FFFFFF"/>
                </a:solidFill>
              </a:rPr>
              <a:t>Des matériaux et guides pédagogiques d’appui...</a:t>
            </a:r>
          </a:p>
        </p:txBody>
      </p:sp>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Shape 769"/>
          <p:cNvSpPr txBox="1"/>
          <p:nvPr/>
        </p:nvSpPr>
        <p:spPr>
          <a:xfrm>
            <a:off x="685800" y="675875"/>
            <a:ext cx="7772400" cy="638699"/>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000000"/>
              </a:buClr>
              <a:buSzPct val="25000"/>
              <a:buFont typeface="Helvetica Neue"/>
              <a:buNone/>
            </a:pPr>
            <a:r>
              <a:rPr lang="it" sz="3000" b="0" i="0" u="none" strike="noStrike" cap="none" baseline="0">
                <a:solidFill>
                  <a:srgbClr val="000000"/>
                </a:solidFill>
                <a:latin typeface="Helvetica Neue"/>
                <a:ea typeface="Helvetica Neue"/>
                <a:cs typeface="Helvetica Neue"/>
                <a:sym typeface="Helvetica Neue"/>
              </a:rPr>
              <a:t>Quali funzioni ha il tutor?</a:t>
            </a:r>
          </a:p>
        </p:txBody>
      </p:sp>
      <p:sp>
        <p:nvSpPr>
          <p:cNvPr id="770" name="Shape 770"/>
          <p:cNvSpPr txBox="1"/>
          <p:nvPr/>
        </p:nvSpPr>
        <p:spPr>
          <a:xfrm>
            <a:off x="685800" y="1485900"/>
            <a:ext cx="7772400" cy="3086099"/>
          </a:xfrm>
          <a:prstGeom prst="rect">
            <a:avLst/>
          </a:prstGeom>
          <a:noFill/>
          <a:ln>
            <a:noFill/>
          </a:ln>
        </p:spPr>
        <p:txBody>
          <a:bodyPr lIns="91425" tIns="45700" rIns="91425" bIns="45700" anchor="t" anchorCtr="0">
            <a:noAutofit/>
          </a:bodyPr>
          <a:lstStyle/>
          <a:p>
            <a:pPr marL="341312" marR="0" lvl="0" indent="-341312" algn="l" rtl="0">
              <a:lnSpc>
                <a:spcPct val="80000"/>
              </a:lnSpc>
              <a:spcBef>
                <a:spcPts val="0"/>
              </a:spcBef>
              <a:spcAft>
                <a:spcPts val="0"/>
              </a:spcAft>
              <a:buClr>
                <a:schemeClr val="lt1"/>
              </a:buClr>
              <a:buFont typeface="Arial"/>
              <a:buNone/>
            </a:pPr>
            <a:endParaRPr sz="2000" b="0" i="0" u="none" strike="noStrike" cap="none" baseline="0">
              <a:solidFill>
                <a:srgbClr val="000000"/>
              </a:solidFill>
              <a:latin typeface="Helvetica Neue"/>
              <a:ea typeface="Helvetica Neue"/>
              <a:cs typeface="Helvetica Neue"/>
              <a:sym typeface="Helvetica Neue"/>
            </a:endParaRP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1) FUNÇÃO TÉCNICA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-Dar instruções de navegação, de utilização da plataforma e dos meios de comunicação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-Ajudar a resolver problemas técnicos </a:t>
            </a:r>
          </a:p>
          <a:p>
            <a:pPr marL="341312" marR="0" lvl="0" indent="-341312" algn="l" rtl="0">
              <a:lnSpc>
                <a:spcPct val="80000"/>
              </a:lnSpc>
              <a:spcBef>
                <a:spcPts val="500"/>
              </a:spcBef>
              <a:spcAft>
                <a:spcPts val="0"/>
              </a:spcAft>
              <a:buClr>
                <a:schemeClr val="lt1"/>
              </a:buClr>
              <a:buFont typeface="Arial"/>
              <a:buNone/>
            </a:pPr>
            <a:endParaRPr sz="2000" b="0" i="0" u="none" strike="noStrike" cap="none" baseline="0">
              <a:solidFill>
                <a:srgbClr val="000000"/>
              </a:solidFill>
              <a:latin typeface="Helvetica Neue"/>
              <a:ea typeface="Helvetica Neue"/>
              <a:cs typeface="Helvetica Neue"/>
              <a:sym typeface="Helvetica Neue"/>
            </a:endParaRP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2)FUNÇÃO ORGANIZACIONAL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-Estimular o trabalho conjunto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-Administrar imprevistos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-Aconselhar, sugerir -Encaminhar o roteiro de trabalho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 Adotar estratégias para mobilizar a participação </a:t>
            </a:r>
          </a:p>
          <a:p>
            <a:pPr marL="341312" marR="0" lvl="0" indent="-341312" algn="l" rtl="0">
              <a:lnSpc>
                <a:spcPct val="80000"/>
              </a:lnSpc>
              <a:spcBef>
                <a:spcPts val="500"/>
              </a:spcBef>
              <a:spcAft>
                <a:spcPts val="0"/>
              </a:spcAft>
              <a:buClr>
                <a:srgbClr val="000000"/>
              </a:buClr>
              <a:buSzPct val="100000"/>
              <a:buFont typeface="Helvetica Neue"/>
              <a:buChar char="•"/>
            </a:pPr>
            <a:r>
              <a:rPr lang="it" sz="2000" b="1" i="0" u="none" strike="noStrike" cap="none" baseline="0">
                <a:solidFill>
                  <a:srgbClr val="000000"/>
                </a:solidFill>
                <a:latin typeface="Helvetica Neue"/>
                <a:ea typeface="Helvetica Neue"/>
                <a:cs typeface="Helvetica Neue"/>
                <a:sym typeface="Helvetica Neue"/>
              </a:rPr>
              <a:t>-Animar as reuniões sincrônicas </a:t>
            </a:r>
          </a:p>
          <a:p>
            <a:pPr marL="0" marR="0" lvl="0" indent="0" algn="l" rtl="0">
              <a:lnSpc>
                <a:spcPct val="100000"/>
              </a:lnSpc>
              <a:spcBef>
                <a:spcPts val="0"/>
              </a:spcBef>
              <a:spcAft>
                <a:spcPts val="0"/>
              </a:spcAft>
              <a:buNone/>
            </a:pPr>
            <a:endParaRPr sz="2000" b="1" i="0" u="none" strike="noStrike" cap="none" baseline="0">
              <a:solidFill>
                <a:srgbClr val="000000"/>
              </a:solidFill>
              <a:latin typeface="Helvetica Neue"/>
              <a:ea typeface="Helvetica Neue"/>
              <a:cs typeface="Helvetica Neue"/>
              <a:sym typeface="Helvetica Neue"/>
            </a:endParaRPr>
          </a:p>
        </p:txBody>
      </p:sp>
      <p:sp>
        <p:nvSpPr>
          <p:cNvPr id="771" name="Shape 771"/>
          <p:cNvSpPr txBox="1"/>
          <p:nvPr/>
        </p:nvSpPr>
        <p:spPr>
          <a:xfrm>
            <a:off x="3124200" y="4686300"/>
            <a:ext cx="2895600" cy="342899"/>
          </a:xfrm>
          <a:prstGeom prst="rect">
            <a:avLst/>
          </a:prstGeom>
          <a:noFill/>
          <a:ln>
            <a:noFill/>
          </a:ln>
        </p:spPr>
        <p:txBody>
          <a:bodyPr lIns="90000" tIns="46800" rIns="90000" bIns="468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it" sz="1400" b="0" i="0" u="none" strike="noStrike" cap="none" baseline="0">
                <a:solidFill>
                  <a:srgbClr val="000000"/>
                </a:solidFill>
                <a:latin typeface="Arial"/>
                <a:ea typeface="Arial"/>
                <a:cs typeface="Arial"/>
                <a:sym typeface="Arial"/>
              </a:rPr>
              <a:t>Sandra Garbarino</a:t>
            </a:r>
          </a:p>
        </p:txBody>
      </p:sp>
      <p:sp>
        <p:nvSpPr>
          <p:cNvPr id="772" name="Shape 772"/>
          <p:cNvSpPr txBox="1"/>
          <p:nvPr/>
        </p:nvSpPr>
        <p:spPr>
          <a:xfrm>
            <a:off x="6553200" y="4686300"/>
            <a:ext cx="1904999" cy="342899"/>
          </a:xfrm>
          <a:prstGeom prst="rect">
            <a:avLst/>
          </a:prstGeom>
          <a:noFill/>
          <a:ln>
            <a:noFill/>
          </a:ln>
        </p:spPr>
        <p:txBody>
          <a:bodyPr lIns="90000" tIns="46800" rIns="90000" bIns="4680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it" sz="1400" b="0" i="0" u="none" strike="noStrike" cap="none" baseline="0">
                <a:solidFill>
                  <a:srgbClr val="000000"/>
                </a:solidFill>
                <a:latin typeface="Arial"/>
                <a:ea typeface="Arial"/>
                <a:cs typeface="Arial"/>
                <a:sym typeface="Arial"/>
              </a:rPr>
              <a:t>*</a:t>
            </a:r>
          </a:p>
        </p:txBody>
      </p:sp>
    </p:spTree>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Shape 778"/>
          <p:cNvSpPr txBox="1"/>
          <p:nvPr/>
        </p:nvSpPr>
        <p:spPr>
          <a:xfrm>
            <a:off x="714375" y="744600"/>
            <a:ext cx="7772400" cy="34572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1"/>
              </a:buClr>
              <a:buFont typeface="Arial"/>
              <a:buNone/>
            </a:pPr>
            <a:endParaRPr sz="2200" b="0" i="0" u="none" strike="noStrike" cap="none" baseline="0">
              <a:solidFill>
                <a:srgbClr val="000000"/>
              </a:solidFill>
              <a:latin typeface="Helvetica Neue"/>
              <a:ea typeface="Helvetica Neue"/>
              <a:cs typeface="Helvetica Neue"/>
              <a:sym typeface="Helvetica Neue"/>
            </a:endParaRP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3)FUNÇÃO METACOGNITIVA </a:t>
            </a: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-Desenvolver a auto-avaliação das dificuldades e das especificidades da tarefa </a:t>
            </a: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-Sugerir estratégias cognitivas </a:t>
            </a:r>
          </a:p>
          <a:p>
            <a:pPr marL="342900" marR="0" lvl="0" indent="-342900" algn="l" rtl="0">
              <a:lnSpc>
                <a:spcPct val="80000"/>
              </a:lnSpc>
              <a:spcBef>
                <a:spcPts val="500"/>
              </a:spcBef>
              <a:spcAft>
                <a:spcPts val="0"/>
              </a:spcAft>
              <a:buClr>
                <a:schemeClr val="lt1"/>
              </a:buClr>
              <a:buFont typeface="Arial"/>
              <a:buNone/>
            </a:pPr>
            <a:endParaRPr sz="2200" b="0" i="0" u="none" strike="noStrike" cap="none" baseline="0">
              <a:solidFill>
                <a:srgbClr val="000000"/>
              </a:solidFill>
              <a:latin typeface="Helvetica Neue"/>
              <a:ea typeface="Helvetica Neue"/>
              <a:cs typeface="Helvetica Neue"/>
              <a:sym typeface="Helvetica Neue"/>
            </a:endParaRP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4)FUNÇÃO COGNITIVA E METODOLÓGICA </a:t>
            </a: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-Ajudar a definir estratégias de contribuição </a:t>
            </a: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-fornecer sínteses aos estudantes que não puderam participar do curso ou da ultima atividade </a:t>
            </a:r>
          </a:p>
          <a:p>
            <a:pPr marL="342900" marR="0" lvl="0" indent="-342900" algn="l" rtl="0">
              <a:lnSpc>
                <a:spcPct val="80000"/>
              </a:lnSpc>
              <a:spcBef>
                <a:spcPts val="500"/>
              </a:spcBef>
              <a:spcAft>
                <a:spcPts val="0"/>
              </a:spcAft>
              <a:buClr>
                <a:srgbClr val="000000"/>
              </a:buClr>
              <a:buSzPct val="100000"/>
              <a:buFont typeface="Helvetica Neue"/>
              <a:buChar char="•"/>
            </a:pPr>
            <a:r>
              <a:rPr lang="it" sz="2200" b="1" i="0" u="none" strike="noStrike" cap="none" baseline="0">
                <a:solidFill>
                  <a:srgbClr val="000000"/>
                </a:solidFill>
                <a:latin typeface="Helvetica Neue"/>
                <a:ea typeface="Helvetica Neue"/>
                <a:cs typeface="Helvetica Neue"/>
                <a:sym typeface="Helvetica Neue"/>
              </a:rPr>
              <a:t>-Fornecer ajuda metalinguística </a:t>
            </a:r>
          </a:p>
          <a:p>
            <a:pPr marL="0" marR="0" lvl="0" indent="0" algn="l" rtl="0">
              <a:lnSpc>
                <a:spcPct val="100000"/>
              </a:lnSpc>
              <a:spcBef>
                <a:spcPts val="0"/>
              </a:spcBef>
              <a:spcAft>
                <a:spcPts val="0"/>
              </a:spcAft>
              <a:buNone/>
            </a:pPr>
            <a:endParaRPr sz="2200" b="1" i="0" u="none" strike="noStrike" cap="none" baseline="0">
              <a:solidFill>
                <a:srgbClr val="000000"/>
              </a:solidFill>
              <a:latin typeface="Helvetica Neue"/>
              <a:ea typeface="Helvetica Neue"/>
              <a:cs typeface="Helvetica Neue"/>
              <a:sym typeface="Helvetica Neue"/>
            </a:endParaRPr>
          </a:p>
        </p:txBody>
      </p:sp>
      <p:sp>
        <p:nvSpPr>
          <p:cNvPr id="779" name="Shape 779"/>
          <p:cNvSpPr txBox="1"/>
          <p:nvPr/>
        </p:nvSpPr>
        <p:spPr>
          <a:xfrm>
            <a:off x="3286125" y="4607718"/>
            <a:ext cx="2895600" cy="342899"/>
          </a:xfrm>
          <a:prstGeom prst="rect">
            <a:avLst/>
          </a:prstGeom>
          <a:noFill/>
          <a:ln>
            <a:noFill/>
          </a:ln>
        </p:spPr>
        <p:txBody>
          <a:bodyPr lIns="90000" tIns="46800" rIns="90000" bIns="468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it" sz="1400" b="0" i="0" u="none" strike="noStrike" cap="none" baseline="0">
                <a:solidFill>
                  <a:srgbClr val="000000"/>
                </a:solidFill>
                <a:latin typeface="Arial"/>
                <a:ea typeface="Arial"/>
                <a:cs typeface="Arial"/>
                <a:sym typeface="Arial"/>
              </a:rPr>
              <a:t>Sandra Garbarino</a:t>
            </a:r>
          </a:p>
        </p:txBody>
      </p:sp>
      <p:sp>
        <p:nvSpPr>
          <p:cNvPr id="780" name="Shape 780"/>
          <p:cNvSpPr txBox="1"/>
          <p:nvPr/>
        </p:nvSpPr>
        <p:spPr>
          <a:xfrm>
            <a:off x="6553200" y="4686300"/>
            <a:ext cx="1904999" cy="342899"/>
          </a:xfrm>
          <a:prstGeom prst="rect">
            <a:avLst/>
          </a:prstGeom>
          <a:noFill/>
          <a:ln>
            <a:noFill/>
          </a:ln>
        </p:spPr>
        <p:txBody>
          <a:bodyPr lIns="90000" tIns="46800" rIns="90000" bIns="4680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it" sz="1400" b="0" i="0" u="none" strike="noStrike" cap="none" baseline="0">
                <a:solidFill>
                  <a:srgbClr val="000000"/>
                </a:solidFill>
                <a:latin typeface="Arial"/>
                <a:ea typeface="Arial"/>
                <a:cs typeface="Arial"/>
                <a:sym typeface="Arial"/>
              </a:rPr>
              <a:t>*</a:t>
            </a:r>
          </a:p>
        </p:txBody>
      </p:sp>
    </p:spTree>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Shape 786"/>
          <p:cNvSpPr txBox="1"/>
          <p:nvPr/>
        </p:nvSpPr>
        <p:spPr>
          <a:xfrm>
            <a:off x="685800" y="1485900"/>
            <a:ext cx="7772400" cy="3086099"/>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rgbClr val="000000"/>
              </a:buClr>
              <a:buSzPct val="25000"/>
              <a:buFont typeface="Helvetica Neue"/>
              <a:buNone/>
            </a:pPr>
            <a:r>
              <a:rPr lang="it" sz="2800" b="1" i="0" u="none" strike="noStrike" cap="none" baseline="0">
                <a:solidFill>
                  <a:srgbClr val="000000"/>
                </a:solidFill>
                <a:latin typeface="Helvetica Neue"/>
                <a:ea typeface="Helvetica Neue"/>
                <a:cs typeface="Helvetica Neue"/>
                <a:sym typeface="Helvetica Neue"/>
              </a:rPr>
              <a:t>5)FUNÇÃO METACOMUNICATIVA </a:t>
            </a:r>
          </a:p>
          <a:p>
            <a:pPr marL="342900" marR="0" lvl="0" indent="-342900" algn="l" rtl="0">
              <a:lnSpc>
                <a:spcPct val="100000"/>
              </a:lnSpc>
              <a:spcBef>
                <a:spcPts val="700"/>
              </a:spcBef>
              <a:spcAft>
                <a:spcPts val="0"/>
              </a:spcAft>
              <a:buClr>
                <a:srgbClr val="000000"/>
              </a:buClr>
              <a:buSzPct val="100000"/>
              <a:buFont typeface="Helvetica Neue"/>
              <a:buChar char="•"/>
            </a:pPr>
            <a:r>
              <a:rPr lang="it" sz="2800" b="1" i="0" u="none" strike="noStrike" cap="none" baseline="0">
                <a:solidFill>
                  <a:srgbClr val="000000"/>
                </a:solidFill>
                <a:latin typeface="Helvetica Neue"/>
                <a:ea typeface="Helvetica Neue"/>
                <a:cs typeface="Helvetica Neue"/>
                <a:sym typeface="Helvetica Neue"/>
              </a:rPr>
              <a:t>-Facilitar e regular os intercâmbios </a:t>
            </a:r>
          </a:p>
          <a:p>
            <a:pPr marL="342900" marR="0" lvl="0" indent="-342900" algn="l" rtl="0">
              <a:lnSpc>
                <a:spcPct val="100000"/>
              </a:lnSpc>
              <a:spcBef>
                <a:spcPts val="700"/>
              </a:spcBef>
              <a:spcAft>
                <a:spcPts val="0"/>
              </a:spcAft>
              <a:buClr>
                <a:srgbClr val="000000"/>
              </a:buClr>
              <a:buSzPct val="100000"/>
              <a:buFont typeface="Helvetica Neue"/>
              <a:buChar char="•"/>
            </a:pPr>
            <a:r>
              <a:rPr lang="it" sz="2800" b="1" i="0" u="none" strike="noStrike" cap="none" baseline="0">
                <a:solidFill>
                  <a:srgbClr val="000000"/>
                </a:solidFill>
                <a:latin typeface="Helvetica Neue"/>
                <a:ea typeface="Helvetica Neue"/>
                <a:cs typeface="Helvetica Neue"/>
                <a:sym typeface="Helvetica Neue"/>
              </a:rPr>
              <a:t>-Instaurar uma relação sócio-afetiva no interior da equipe: encorajamento, boas relações, bom clima de trabalho </a:t>
            </a:r>
          </a:p>
          <a:p>
            <a:pPr marL="342900" marR="0" lvl="0" indent="-342900" algn="l" rtl="0">
              <a:lnSpc>
                <a:spcPct val="100000"/>
              </a:lnSpc>
              <a:spcBef>
                <a:spcPts val="700"/>
              </a:spcBef>
              <a:spcAft>
                <a:spcPts val="0"/>
              </a:spcAft>
              <a:buClr>
                <a:srgbClr val="000000"/>
              </a:buClr>
              <a:buSzPct val="100000"/>
              <a:buFont typeface="Helvetica Neue"/>
              <a:buChar char="•"/>
            </a:pPr>
            <a:r>
              <a:rPr lang="it" sz="2800" b="1" i="0" u="none" strike="noStrike" cap="none" baseline="0">
                <a:solidFill>
                  <a:srgbClr val="000000"/>
                </a:solidFill>
                <a:latin typeface="Helvetica Neue"/>
                <a:ea typeface="Helvetica Neue"/>
                <a:cs typeface="Helvetica Neue"/>
                <a:sym typeface="Helvetica Neue"/>
              </a:rPr>
              <a:t>-Manter o equilíbrio multilingue</a:t>
            </a:r>
          </a:p>
        </p:txBody>
      </p:sp>
      <p:sp>
        <p:nvSpPr>
          <p:cNvPr id="787" name="Shape 787"/>
          <p:cNvSpPr txBox="1"/>
          <p:nvPr/>
        </p:nvSpPr>
        <p:spPr>
          <a:xfrm>
            <a:off x="3124200" y="4686300"/>
            <a:ext cx="2895600" cy="342899"/>
          </a:xfrm>
          <a:prstGeom prst="rect">
            <a:avLst/>
          </a:prstGeom>
          <a:noFill/>
          <a:ln>
            <a:noFill/>
          </a:ln>
        </p:spPr>
        <p:txBody>
          <a:bodyPr lIns="90000" tIns="46800" rIns="90000" bIns="46800" anchor="t" anchorCtr="0">
            <a:noAutofit/>
          </a:bodyPr>
          <a:lstStyle/>
          <a:p>
            <a:pPr marL="0" marR="0" lvl="0" indent="0" algn="ctr" rtl="0">
              <a:lnSpc>
                <a:spcPct val="100000"/>
              </a:lnSpc>
              <a:spcBef>
                <a:spcPts val="0"/>
              </a:spcBef>
              <a:spcAft>
                <a:spcPts val="0"/>
              </a:spcAft>
              <a:buClr>
                <a:srgbClr val="000000"/>
              </a:buClr>
              <a:buSzPct val="25000"/>
              <a:buFont typeface="Arial"/>
              <a:buNone/>
            </a:pPr>
            <a:r>
              <a:rPr lang="it" sz="1400" b="0" i="0" u="none" strike="noStrike" cap="none" baseline="0">
                <a:solidFill>
                  <a:srgbClr val="000000"/>
                </a:solidFill>
                <a:latin typeface="Arial"/>
                <a:ea typeface="Arial"/>
                <a:cs typeface="Arial"/>
                <a:sym typeface="Arial"/>
              </a:rPr>
              <a:t>Sandra Garbarino</a:t>
            </a:r>
          </a:p>
        </p:txBody>
      </p:sp>
      <p:sp>
        <p:nvSpPr>
          <p:cNvPr id="788" name="Shape 788"/>
          <p:cNvSpPr txBox="1"/>
          <p:nvPr/>
        </p:nvSpPr>
        <p:spPr>
          <a:xfrm>
            <a:off x="6553200" y="4686300"/>
            <a:ext cx="1904999" cy="342899"/>
          </a:xfrm>
          <a:prstGeom prst="rect">
            <a:avLst/>
          </a:prstGeom>
          <a:noFill/>
          <a:ln>
            <a:noFill/>
          </a:ln>
        </p:spPr>
        <p:txBody>
          <a:bodyPr lIns="90000" tIns="46800" rIns="90000" bIns="46800" anchor="t" anchorCtr="0">
            <a:noAutofit/>
          </a:bodyPr>
          <a:lstStyle/>
          <a:p>
            <a:pPr marL="0" marR="0" lvl="0" indent="0" algn="r" rtl="0">
              <a:lnSpc>
                <a:spcPct val="100000"/>
              </a:lnSpc>
              <a:spcBef>
                <a:spcPts val="0"/>
              </a:spcBef>
              <a:spcAft>
                <a:spcPts val="0"/>
              </a:spcAft>
              <a:buClr>
                <a:srgbClr val="000000"/>
              </a:buClr>
              <a:buSzPct val="25000"/>
              <a:buFont typeface="Arial"/>
              <a:buNone/>
            </a:pPr>
            <a:r>
              <a:rPr lang="it" sz="1400" b="0" i="0" u="none" strike="noStrike" cap="none" baseline="0">
                <a:solidFill>
                  <a:srgbClr val="000000"/>
                </a:solidFill>
                <a:latin typeface="Arial"/>
                <a:ea typeface="Arial"/>
                <a:cs typeface="Arial"/>
                <a:sym typeface="Arial"/>
              </a:rPr>
              <a:t>*</a:t>
            </a:r>
          </a:p>
        </p:txBody>
      </p:sp>
    </p:spTree>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Shape 794"/>
          <p:cNvPicPr preferRelativeResize="0"/>
          <p:nvPr/>
        </p:nvPicPr>
        <p:blipFill rotWithShape="1">
          <a:blip r:embed="rId3">
            <a:alphaModFix/>
          </a:blip>
          <a:srcRect/>
          <a:stretch/>
        </p:blipFill>
        <p:spPr>
          <a:xfrm>
            <a:off x="5638800" y="171450"/>
            <a:ext cx="3258599" cy="570900"/>
          </a:xfrm>
          <a:prstGeom prst="rect">
            <a:avLst/>
          </a:prstGeom>
          <a:noFill/>
          <a:ln>
            <a:noFill/>
          </a:ln>
        </p:spPr>
      </p:pic>
      <p:sp>
        <p:nvSpPr>
          <p:cNvPr id="795" name="Shape 795"/>
          <p:cNvSpPr txBox="1"/>
          <p:nvPr/>
        </p:nvSpPr>
        <p:spPr>
          <a:xfrm>
            <a:off x="1066800" y="857250"/>
            <a:ext cx="8077199" cy="365699"/>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Font typeface="Arial"/>
              <a:buNone/>
            </a:pPr>
            <a:endParaRPr sz="1800" b="1" i="0" u="none" strike="noStrike" cap="none" baseline="0">
              <a:solidFill>
                <a:srgbClr val="FFFFFF"/>
              </a:solidFill>
              <a:latin typeface="Arial"/>
              <a:ea typeface="Arial"/>
              <a:cs typeface="Arial"/>
              <a:sym typeface="Arial"/>
            </a:endParaRPr>
          </a:p>
        </p:txBody>
      </p:sp>
      <p:sp>
        <p:nvSpPr>
          <p:cNvPr id="796" name="Shape 796"/>
          <p:cNvSpPr txBox="1"/>
          <p:nvPr/>
        </p:nvSpPr>
        <p:spPr>
          <a:xfrm>
            <a:off x="533400" y="1564331"/>
            <a:ext cx="8077199" cy="2400900"/>
          </a:xfrm>
          <a:prstGeom prst="rect">
            <a:avLst/>
          </a:prstGeom>
          <a:noFill/>
          <a:ln>
            <a:noFill/>
          </a:ln>
        </p:spPr>
        <p:txBody>
          <a:bodyPr lIns="91425" tIns="45700" rIns="91425" bIns="45700" anchor="t" anchorCtr="0">
            <a:noAutofit/>
          </a:bodyPr>
          <a:lstStyle/>
          <a:p>
            <a:pPr lvl="0" algn="r" rtl="0">
              <a:spcBef>
                <a:spcPts val="0"/>
              </a:spcBef>
              <a:buNone/>
            </a:pPr>
            <a:endParaRPr sz="3600"/>
          </a:p>
          <a:p>
            <a:pPr lvl="0" algn="r" rtl="0">
              <a:spcBef>
                <a:spcPts val="0"/>
              </a:spcBef>
              <a:buClr>
                <a:schemeClr val="dk1"/>
              </a:buClr>
              <a:buSzPct val="30555"/>
              <a:buFont typeface="Arial"/>
              <a:buNone/>
            </a:pPr>
            <a:r>
              <a:rPr lang="it" sz="3600"/>
              <a:t>Galapro</a:t>
            </a:r>
          </a:p>
          <a:p>
            <a:pPr lvl="0" algn="r" rtl="0">
              <a:spcBef>
                <a:spcPts val="0"/>
              </a:spcBef>
              <a:buClr>
                <a:schemeClr val="dk1"/>
              </a:buClr>
              <a:buFont typeface="Arial"/>
              <a:buNone/>
            </a:pPr>
            <a:endParaRPr sz="3600" b="1">
              <a:solidFill>
                <a:srgbClr val="FFFFFF"/>
              </a:solidFill>
            </a:endParaRPr>
          </a:p>
          <a:p>
            <a:pPr lvl="0" algn="r" rtl="0">
              <a:lnSpc>
                <a:spcPct val="115000"/>
              </a:lnSpc>
              <a:spcBef>
                <a:spcPts val="0"/>
              </a:spcBef>
              <a:buClr>
                <a:schemeClr val="dk1"/>
              </a:buClr>
              <a:buSzPct val="55000"/>
              <a:buFont typeface="Arial"/>
              <a:buNone/>
            </a:pPr>
            <a:r>
              <a:rPr lang="it" sz="2000" b="1" u="sng">
                <a:solidFill>
                  <a:schemeClr val="hlink"/>
                </a:solidFill>
                <a:hlinkClick r:id="rId4"/>
              </a:rPr>
              <a:t>www.galapro.eu</a:t>
            </a:r>
          </a:p>
          <a:p>
            <a:pPr lvl="0" rtl="0">
              <a:lnSpc>
                <a:spcPct val="115000"/>
              </a:lnSpc>
              <a:spcBef>
                <a:spcPts val="0"/>
              </a:spcBef>
              <a:buClr>
                <a:schemeClr val="dk1"/>
              </a:buClr>
              <a:buFont typeface="Arial"/>
              <a:buNone/>
            </a:pPr>
            <a:endParaRPr sz="2000" b="1" u="sng">
              <a:solidFill>
                <a:schemeClr val="hlink"/>
              </a:solidFill>
              <a:hlinkClick r:id="rId5"/>
            </a:endParaRPr>
          </a:p>
          <a:p>
            <a:pPr lvl="0" rtl="0">
              <a:spcBef>
                <a:spcPts val="0"/>
              </a:spcBef>
              <a:buClr>
                <a:schemeClr val="dk1"/>
              </a:buClr>
              <a:buFont typeface="Arial"/>
              <a:buNone/>
            </a:pPr>
            <a:endParaRPr sz="2000" b="1" u="sng">
              <a:solidFill>
                <a:schemeClr val="hlink"/>
              </a:solidFill>
              <a:hlinkClick r:id="rId5"/>
            </a:endParaRPr>
          </a:p>
          <a:p>
            <a:pPr lvl="0" rtl="0">
              <a:spcBef>
                <a:spcPts val="0"/>
              </a:spcBef>
              <a:buClr>
                <a:schemeClr val="dk1"/>
              </a:buClr>
              <a:buFont typeface="Arial"/>
              <a:buNone/>
            </a:pPr>
            <a:endParaRPr sz="2000" b="1" u="sng">
              <a:solidFill>
                <a:schemeClr val="hlink"/>
              </a:solidFill>
              <a:hlinkClick r:id="rId5"/>
            </a:endParaRPr>
          </a:p>
          <a:p>
            <a:pPr lvl="0" rtl="0">
              <a:spcBef>
                <a:spcPts val="0"/>
              </a:spcBef>
              <a:buClr>
                <a:schemeClr val="dk1"/>
              </a:buClr>
              <a:buFont typeface="Arial"/>
              <a:buNone/>
            </a:pPr>
            <a:endParaRPr sz="2000" b="1" u="sng">
              <a:solidFill>
                <a:schemeClr val="hlink"/>
              </a:solidFill>
              <a:hlinkClick r:id="rId5"/>
            </a:endParaRPr>
          </a:p>
          <a:p>
            <a:pPr lvl="0" rtl="0">
              <a:spcBef>
                <a:spcPts val="0"/>
              </a:spcBef>
              <a:buClr>
                <a:schemeClr val="dk1"/>
              </a:buClr>
              <a:buFont typeface="Arial"/>
              <a:buNone/>
            </a:pPr>
            <a:endParaRPr sz="2000" b="1" u="sng">
              <a:solidFill>
                <a:schemeClr val="hlink"/>
              </a:solidFill>
              <a:hlinkClick r:id="rId5"/>
            </a:endParaRPr>
          </a:p>
        </p:txBody>
      </p:sp>
      <p:sp>
        <p:nvSpPr>
          <p:cNvPr id="797" name="Shape 797"/>
          <p:cNvSpPr txBox="1"/>
          <p:nvPr/>
        </p:nvSpPr>
        <p:spPr>
          <a:xfrm>
            <a:off x="990600" y="1143000"/>
            <a:ext cx="8229600" cy="365699"/>
          </a:xfrm>
          <a:prstGeom prst="rect">
            <a:avLst/>
          </a:prstGeom>
          <a:noFill/>
          <a:ln>
            <a:noFill/>
          </a:ln>
        </p:spPr>
        <p:txBody>
          <a:bodyPr lIns="91425" tIns="45700" rIns="91425" bIns="45700" anchor="t" anchorCtr="0">
            <a:noAutofit/>
          </a:bodyPr>
          <a:lstStyle/>
          <a:p>
            <a:pPr lvl="0" rtl="0">
              <a:spcBef>
                <a:spcPts val="0"/>
              </a:spcBef>
              <a:buClr>
                <a:schemeClr val="lt1"/>
              </a:buClr>
              <a:buFont typeface="Arial"/>
              <a:buNone/>
            </a:pPr>
            <a:endParaRPr sz="1800">
              <a:solidFill>
                <a:srgbClr val="FFFFFF"/>
              </a:solidFill>
            </a:endParaRPr>
          </a:p>
          <a:p>
            <a:pPr marL="0" marR="0" lvl="0" indent="0" algn="l" rtl="0">
              <a:spcBef>
                <a:spcPts val="0"/>
              </a:spcBef>
              <a:buClr>
                <a:schemeClr val="lt1"/>
              </a:buClr>
              <a:buFont typeface="Arial"/>
              <a:buNone/>
            </a:pPr>
            <a:endParaRPr sz="1800">
              <a:solidFill>
                <a:schemeClr val="lt1"/>
              </a:solidFill>
            </a:endParaRPr>
          </a:p>
        </p:txBody>
      </p:sp>
      <p:pic>
        <p:nvPicPr>
          <p:cNvPr id="798" name="Shape 798"/>
          <p:cNvPicPr preferRelativeResize="0"/>
          <p:nvPr/>
        </p:nvPicPr>
        <p:blipFill rotWithShape="1">
          <a:blip r:embed="rId6">
            <a:alphaModFix/>
          </a:blip>
          <a:srcRect/>
          <a:stretch/>
        </p:blipFill>
        <p:spPr>
          <a:xfrm>
            <a:off x="1219200" y="4765270"/>
            <a:ext cx="2216700" cy="378300"/>
          </a:xfrm>
          <a:prstGeom prst="rect">
            <a:avLst/>
          </a:prstGeom>
          <a:noFill/>
          <a:ln>
            <a:noFill/>
          </a:ln>
        </p:spPr>
      </p:pic>
      <p:sp>
        <p:nvSpPr>
          <p:cNvPr id="799" name="Shape 799"/>
          <p:cNvSpPr txBox="1"/>
          <p:nvPr/>
        </p:nvSpPr>
        <p:spPr>
          <a:xfrm>
            <a:off x="3581400" y="4787188"/>
            <a:ext cx="3276600" cy="300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800" name="Shape 800"/>
          <p:cNvSpPr txBox="1"/>
          <p:nvPr/>
        </p:nvSpPr>
        <p:spPr>
          <a:xfrm>
            <a:off x="904875" y="3674250"/>
            <a:ext cx="7905899" cy="4637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45833"/>
              <a:buFont typeface="Arial"/>
              <a:buNone/>
            </a:pPr>
            <a:r>
              <a:rPr lang="it" sz="2400"/>
              <a:t>Formation de formateurs à l’intercompréhension en LR </a:t>
            </a:r>
          </a:p>
        </p:txBody>
      </p:sp>
    </p:spTree>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04"/>
        <p:cNvGrpSpPr/>
        <p:nvPr/>
      </p:nvGrpSpPr>
      <p:grpSpPr>
        <a:xfrm>
          <a:off x="0" y="0"/>
          <a:ext cx="0" cy="0"/>
          <a:chOff x="0" y="0"/>
          <a:chExt cx="0" cy="0"/>
        </a:xfrm>
      </p:grpSpPr>
      <p:sp>
        <p:nvSpPr>
          <p:cNvPr id="805" name="Shape 805"/>
          <p:cNvSpPr txBox="1"/>
          <p:nvPr/>
        </p:nvSpPr>
        <p:spPr>
          <a:xfrm>
            <a:off x="1066800" y="781050"/>
            <a:ext cx="8077199" cy="365399"/>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it" sz="2400" b="1">
                <a:solidFill>
                  <a:schemeClr val="lt1"/>
                </a:solidFill>
              </a:rPr>
              <a:t>Le projet : 2012-2015</a:t>
            </a:r>
          </a:p>
        </p:txBody>
      </p:sp>
      <p:pic>
        <p:nvPicPr>
          <p:cNvPr id="806" name="Shape 806"/>
          <p:cNvPicPr preferRelativeResize="0"/>
          <p:nvPr/>
        </p:nvPicPr>
        <p:blipFill rotWithShape="1">
          <a:blip r:embed="rId3">
            <a:alphaModFix/>
          </a:blip>
          <a:srcRect/>
          <a:stretch/>
        </p:blipFill>
        <p:spPr>
          <a:xfrm>
            <a:off x="4422525" y="76200"/>
            <a:ext cx="4632300" cy="781199"/>
          </a:xfrm>
          <a:prstGeom prst="rect">
            <a:avLst/>
          </a:prstGeom>
          <a:noFill/>
          <a:ln>
            <a:noFill/>
          </a:ln>
        </p:spPr>
      </p:pic>
      <p:pic>
        <p:nvPicPr>
          <p:cNvPr id="807" name="Shape 807"/>
          <p:cNvPicPr preferRelativeResize="0"/>
          <p:nvPr/>
        </p:nvPicPr>
        <p:blipFill rotWithShape="1">
          <a:blip r:embed="rId4">
            <a:alphaModFix/>
          </a:blip>
          <a:srcRect/>
          <a:stretch/>
        </p:blipFill>
        <p:spPr>
          <a:xfrm>
            <a:off x="0" y="1264200"/>
            <a:ext cx="9371699" cy="4128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Shape 812"/>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13" name="Shape 813"/>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2000" b="1" i="0" u="none" strike="noStrike" cap="none" baseline="0">
                <a:solidFill>
                  <a:schemeClr val="lt1"/>
                </a:solidFill>
                <a:latin typeface="Arial"/>
                <a:ea typeface="Arial"/>
                <a:cs typeface="Arial"/>
                <a:sym typeface="Arial"/>
              </a:rPr>
              <a:t>Le </a:t>
            </a:r>
            <a:r>
              <a:rPr lang="it" sz="2000" b="1">
                <a:solidFill>
                  <a:schemeClr val="lt1"/>
                </a:solidFill>
              </a:rPr>
              <a:t>projet</a:t>
            </a:r>
          </a:p>
        </p:txBody>
      </p:sp>
      <p:sp>
        <p:nvSpPr>
          <p:cNvPr id="814" name="Shape 814"/>
          <p:cNvSpPr txBox="1"/>
          <p:nvPr/>
        </p:nvSpPr>
        <p:spPr>
          <a:xfrm>
            <a:off x="155575" y="1659325"/>
            <a:ext cx="8988299" cy="3354899"/>
          </a:xfrm>
          <a:prstGeom prst="rect">
            <a:avLst/>
          </a:prstGeom>
          <a:noFill/>
          <a:ln>
            <a:noFill/>
          </a:ln>
        </p:spPr>
        <p:txBody>
          <a:bodyPr lIns="91425" tIns="45700" rIns="91425" bIns="45700" anchor="t" anchorCtr="0">
            <a:noAutofit/>
          </a:bodyPr>
          <a:lstStyle/>
          <a:p>
            <a:pPr marL="0" marR="0" lvl="0" indent="0" algn="l" rtl="0">
              <a:lnSpc>
                <a:spcPct val="130000"/>
              </a:lnSpc>
              <a:spcBef>
                <a:spcPts val="0"/>
              </a:spcBef>
              <a:spcAft>
                <a:spcPts val="0"/>
              </a:spcAft>
              <a:buNone/>
            </a:pPr>
            <a:endParaRPr dirty="0">
              <a:solidFill>
                <a:schemeClr val="dk1"/>
              </a:solidFill>
              <a:latin typeface="Calibri"/>
              <a:ea typeface="Calibri"/>
              <a:cs typeface="Calibri"/>
              <a:sym typeface="Calibri"/>
            </a:endParaRPr>
          </a:p>
          <a:p>
            <a:pPr>
              <a:lnSpc>
                <a:spcPct val="130000"/>
              </a:lnSpc>
              <a:buSzPct val="25000"/>
            </a:pPr>
            <a:r>
              <a:rPr lang="it" sz="2400" dirty="0">
                <a:solidFill>
                  <a:schemeClr val="dk1"/>
                </a:solidFill>
                <a:latin typeface="Calibri"/>
                <a:ea typeface="Calibri"/>
                <a:cs typeface="Calibri"/>
                <a:sym typeface="Calibri"/>
              </a:rPr>
              <a:t>Piattaforme per	</a:t>
            </a:r>
            <a:r>
              <a:rPr lang="it" sz="2400" dirty="0" smtClean="0">
                <a:solidFill>
                  <a:schemeClr val="dk1"/>
                </a:solidFill>
                <a:latin typeface="Calibri"/>
                <a:ea typeface="Calibri"/>
                <a:cs typeface="Calibri"/>
                <a:sym typeface="Calibri"/>
              </a:rPr>
              <a:t>GALANET</a:t>
            </a:r>
            <a:r>
              <a:rPr lang="it" sz="2400" dirty="0">
                <a:solidFill>
                  <a:schemeClr val="dk1"/>
                </a:solidFill>
                <a:latin typeface="Calibri"/>
                <a:ea typeface="Calibri"/>
                <a:cs typeface="Calibri"/>
                <a:sym typeface="Calibri"/>
              </a:rPr>
              <a:t>	</a:t>
            </a:r>
            <a:r>
              <a:rPr lang="it" sz="2400" dirty="0" smtClean="0">
                <a:solidFill>
                  <a:schemeClr val="dk1"/>
                </a:solidFill>
                <a:latin typeface="Calibri"/>
                <a:ea typeface="Calibri"/>
                <a:cs typeface="Calibri"/>
                <a:sym typeface="Calibri"/>
              </a:rPr>
              <a:t>PORTALE MIRIADI	referenziale</a:t>
            </a:r>
            <a:endParaRPr lang="it" sz="2400" dirty="0">
              <a:solidFill>
                <a:schemeClr val="dk1"/>
              </a:solidFill>
              <a:latin typeface="Calibri"/>
              <a:ea typeface="Calibri"/>
              <a:cs typeface="Calibri"/>
              <a:sym typeface="Calibri"/>
            </a:endParaRPr>
          </a:p>
          <a:p>
            <a:pPr lvl="0">
              <a:lnSpc>
                <a:spcPct val="130000"/>
              </a:lnSpc>
              <a:buSzPct val="25000"/>
            </a:pPr>
            <a:r>
              <a:rPr lang="it" sz="2400" dirty="0">
                <a:solidFill>
                  <a:schemeClr val="dk1"/>
                </a:solidFill>
                <a:latin typeface="Calibri"/>
                <a:ea typeface="Calibri"/>
                <a:cs typeface="Calibri"/>
                <a:sym typeface="Calibri"/>
              </a:rPr>
              <a:t>formazioni </a:t>
            </a:r>
            <a:r>
              <a:rPr lang="it" sz="2400" dirty="0" smtClean="0">
                <a:solidFill>
                  <a:schemeClr val="dk1"/>
                </a:solidFill>
                <a:latin typeface="Calibri"/>
                <a:ea typeface="Calibri"/>
                <a:cs typeface="Calibri"/>
                <a:sym typeface="Calibri"/>
              </a:rPr>
              <a:t>		LINGALOG</a:t>
            </a:r>
            <a:endParaRPr lang="it" sz="2400" dirty="0">
              <a:solidFill>
                <a:schemeClr val="dk1"/>
              </a:solidFill>
              <a:latin typeface="Calibri"/>
              <a:ea typeface="Calibri"/>
              <a:cs typeface="Calibri"/>
              <a:sym typeface="Calibri"/>
            </a:endParaRPr>
          </a:p>
          <a:p>
            <a:pPr>
              <a:lnSpc>
                <a:spcPct val="130000"/>
              </a:lnSpc>
              <a:buSzPct val="25000"/>
            </a:pPr>
            <a:r>
              <a:rPr lang="it" sz="2400" dirty="0" smtClean="0">
                <a:solidFill>
                  <a:schemeClr val="dk1"/>
                </a:solidFill>
                <a:latin typeface="Calibri"/>
                <a:ea typeface="Calibri"/>
                <a:cs typeface="Calibri"/>
                <a:sym typeface="Calibri"/>
              </a:rPr>
              <a:t>		</a:t>
            </a:r>
            <a:r>
              <a:rPr lang="it" sz="2400" dirty="0">
                <a:solidFill>
                  <a:schemeClr val="dk1"/>
                </a:solidFill>
                <a:latin typeface="Calibri"/>
                <a:ea typeface="Calibri"/>
                <a:cs typeface="Calibri"/>
                <a:sym typeface="Calibri"/>
              </a:rPr>
              <a:t>	 </a:t>
            </a:r>
            <a:r>
              <a:rPr lang="it" sz="2400" dirty="0" smtClean="0">
                <a:solidFill>
                  <a:schemeClr val="dk1"/>
                </a:solidFill>
                <a:latin typeface="Calibri"/>
                <a:ea typeface="Calibri"/>
                <a:cs typeface="Calibri"/>
                <a:sym typeface="Calibri"/>
              </a:rPr>
              <a:t>GALAPRO </a:t>
            </a:r>
            <a:r>
              <a:rPr lang="it" sz="2400" dirty="0">
                <a:solidFill>
                  <a:schemeClr val="dk1"/>
                </a:solidFill>
                <a:latin typeface="Calibri"/>
                <a:ea typeface="Calibri"/>
                <a:cs typeface="Calibri"/>
                <a:sym typeface="Calibri"/>
              </a:rPr>
              <a:t>			</a:t>
            </a:r>
            <a:r>
              <a:rPr lang="it" sz="2400" dirty="0">
                <a:solidFill>
                  <a:schemeClr val="dk1"/>
                </a:solidFill>
                <a:latin typeface="Calibri"/>
                <a:ea typeface="Calibri"/>
                <a:cs typeface="Calibri"/>
                <a:sym typeface="Calibri"/>
              </a:rPr>
              <a:t>	</a:t>
            </a:r>
            <a:r>
              <a:rPr lang="it" sz="2400" dirty="0" smtClean="0">
                <a:solidFill>
                  <a:schemeClr val="dk1"/>
                </a:solidFill>
                <a:latin typeface="Calibri"/>
                <a:ea typeface="Calibri"/>
                <a:cs typeface="Calibri"/>
                <a:sym typeface="Calibri"/>
              </a:rPr>
              <a:t>risorse</a:t>
            </a:r>
          </a:p>
          <a:p>
            <a:pPr>
              <a:lnSpc>
                <a:spcPct val="130000"/>
              </a:lnSpc>
              <a:buSzPct val="25000"/>
            </a:pPr>
            <a:r>
              <a:rPr lang="it" sz="2400" dirty="0" smtClean="0">
                <a:solidFill>
                  <a:schemeClr val="dk1"/>
                </a:solidFill>
                <a:latin typeface="Calibri"/>
                <a:ea typeface="Calibri"/>
                <a:cs typeface="Calibri"/>
                <a:sym typeface="Calibri"/>
              </a:rPr>
              <a:t>								network</a:t>
            </a:r>
            <a:r>
              <a:rPr lang="it" sz="2400" dirty="0">
                <a:solidFill>
                  <a:schemeClr val="dk1"/>
                </a:solidFill>
                <a:latin typeface="Calibri"/>
                <a:ea typeface="Calibri"/>
                <a:cs typeface="Calibri"/>
                <a:sym typeface="Calibri"/>
              </a:rPr>
              <a:t>					</a:t>
            </a:r>
            <a:r>
              <a:rPr lang="it" sz="2400" dirty="0" smtClean="0">
                <a:solidFill>
                  <a:schemeClr val="dk1"/>
                </a:solidFill>
                <a:latin typeface="Calibri"/>
                <a:ea typeface="Calibri"/>
                <a:cs typeface="Calibri"/>
                <a:sym typeface="Calibri"/>
              </a:rPr>
              <a:t>    </a:t>
            </a:r>
            <a:r>
              <a:rPr lang="it" sz="3000" dirty="0" smtClean="0">
                <a:solidFill>
                  <a:schemeClr val="dk1"/>
                </a:solidFill>
                <a:latin typeface="Calibri"/>
                <a:ea typeface="Calibri"/>
                <a:cs typeface="Calibri"/>
                <a:sym typeface="Calibri"/>
              </a:rPr>
              <a:t>  </a:t>
            </a:r>
            <a:r>
              <a:rPr lang="it" sz="3000" dirty="0">
                <a:solidFill>
                  <a:schemeClr val="dk1"/>
                </a:solidFill>
                <a:latin typeface="Calibri"/>
                <a:ea typeface="Calibri"/>
                <a:cs typeface="Calibri"/>
                <a:sym typeface="Calibri"/>
              </a:rPr>
              <a:t>APICAD</a:t>
            </a:r>
          </a:p>
        </p:txBody>
      </p:sp>
      <p:pic>
        <p:nvPicPr>
          <p:cNvPr id="815" name="Shape 815"/>
          <p:cNvPicPr preferRelativeResize="0"/>
          <p:nvPr/>
        </p:nvPicPr>
        <p:blipFill rotWithShape="1">
          <a:blip r:embed="rId4">
            <a:alphaModFix/>
          </a:blip>
          <a:srcRect/>
          <a:stretch/>
        </p:blipFill>
        <p:spPr>
          <a:xfrm>
            <a:off x="3276600" y="4804171"/>
            <a:ext cx="2216149" cy="378618"/>
          </a:xfrm>
          <a:prstGeom prst="rect">
            <a:avLst/>
          </a:prstGeom>
          <a:noFill/>
          <a:ln>
            <a:noFill/>
          </a:ln>
        </p:spPr>
      </p:pic>
      <p:sp>
        <p:nvSpPr>
          <p:cNvPr id="816" name="Shape 816"/>
          <p:cNvSpPr txBox="1"/>
          <p:nvPr/>
        </p:nvSpPr>
        <p:spPr>
          <a:xfrm>
            <a:off x="5638800" y="4843462"/>
            <a:ext cx="3581399"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817" name="Shape 817"/>
          <p:cNvSpPr/>
          <p:nvPr/>
        </p:nvSpPr>
        <p:spPr>
          <a:xfrm>
            <a:off x="2506650" y="1887925"/>
            <a:ext cx="2216099" cy="1571099"/>
          </a:xfrm>
          <a:prstGeom prst="bracePair">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18" name="Shape 818"/>
          <p:cNvSpPr/>
          <p:nvPr/>
        </p:nvSpPr>
        <p:spPr>
          <a:xfrm>
            <a:off x="7022675" y="1764062"/>
            <a:ext cx="491400" cy="2058300"/>
          </a:xfrm>
          <a:prstGeom prst="leftBrace">
            <a:avLst>
              <a:gd name="adj1" fmla="val 85679"/>
              <a:gd name="adj2" fmla="val 44402"/>
            </a:avLst>
          </a:prstGeom>
          <a:no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819" name="Shape 819"/>
          <p:cNvSpPr/>
          <p:nvPr/>
        </p:nvSpPr>
        <p:spPr>
          <a:xfrm>
            <a:off x="5731800" y="2854200"/>
            <a:ext cx="491400" cy="1039799"/>
          </a:xfrm>
          <a:prstGeom prst="upDownArrow">
            <a:avLst>
              <a:gd name="adj1" fmla="val 50000"/>
              <a:gd name="adj2" fmla="val 50000"/>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Shape 824"/>
          <p:cNvSpPr txBox="1"/>
          <p:nvPr/>
        </p:nvSpPr>
        <p:spPr>
          <a:xfrm>
            <a:off x="961350" y="1452975"/>
            <a:ext cx="7221299" cy="3429000"/>
          </a:xfrm>
          <a:prstGeom prst="rect">
            <a:avLst/>
          </a:prstGeom>
          <a:noFill/>
          <a:ln>
            <a:noFill/>
          </a:ln>
        </p:spPr>
        <p:txBody>
          <a:bodyPr lIns="91425" tIns="91425" rIns="91425" bIns="91425" anchor="t" anchorCtr="0">
            <a:noAutofit/>
          </a:bodyPr>
          <a:lstStyle/>
          <a:p>
            <a:pPr lvl="0" algn="ctr" rtl="0">
              <a:lnSpc>
                <a:spcPct val="130000"/>
              </a:lnSpc>
              <a:spcBef>
                <a:spcPts val="0"/>
              </a:spcBef>
              <a:buNone/>
            </a:pPr>
            <a:r>
              <a:rPr lang="it" sz="2400" b="1" dirty="0">
                <a:solidFill>
                  <a:schemeClr val="dk1"/>
                </a:solidFill>
                <a:latin typeface="Calibri"/>
                <a:ea typeface="Calibri"/>
                <a:cs typeface="Calibri"/>
                <a:sym typeface="Calibri"/>
              </a:rPr>
              <a:t>Le fonctionnement </a:t>
            </a:r>
          </a:p>
          <a:p>
            <a:pPr lvl="0" algn="ctr" rtl="0">
              <a:lnSpc>
                <a:spcPct val="130000"/>
              </a:lnSpc>
              <a:spcBef>
                <a:spcPts val="0"/>
              </a:spcBef>
              <a:buClr>
                <a:schemeClr val="dk1"/>
              </a:buClr>
              <a:buSzPct val="25000"/>
              <a:buFont typeface="Arial"/>
              <a:buNone/>
            </a:pPr>
            <a:r>
              <a:rPr lang="it" sz="2400" dirty="0">
                <a:solidFill>
                  <a:schemeClr val="dk1"/>
                </a:solidFill>
                <a:latin typeface="Calibri"/>
                <a:ea typeface="Calibri"/>
                <a:cs typeface="Calibri"/>
                <a:sym typeface="Calibri"/>
              </a:rPr>
              <a:t>hybride : présentiel et distanciel	</a:t>
            </a:r>
          </a:p>
          <a:p>
            <a:pPr lvl="0" algn="ctr" rtl="0">
              <a:lnSpc>
                <a:spcPct val="130000"/>
              </a:lnSpc>
              <a:spcBef>
                <a:spcPts val="0"/>
              </a:spcBef>
              <a:buNone/>
            </a:pPr>
            <a:endParaRPr sz="2400" dirty="0">
              <a:solidFill>
                <a:schemeClr val="dk1"/>
              </a:solidFill>
              <a:latin typeface="Calibri"/>
              <a:ea typeface="Calibri"/>
              <a:cs typeface="Calibri"/>
              <a:sym typeface="Calibri"/>
            </a:endParaRPr>
          </a:p>
          <a:p>
            <a:pPr lvl="0" algn="ctr" rtl="0">
              <a:lnSpc>
                <a:spcPct val="130000"/>
              </a:lnSpc>
              <a:spcBef>
                <a:spcPts val="0"/>
              </a:spcBef>
              <a:buNone/>
            </a:pPr>
            <a:r>
              <a:rPr lang="it" sz="2400" b="1" dirty="0">
                <a:solidFill>
                  <a:schemeClr val="dk1"/>
                </a:solidFill>
                <a:latin typeface="Calibri"/>
                <a:ea typeface="Calibri"/>
                <a:cs typeface="Calibri"/>
                <a:sym typeface="Calibri"/>
              </a:rPr>
              <a:t>Les groupes</a:t>
            </a:r>
          </a:p>
          <a:p>
            <a:pPr lvl="0" algn="ctr" rtl="0">
              <a:lnSpc>
                <a:spcPct val="130000"/>
              </a:lnSpc>
              <a:spcBef>
                <a:spcPts val="0"/>
              </a:spcBef>
              <a:buClr>
                <a:schemeClr val="dk1"/>
              </a:buClr>
              <a:buSzPct val="25000"/>
              <a:buFont typeface="Arial"/>
              <a:buNone/>
            </a:pPr>
            <a:r>
              <a:rPr lang="it" sz="2400" dirty="0">
                <a:solidFill>
                  <a:schemeClr val="dk1"/>
                </a:solidFill>
                <a:latin typeface="Calibri"/>
                <a:ea typeface="Calibri"/>
                <a:cs typeface="Calibri"/>
                <a:sym typeface="Calibri"/>
              </a:rPr>
              <a:t>groupes initiaux (GI) reconfigurés en groupes de travail plurilingues (GT) avec les mêmes personnes regroupées par affinité (thématique; projet professionnel; etc).</a:t>
            </a:r>
          </a:p>
        </p:txBody>
      </p:sp>
      <p:sp>
        <p:nvSpPr>
          <p:cNvPr id="825" name="Shape 825"/>
          <p:cNvSpPr txBox="1"/>
          <p:nvPr/>
        </p:nvSpPr>
        <p:spPr>
          <a:xfrm>
            <a:off x="933775" y="792025"/>
            <a:ext cx="3908400" cy="370499"/>
          </a:xfrm>
          <a:prstGeom prst="rect">
            <a:avLst/>
          </a:prstGeom>
          <a:noFill/>
          <a:ln>
            <a:noFill/>
          </a:ln>
        </p:spPr>
        <p:txBody>
          <a:bodyPr lIns="91425" tIns="91425" rIns="91425" bIns="91425" anchor="t" anchorCtr="0">
            <a:noAutofit/>
          </a:bodyPr>
          <a:lstStyle/>
          <a:p>
            <a:pPr>
              <a:spcBef>
                <a:spcPts val="0"/>
              </a:spcBef>
              <a:buNone/>
            </a:pPr>
            <a:r>
              <a:rPr lang="it" sz="1800" b="1">
                <a:solidFill>
                  <a:srgbClr val="FFFFFF"/>
                </a:solidFill>
              </a:rPr>
              <a:t>Principes de base</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p:nvPr/>
        </p:nvSpPr>
        <p:spPr>
          <a:xfrm>
            <a:off x="179373" y="141675"/>
            <a:ext cx="8134800" cy="300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latin typeface="Arial"/>
                <a:ea typeface="Arial"/>
                <a:cs typeface="Arial"/>
                <a:sym typeface="Arial"/>
              </a:rPr>
              <a:t>PUBLICAÇÕES - revistas, brochuras, estudos de referência</a:t>
            </a:r>
          </a:p>
        </p:txBody>
      </p:sp>
      <p:pic>
        <p:nvPicPr>
          <p:cNvPr id="146" name="Shape 146"/>
          <p:cNvPicPr preferRelativeResize="0"/>
          <p:nvPr/>
        </p:nvPicPr>
        <p:blipFill rotWithShape="1">
          <a:blip r:embed="rId3">
            <a:alphaModFix/>
          </a:blip>
          <a:srcRect/>
          <a:stretch/>
        </p:blipFill>
        <p:spPr>
          <a:xfrm rot="-270432">
            <a:off x="6011407" y="592503"/>
            <a:ext cx="2267860" cy="2458304"/>
          </a:xfrm>
          <a:prstGeom prst="rect">
            <a:avLst/>
          </a:prstGeom>
          <a:noFill/>
          <a:ln w="9525" cap="flat">
            <a:solidFill>
              <a:srgbClr val="000000"/>
            </a:solidFill>
            <a:prstDash val="solid"/>
            <a:round/>
            <a:headEnd type="none" w="med" len="med"/>
            <a:tailEnd type="none" w="med" len="med"/>
          </a:ln>
        </p:spPr>
      </p:pic>
      <p:pic>
        <p:nvPicPr>
          <p:cNvPr id="147" name="Shape 147"/>
          <p:cNvPicPr preferRelativeResize="0"/>
          <p:nvPr/>
        </p:nvPicPr>
        <p:blipFill rotWithShape="1">
          <a:blip r:embed="rId4">
            <a:alphaModFix/>
          </a:blip>
          <a:srcRect/>
          <a:stretch/>
        </p:blipFill>
        <p:spPr>
          <a:xfrm rot="315686">
            <a:off x="6661095" y="2433175"/>
            <a:ext cx="1911459" cy="2240488"/>
          </a:xfrm>
          <a:prstGeom prst="rect">
            <a:avLst/>
          </a:prstGeom>
          <a:noFill/>
          <a:ln w="9525" cap="flat">
            <a:solidFill>
              <a:srgbClr val="000000"/>
            </a:solidFill>
            <a:prstDash val="solid"/>
            <a:round/>
            <a:headEnd type="none" w="med" len="med"/>
            <a:tailEnd type="none" w="med" len="med"/>
          </a:ln>
        </p:spPr>
      </p:pic>
      <p:pic>
        <p:nvPicPr>
          <p:cNvPr id="148" name="Shape 148"/>
          <p:cNvPicPr preferRelativeResize="0"/>
          <p:nvPr/>
        </p:nvPicPr>
        <p:blipFill rotWithShape="1">
          <a:blip r:embed="rId5">
            <a:alphaModFix/>
          </a:blip>
          <a:srcRect/>
          <a:stretch/>
        </p:blipFill>
        <p:spPr>
          <a:xfrm rot="-225249">
            <a:off x="966192" y="2521633"/>
            <a:ext cx="3098400" cy="2504105"/>
          </a:xfrm>
          <a:prstGeom prst="rect">
            <a:avLst/>
          </a:prstGeom>
          <a:noFill/>
          <a:ln w="9525" cap="flat">
            <a:solidFill>
              <a:srgbClr val="000000"/>
            </a:solidFill>
            <a:prstDash val="solid"/>
            <a:round/>
            <a:headEnd type="none" w="med" len="med"/>
            <a:tailEnd type="none" w="med" len="med"/>
          </a:ln>
        </p:spPr>
      </p:pic>
      <p:pic>
        <p:nvPicPr>
          <p:cNvPr id="149" name="Shape 149"/>
          <p:cNvPicPr preferRelativeResize="0"/>
          <p:nvPr/>
        </p:nvPicPr>
        <p:blipFill rotWithShape="1">
          <a:blip r:embed="rId6">
            <a:alphaModFix/>
          </a:blip>
          <a:srcRect/>
          <a:stretch/>
        </p:blipFill>
        <p:spPr>
          <a:xfrm rot="916108">
            <a:off x="4174552" y="2479710"/>
            <a:ext cx="2223642" cy="2587950"/>
          </a:xfrm>
          <a:prstGeom prst="rect">
            <a:avLst/>
          </a:prstGeom>
          <a:noFill/>
          <a:ln w="9525" cap="flat">
            <a:solidFill>
              <a:srgbClr val="000000"/>
            </a:solidFill>
            <a:prstDash val="solid"/>
            <a:round/>
            <a:headEnd type="none" w="med" len="med"/>
            <a:tailEnd type="none" w="med" len="med"/>
          </a:ln>
        </p:spPr>
      </p:pic>
      <p:pic>
        <p:nvPicPr>
          <p:cNvPr id="150" name="Shape 150"/>
          <p:cNvPicPr preferRelativeResize="0"/>
          <p:nvPr/>
        </p:nvPicPr>
        <p:blipFill rotWithShape="1">
          <a:blip r:embed="rId7">
            <a:alphaModFix/>
          </a:blip>
          <a:srcRect/>
          <a:stretch/>
        </p:blipFill>
        <p:spPr>
          <a:xfrm rot="-589405">
            <a:off x="602442" y="647294"/>
            <a:ext cx="2112989" cy="2658285"/>
          </a:xfrm>
          <a:prstGeom prst="rect">
            <a:avLst/>
          </a:prstGeom>
          <a:noFill/>
          <a:ln>
            <a:noFill/>
          </a:ln>
        </p:spPr>
      </p:pic>
      <p:pic>
        <p:nvPicPr>
          <p:cNvPr id="151" name="Shape 151"/>
          <p:cNvPicPr preferRelativeResize="0"/>
          <p:nvPr/>
        </p:nvPicPr>
        <p:blipFill rotWithShape="1">
          <a:blip r:embed="rId8">
            <a:alphaModFix/>
          </a:blip>
          <a:srcRect/>
          <a:stretch/>
        </p:blipFill>
        <p:spPr>
          <a:xfrm>
            <a:off x="3000375" y="666750"/>
            <a:ext cx="2286000" cy="243125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30" name="Shape 830"/>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31" name="Shape 831"/>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1" i="0" u="none" strike="noStrike" cap="none" baseline="0">
                <a:solidFill>
                  <a:schemeClr val="lt1"/>
                </a:solidFill>
                <a:latin typeface="Arial"/>
                <a:ea typeface="Arial"/>
                <a:cs typeface="Arial"/>
                <a:sym typeface="Arial"/>
              </a:rPr>
              <a:t>Objectifs</a:t>
            </a:r>
          </a:p>
        </p:txBody>
      </p:sp>
      <p:sp>
        <p:nvSpPr>
          <p:cNvPr id="832" name="Shape 832"/>
          <p:cNvSpPr txBox="1"/>
          <p:nvPr/>
        </p:nvSpPr>
        <p:spPr>
          <a:xfrm>
            <a:off x="990600" y="1143000"/>
            <a:ext cx="8229600"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833" name="Shape 833"/>
          <p:cNvSpPr txBox="1"/>
          <p:nvPr/>
        </p:nvSpPr>
        <p:spPr>
          <a:xfrm>
            <a:off x="300100" y="1657350"/>
            <a:ext cx="8386799" cy="2469900"/>
          </a:xfrm>
          <a:prstGeom prst="rect">
            <a:avLst/>
          </a:prstGeom>
          <a:noFill/>
          <a:ln>
            <a:noFill/>
          </a:ln>
        </p:spPr>
        <p:txBody>
          <a:bodyPr lIns="91425" tIns="45700" rIns="91425" bIns="45700" anchor="t" anchorCtr="0">
            <a:noAutofit/>
          </a:bodyPr>
          <a:lstStyle/>
          <a:p>
            <a:pPr marL="342900" marR="0" lvl="0" indent="-342900" algn="l" rtl="0">
              <a:lnSpc>
                <a:spcPct val="130000"/>
              </a:lnSpc>
              <a:spcBef>
                <a:spcPts val="0"/>
              </a:spcBef>
              <a:spcAft>
                <a:spcPts val="0"/>
              </a:spcAft>
              <a:buClr>
                <a:schemeClr val="dk1"/>
              </a:buClr>
              <a:buSzPct val="100000"/>
              <a:buFont typeface="Noto Symbol"/>
              <a:buChar char="➢"/>
            </a:pPr>
            <a:r>
              <a:rPr lang="it" sz="2000" b="0" i="0" u="none" strike="noStrike" cap="none" baseline="0">
                <a:solidFill>
                  <a:schemeClr val="dk1"/>
                </a:solidFill>
                <a:latin typeface="Calibri"/>
                <a:ea typeface="Calibri"/>
                <a:cs typeface="Calibri"/>
                <a:sym typeface="Calibri"/>
              </a:rPr>
              <a:t>Contribuer à l’innovation de l’enseignement-apprentissage des langues. </a:t>
            </a:r>
          </a:p>
          <a:p>
            <a:pPr marL="342900" marR="0" lvl="0" indent="-215900" algn="l" rtl="0">
              <a:lnSpc>
                <a:spcPct val="130000"/>
              </a:lnSpc>
              <a:spcBef>
                <a:spcPts val="0"/>
              </a:spcBef>
              <a:spcAft>
                <a:spcPts val="0"/>
              </a:spcAft>
              <a:buClr>
                <a:schemeClr val="dk1"/>
              </a:buClr>
              <a:buFont typeface="Noto Symbol"/>
              <a:buNone/>
            </a:pPr>
            <a:endParaRPr sz="2000" b="0" i="0" u="none" strike="noStrike" cap="none" baseline="0">
              <a:solidFill>
                <a:schemeClr val="dk1"/>
              </a:solidFill>
              <a:latin typeface="Calibri"/>
              <a:ea typeface="Calibri"/>
              <a:cs typeface="Calibri"/>
              <a:sym typeface="Calibri"/>
            </a:endParaRPr>
          </a:p>
          <a:p>
            <a:pPr marL="342900" marR="0" lvl="0" indent="-342900" algn="l" rtl="0">
              <a:lnSpc>
                <a:spcPct val="130000"/>
              </a:lnSpc>
              <a:spcBef>
                <a:spcPts val="0"/>
              </a:spcBef>
              <a:spcAft>
                <a:spcPts val="0"/>
              </a:spcAft>
              <a:buClr>
                <a:schemeClr val="dk1"/>
              </a:buClr>
              <a:buSzPct val="100000"/>
              <a:buFont typeface="Noto Symbol"/>
              <a:buChar char="➢"/>
            </a:pPr>
            <a:r>
              <a:rPr lang="it" sz="2000" b="0" i="0" u="none" strike="noStrike" cap="none" baseline="0">
                <a:solidFill>
                  <a:schemeClr val="dk1"/>
                </a:solidFill>
                <a:latin typeface="Calibri"/>
                <a:ea typeface="Calibri"/>
                <a:cs typeface="Calibri"/>
                <a:sym typeface="Calibri"/>
              </a:rPr>
              <a:t>Promouvoir et curriculariser la formation à l’intercompréhension en interaction sur Internet. </a:t>
            </a:r>
          </a:p>
          <a:p>
            <a:pPr marL="0" marR="0" lvl="0" indent="0" algn="l" rtl="0">
              <a:lnSpc>
                <a:spcPct val="130000"/>
              </a:lnSpc>
              <a:spcBef>
                <a:spcPts val="0"/>
              </a:spcBef>
              <a:spcAft>
                <a:spcPts val="0"/>
              </a:spcAft>
              <a:buNone/>
            </a:pPr>
            <a:endParaRPr sz="2000" b="0" i="0" u="none" strike="noStrike" cap="none" baseline="0">
              <a:solidFill>
                <a:schemeClr val="dk1"/>
              </a:solidFill>
              <a:latin typeface="Calibri"/>
              <a:ea typeface="Calibri"/>
              <a:cs typeface="Calibri"/>
              <a:sym typeface="Calibri"/>
            </a:endParaRPr>
          </a:p>
          <a:p>
            <a:pPr marL="342900" marR="0" lvl="0" indent="-342900" algn="l" rtl="0">
              <a:lnSpc>
                <a:spcPct val="130000"/>
              </a:lnSpc>
              <a:spcBef>
                <a:spcPts val="0"/>
              </a:spcBef>
              <a:spcAft>
                <a:spcPts val="0"/>
              </a:spcAft>
              <a:buClr>
                <a:schemeClr val="dk1"/>
              </a:buClr>
              <a:buSzPct val="100000"/>
              <a:buFont typeface="Noto Symbol"/>
              <a:buChar char="➢"/>
            </a:pPr>
            <a:r>
              <a:rPr lang="it" sz="2000" b="0" i="0" u="none" strike="noStrike" cap="none" baseline="0">
                <a:solidFill>
                  <a:schemeClr val="dk1"/>
                </a:solidFill>
                <a:latin typeface="Calibri"/>
                <a:ea typeface="Calibri"/>
                <a:cs typeface="Calibri"/>
                <a:sym typeface="Calibri"/>
              </a:rPr>
              <a:t>Développer un réseau, un centre de ressources en ligne, et une plate-forme de travail à distance. </a:t>
            </a:r>
          </a:p>
        </p:txBody>
      </p:sp>
      <p:pic>
        <p:nvPicPr>
          <p:cNvPr id="834" name="Shape 834"/>
          <p:cNvPicPr preferRelativeResize="0"/>
          <p:nvPr/>
        </p:nvPicPr>
        <p:blipFill rotWithShape="1">
          <a:blip r:embed="rId4">
            <a:alphaModFix/>
          </a:blip>
          <a:srcRect/>
          <a:stretch/>
        </p:blipFill>
        <p:spPr>
          <a:xfrm>
            <a:off x="1219200" y="4764881"/>
            <a:ext cx="2216149" cy="378618"/>
          </a:xfrm>
          <a:prstGeom prst="rect">
            <a:avLst/>
          </a:prstGeom>
          <a:noFill/>
          <a:ln>
            <a:noFill/>
          </a:ln>
        </p:spPr>
      </p:pic>
      <p:sp>
        <p:nvSpPr>
          <p:cNvPr id="835" name="Shape 835"/>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Tree>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pic>
        <p:nvPicPr>
          <p:cNvPr id="840" name="Shape 840"/>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41" name="Shape 841"/>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lt1"/>
                </a:solidFill>
                <a:latin typeface="Arial"/>
                <a:ea typeface="Arial"/>
                <a:cs typeface="Arial"/>
                <a:sym typeface="Arial"/>
              </a:rPr>
              <a:t>Public, Langues, Méthodologie de travail</a:t>
            </a:r>
          </a:p>
        </p:txBody>
      </p:sp>
      <p:sp>
        <p:nvSpPr>
          <p:cNvPr id="842" name="Shape 842"/>
          <p:cNvSpPr txBox="1"/>
          <p:nvPr/>
        </p:nvSpPr>
        <p:spPr>
          <a:xfrm>
            <a:off x="1066800" y="1504950"/>
            <a:ext cx="7239000" cy="2377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2000" b="1" i="0" u="none" strike="noStrike" cap="none" baseline="0" dirty="0">
                <a:solidFill>
                  <a:schemeClr val="dk1"/>
                </a:solidFill>
                <a:latin typeface="Calibri"/>
                <a:ea typeface="Calibri"/>
                <a:cs typeface="Calibri"/>
                <a:sym typeface="Calibri"/>
              </a:rPr>
              <a:t>Public:  </a:t>
            </a:r>
          </a:p>
          <a:p>
            <a:pPr marL="0" marR="0" lvl="0" indent="0" algn="l" rtl="0">
              <a:spcBef>
                <a:spcPts val="0"/>
              </a:spcBef>
              <a:spcAft>
                <a:spcPts val="0"/>
              </a:spcAft>
              <a:buSzPct val="25000"/>
              <a:buNone/>
            </a:pPr>
            <a:r>
              <a:rPr lang="it" sz="2000" b="0" i="0" u="none" strike="noStrike" cap="none" baseline="0" dirty="0">
                <a:solidFill>
                  <a:schemeClr val="dk1"/>
                </a:solidFill>
                <a:latin typeface="Calibri"/>
                <a:ea typeface="Calibri"/>
                <a:cs typeface="Calibri"/>
                <a:sym typeface="Calibri"/>
              </a:rPr>
              <a:t>scolaire, universitaire, associatif et professionnel </a:t>
            </a: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it" sz="2000" b="1" i="0" u="none" strike="noStrike" cap="none" baseline="0" dirty="0">
                <a:solidFill>
                  <a:schemeClr val="dk1"/>
                </a:solidFill>
                <a:latin typeface="Calibri"/>
                <a:ea typeface="Calibri"/>
                <a:cs typeface="Calibri"/>
                <a:sym typeface="Calibri"/>
              </a:rPr>
              <a:t>Langues:  </a:t>
            </a:r>
          </a:p>
          <a:p>
            <a:pPr marL="0" marR="0" lvl="0" indent="0" algn="l" rtl="0">
              <a:spcBef>
                <a:spcPts val="0"/>
              </a:spcBef>
              <a:spcAft>
                <a:spcPts val="0"/>
              </a:spcAft>
              <a:buSzPct val="25000"/>
              <a:buNone/>
            </a:pPr>
            <a:r>
              <a:rPr lang="it" sz="2000" b="0" i="0" u="none" strike="noStrike" cap="none" baseline="0" dirty="0">
                <a:solidFill>
                  <a:schemeClr val="dk1"/>
                </a:solidFill>
                <a:latin typeface="Calibri"/>
                <a:ea typeface="Calibri"/>
                <a:cs typeface="Calibri"/>
                <a:sym typeface="Calibri"/>
              </a:rPr>
              <a:t>toutes les langues (même si le réseau s’appuie, au départ, sur la famille des langues romanes )</a:t>
            </a:r>
          </a:p>
          <a:p>
            <a:pPr marL="0" marR="0" lvl="0" indent="0" algn="l" rtl="0">
              <a:spcBef>
                <a:spcPts val="0"/>
              </a:spcBef>
              <a:spcAft>
                <a:spcPts val="0"/>
              </a:spcAft>
              <a:buNone/>
            </a:pPr>
            <a:endParaRPr sz="20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it" sz="2000" b="1" i="0" u="none" strike="noStrike" cap="none" baseline="0" dirty="0">
                <a:solidFill>
                  <a:schemeClr val="dk1"/>
                </a:solidFill>
                <a:latin typeface="Calibri"/>
                <a:ea typeface="Calibri"/>
                <a:cs typeface="Calibri"/>
                <a:sym typeface="Calibri"/>
              </a:rPr>
              <a:t>Méthodologie de travail: </a:t>
            </a:r>
          </a:p>
          <a:p>
            <a:pPr marL="0" marR="0" lvl="0" indent="0" algn="l" rtl="0">
              <a:spcBef>
                <a:spcPts val="0"/>
              </a:spcBef>
              <a:spcAft>
                <a:spcPts val="0"/>
              </a:spcAft>
              <a:buSzPct val="25000"/>
              <a:buNone/>
            </a:pPr>
            <a:r>
              <a:rPr lang="it" sz="2000" b="0" i="0" u="none" strike="noStrike" cap="none" baseline="0" dirty="0">
                <a:solidFill>
                  <a:schemeClr val="dk1"/>
                </a:solidFill>
                <a:latin typeface="Calibri"/>
                <a:ea typeface="Calibri"/>
                <a:cs typeface="Calibri"/>
                <a:sym typeface="Calibri"/>
              </a:rPr>
              <a:t>groupes plurilingues assignés à des tâches et travaillant à distance dans leurs langues </a:t>
            </a:r>
          </a:p>
        </p:txBody>
      </p:sp>
      <p:pic>
        <p:nvPicPr>
          <p:cNvPr id="843" name="Shape 843"/>
          <p:cNvPicPr preferRelativeResize="0"/>
          <p:nvPr/>
        </p:nvPicPr>
        <p:blipFill rotWithShape="1">
          <a:blip r:embed="rId4">
            <a:alphaModFix/>
          </a:blip>
          <a:srcRect/>
          <a:stretch/>
        </p:blipFill>
        <p:spPr>
          <a:xfrm>
            <a:off x="1219200" y="4764881"/>
            <a:ext cx="2216149" cy="378618"/>
          </a:xfrm>
          <a:prstGeom prst="rect">
            <a:avLst/>
          </a:prstGeom>
          <a:noFill/>
          <a:ln>
            <a:noFill/>
          </a:ln>
        </p:spPr>
      </p:pic>
      <p:sp>
        <p:nvSpPr>
          <p:cNvPr id="844" name="Shape 844"/>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Tree>
  </p:cSld>
  <p:clrMapOvr>
    <a:masterClrMapping/>
  </p:clrMapOvr>
  <p:transition spd="slow">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pic>
        <p:nvPicPr>
          <p:cNvPr id="849" name="Shape 849"/>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50" name="Shape 850"/>
          <p:cNvSpPr txBox="1"/>
          <p:nvPr/>
        </p:nvSpPr>
        <p:spPr>
          <a:xfrm>
            <a:off x="396000" y="843762"/>
            <a:ext cx="8077199" cy="365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1" i="0" u="none" strike="noStrike" cap="none" baseline="0">
                <a:solidFill>
                  <a:schemeClr val="lt1"/>
                </a:solidFill>
                <a:latin typeface="Arial"/>
                <a:ea typeface="Arial"/>
                <a:cs typeface="Arial"/>
                <a:sym typeface="Arial"/>
              </a:rPr>
              <a:t>Partenaires</a:t>
            </a:r>
          </a:p>
        </p:txBody>
      </p:sp>
      <p:sp>
        <p:nvSpPr>
          <p:cNvPr id="851" name="Shape 851"/>
          <p:cNvSpPr txBox="1"/>
          <p:nvPr/>
        </p:nvSpPr>
        <p:spPr>
          <a:xfrm>
            <a:off x="54900" y="1462500"/>
            <a:ext cx="4913399" cy="3207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2000" b="1" i="0" u="none" strike="noStrike" cap="none" baseline="0">
                <a:solidFill>
                  <a:schemeClr val="dk1"/>
                </a:solidFill>
                <a:latin typeface="Calibri"/>
                <a:ea typeface="Calibri"/>
                <a:cs typeface="Calibri"/>
                <a:sym typeface="Calibri"/>
              </a:rPr>
              <a:t>15 universités européennes</a:t>
            </a:r>
            <a:r>
              <a:rPr lang="it" sz="2000" b="0" i="0" u="none" strike="noStrike" cap="none" baseline="0">
                <a:solidFill>
                  <a:schemeClr val="dk1"/>
                </a:solidFill>
                <a:latin typeface="Calibri"/>
                <a:ea typeface="Calibri"/>
                <a:cs typeface="Calibri"/>
                <a:sym typeface="Calibri"/>
              </a:rPr>
              <a:t> (parmi lesquelles les 8 des projets “Gala”) </a:t>
            </a:r>
          </a:p>
          <a:p>
            <a:pPr marL="0" marR="0" lvl="0" indent="0" algn="l" rtl="0">
              <a:spcBef>
                <a:spcPts val="0"/>
              </a:spcBef>
              <a:spcAft>
                <a:spcPts val="0"/>
              </a:spcAft>
              <a:buNone/>
            </a:pPr>
            <a:endParaRPr sz="20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it" sz="2000" b="1" i="0" u="none" strike="noStrike" cap="none" baseline="0">
                <a:solidFill>
                  <a:schemeClr val="dk1"/>
                </a:solidFill>
                <a:latin typeface="Calibri"/>
                <a:ea typeface="Calibri"/>
                <a:cs typeface="Calibri"/>
                <a:sym typeface="Calibri"/>
              </a:rPr>
              <a:t>De nouveaux partenaires: </a:t>
            </a:r>
          </a:p>
          <a:p>
            <a:pPr marL="0" marR="0" lvl="0" indent="0" algn="l" rtl="0">
              <a:spcBef>
                <a:spcPts val="0"/>
              </a:spcBef>
              <a:spcAft>
                <a:spcPts val="0"/>
              </a:spcAft>
              <a:buSzPct val="25000"/>
              <a:buNone/>
            </a:pPr>
            <a:r>
              <a:rPr lang="it" sz="2000" b="0" i="0" u="none" strike="noStrike" cap="none" baseline="0">
                <a:solidFill>
                  <a:schemeClr val="dk1"/>
                </a:solidFill>
                <a:latin typeface="Calibri"/>
                <a:ea typeface="Calibri"/>
                <a:cs typeface="Calibri"/>
                <a:sym typeface="Calibri"/>
              </a:rPr>
              <a:t>3 écoles/lycées + 1 association </a:t>
            </a:r>
          </a:p>
          <a:p>
            <a:pPr marL="0" marR="0" lvl="0" indent="0" algn="l" rtl="0">
              <a:spcBef>
                <a:spcPts val="0"/>
              </a:spcBef>
              <a:spcAft>
                <a:spcPts val="0"/>
              </a:spcAft>
              <a:buSzPct val="25000"/>
              <a:buNone/>
            </a:pPr>
            <a:r>
              <a:rPr lang="it" sz="2000" b="0" i="0" u="none" strike="noStrike" cap="none" baseline="0">
                <a:solidFill>
                  <a:schemeClr val="dk1"/>
                </a:solidFill>
                <a:latin typeface="Calibri"/>
                <a:ea typeface="Calibri"/>
                <a:cs typeface="Calibri"/>
                <a:sym typeface="Calibri"/>
              </a:rPr>
              <a:t>&gt; Lycée d’Auray (Fr) </a:t>
            </a:r>
          </a:p>
          <a:p>
            <a:pPr marL="0" marR="0" lvl="0" indent="0" algn="l" rtl="0">
              <a:spcBef>
                <a:spcPts val="0"/>
              </a:spcBef>
              <a:spcAft>
                <a:spcPts val="0"/>
              </a:spcAft>
              <a:buSzPct val="25000"/>
              <a:buNone/>
            </a:pPr>
            <a:r>
              <a:rPr lang="it" sz="2000" b="0" i="0" u="none" strike="noStrike" cap="none" baseline="0">
                <a:solidFill>
                  <a:schemeClr val="dk1"/>
                </a:solidFill>
                <a:latin typeface="Calibri"/>
                <a:ea typeface="Calibri"/>
                <a:cs typeface="Calibri"/>
                <a:sym typeface="Calibri"/>
              </a:rPr>
              <a:t>&gt; Liceo de Bergamo (It) </a:t>
            </a:r>
          </a:p>
          <a:p>
            <a:pPr marL="0" marR="0" lvl="0" indent="0" algn="l" rtl="0">
              <a:spcBef>
                <a:spcPts val="0"/>
              </a:spcBef>
              <a:spcAft>
                <a:spcPts val="0"/>
              </a:spcAft>
              <a:buSzPct val="25000"/>
              <a:buNone/>
            </a:pPr>
            <a:r>
              <a:rPr lang="it" sz="2000" b="0" i="0" u="none" strike="noStrike" cap="none" baseline="0">
                <a:solidFill>
                  <a:schemeClr val="dk1"/>
                </a:solidFill>
                <a:latin typeface="Calibri"/>
                <a:ea typeface="Calibri"/>
                <a:cs typeface="Calibri"/>
                <a:sym typeface="Calibri"/>
              </a:rPr>
              <a:t>&gt; Groupement d’Ecoles de </a:t>
            </a:r>
          </a:p>
          <a:p>
            <a:pPr marL="0" marR="0" lvl="0" indent="0" algn="l" rtl="0">
              <a:spcBef>
                <a:spcPts val="0"/>
              </a:spcBef>
              <a:spcAft>
                <a:spcPts val="0"/>
              </a:spcAft>
              <a:buSzPct val="25000"/>
              <a:buNone/>
            </a:pPr>
            <a:r>
              <a:rPr lang="it" sz="2000" b="0" i="0" u="none" strike="noStrike" cap="none" baseline="0">
                <a:solidFill>
                  <a:schemeClr val="dk1"/>
                </a:solidFill>
                <a:latin typeface="Calibri"/>
                <a:ea typeface="Calibri"/>
                <a:cs typeface="Calibri"/>
                <a:sym typeface="Calibri"/>
              </a:rPr>
              <a:t>Soure (Pt) </a:t>
            </a:r>
          </a:p>
          <a:p>
            <a:pPr marL="0" marR="0" lvl="0" indent="0" algn="l" rtl="0">
              <a:spcBef>
                <a:spcPts val="0"/>
              </a:spcBef>
              <a:spcAft>
                <a:spcPts val="0"/>
              </a:spcAft>
              <a:buSzPct val="25000"/>
              <a:buNone/>
            </a:pPr>
            <a:r>
              <a:rPr lang="it" sz="2000" b="0" i="0" u="none" strike="noStrike" cap="none" baseline="0">
                <a:solidFill>
                  <a:schemeClr val="dk1"/>
                </a:solidFill>
                <a:latin typeface="Calibri"/>
                <a:ea typeface="Calibri"/>
                <a:cs typeface="Calibri"/>
                <a:sym typeface="Calibri"/>
              </a:rPr>
              <a:t>&gt; Association: Mondes Parallèles (FR) </a:t>
            </a:r>
          </a:p>
          <a:p>
            <a:pPr marL="0" marR="0" lvl="0" indent="0" algn="l" rtl="0">
              <a:spcBef>
                <a:spcPts val="0"/>
              </a:spcBef>
              <a:spcAft>
                <a:spcPts val="0"/>
              </a:spcAft>
              <a:buNone/>
            </a:pPr>
            <a:endParaRPr sz="2000" b="0" i="0" u="none" strike="noStrike" cap="none" baseline="0">
              <a:solidFill>
                <a:schemeClr val="dk1"/>
              </a:solidFill>
              <a:latin typeface="Calibri"/>
              <a:ea typeface="Calibri"/>
              <a:cs typeface="Calibri"/>
              <a:sym typeface="Calibri"/>
            </a:endParaRPr>
          </a:p>
        </p:txBody>
      </p:sp>
      <p:pic>
        <p:nvPicPr>
          <p:cNvPr id="852" name="Shape 852"/>
          <p:cNvPicPr preferRelativeResize="0"/>
          <p:nvPr/>
        </p:nvPicPr>
        <p:blipFill rotWithShape="1">
          <a:blip r:embed="rId4">
            <a:alphaModFix/>
          </a:blip>
          <a:srcRect/>
          <a:stretch/>
        </p:blipFill>
        <p:spPr>
          <a:xfrm>
            <a:off x="2227900" y="4800600"/>
            <a:ext cx="2323800" cy="378600"/>
          </a:xfrm>
          <a:prstGeom prst="rect">
            <a:avLst/>
          </a:prstGeom>
          <a:noFill/>
          <a:ln>
            <a:noFill/>
          </a:ln>
        </p:spPr>
      </p:pic>
      <p:sp>
        <p:nvSpPr>
          <p:cNvPr id="853" name="Shape 853"/>
          <p:cNvSpPr txBox="1"/>
          <p:nvPr/>
        </p:nvSpPr>
        <p:spPr>
          <a:xfrm>
            <a:off x="4703100" y="4787500"/>
            <a:ext cx="4212299" cy="300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pic>
        <p:nvPicPr>
          <p:cNvPr id="854" name="Shape 854"/>
          <p:cNvPicPr preferRelativeResize="0"/>
          <p:nvPr/>
        </p:nvPicPr>
        <p:blipFill rotWithShape="1">
          <a:blip r:embed="rId5">
            <a:alphaModFix/>
          </a:blip>
          <a:srcRect/>
          <a:stretch/>
        </p:blipFill>
        <p:spPr>
          <a:xfrm>
            <a:off x="3934775" y="1004250"/>
            <a:ext cx="5138700" cy="3745800"/>
          </a:xfrm>
          <a:prstGeom prst="rect">
            <a:avLst/>
          </a:prstGeom>
          <a:noFill/>
          <a:ln>
            <a:noFill/>
          </a:ln>
        </p:spPr>
      </p:pic>
    </p:spTree>
  </p:cSld>
  <p:clrMapOvr>
    <a:masterClrMapping/>
  </p:clrMapOvr>
  <p:transition spd="slow">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Shape 859"/>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60" name="Shape 860"/>
          <p:cNvSpPr txBox="1"/>
          <p:nvPr/>
        </p:nvSpPr>
        <p:spPr>
          <a:xfrm>
            <a:off x="316675" y="872925"/>
            <a:ext cx="8077199" cy="365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1" i="0" u="none" strike="noStrike" cap="none" baseline="0">
                <a:solidFill>
                  <a:schemeClr val="lt1"/>
                </a:solidFill>
                <a:latin typeface="Arial"/>
                <a:ea typeface="Arial"/>
                <a:cs typeface="Arial"/>
                <a:sym typeface="Arial"/>
              </a:rPr>
              <a:t>Partenaires associés</a:t>
            </a:r>
          </a:p>
        </p:txBody>
      </p:sp>
      <p:pic>
        <p:nvPicPr>
          <p:cNvPr id="861" name="Shape 861"/>
          <p:cNvPicPr preferRelativeResize="0"/>
          <p:nvPr/>
        </p:nvPicPr>
        <p:blipFill rotWithShape="1">
          <a:blip r:embed="rId4">
            <a:alphaModFix/>
          </a:blip>
          <a:srcRect/>
          <a:stretch/>
        </p:blipFill>
        <p:spPr>
          <a:xfrm>
            <a:off x="2472525" y="4740681"/>
            <a:ext cx="2216099" cy="378600"/>
          </a:xfrm>
          <a:prstGeom prst="rect">
            <a:avLst/>
          </a:prstGeom>
          <a:noFill/>
          <a:ln>
            <a:noFill/>
          </a:ln>
        </p:spPr>
      </p:pic>
      <p:sp>
        <p:nvSpPr>
          <p:cNvPr id="862" name="Shape 862"/>
          <p:cNvSpPr txBox="1"/>
          <p:nvPr/>
        </p:nvSpPr>
        <p:spPr>
          <a:xfrm>
            <a:off x="5117275" y="4804178"/>
            <a:ext cx="3276600" cy="300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pic>
        <p:nvPicPr>
          <p:cNvPr id="863" name="Shape 863"/>
          <p:cNvPicPr preferRelativeResize="0"/>
          <p:nvPr/>
        </p:nvPicPr>
        <p:blipFill rotWithShape="1">
          <a:blip r:embed="rId5">
            <a:alphaModFix/>
          </a:blip>
          <a:srcRect/>
          <a:stretch/>
        </p:blipFill>
        <p:spPr>
          <a:xfrm>
            <a:off x="3288125" y="1520700"/>
            <a:ext cx="7317599" cy="3219900"/>
          </a:xfrm>
          <a:prstGeom prst="rect">
            <a:avLst/>
          </a:prstGeom>
          <a:noFill/>
          <a:ln>
            <a:noFill/>
          </a:ln>
        </p:spPr>
      </p:pic>
      <p:sp>
        <p:nvSpPr>
          <p:cNvPr id="864" name="Shape 864"/>
          <p:cNvSpPr txBox="1"/>
          <p:nvPr/>
        </p:nvSpPr>
        <p:spPr>
          <a:xfrm>
            <a:off x="316675" y="1447500"/>
            <a:ext cx="5155500" cy="3656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UB - Universitat de Barcelona (es)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UnB - Universidade de Brasília (br)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USP - São Paulo (br)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UPLA - Playa Ancha (cl)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UFPR - Curitiba (br)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Università de Sassari (it)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University of Mauritius (mu)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IES Melchor de Macanaz - Hellin (es)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UNC - Córdoba (ar)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UNICAMP - Campinas (br)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URP - Lima (pe)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FATEC de São Paulo (br)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UNRC - Río Cuarto (ar) </a:t>
            </a:r>
          </a:p>
          <a:p>
            <a:pPr marL="0" marR="0" lvl="0" indent="0" algn="l" rtl="0">
              <a:spcBef>
                <a:spcPts val="0"/>
              </a:spcBef>
              <a:spcAft>
                <a:spcPts val="0"/>
              </a:spcAft>
              <a:buSzPct val="25000"/>
              <a:buNone/>
            </a:pPr>
            <a:r>
              <a:rPr lang="it" sz="1600" b="1" i="0" u="none" strike="noStrike" cap="none" baseline="0">
                <a:solidFill>
                  <a:schemeClr val="dk1"/>
                </a:solidFill>
                <a:latin typeface="Calibri"/>
                <a:ea typeface="Calibri"/>
                <a:cs typeface="Calibri"/>
                <a:sym typeface="Calibri"/>
              </a:rPr>
              <a:t>UFRN - Natal (br) </a:t>
            </a:r>
          </a:p>
        </p:txBody>
      </p:sp>
    </p:spTree>
  </p:cSld>
  <p:clrMapOvr>
    <a:masterClrMapping/>
  </p:clrMapOvr>
  <p:transition spd="slow">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Shape 869"/>
          <p:cNvSpPr/>
          <p:nvPr/>
        </p:nvSpPr>
        <p:spPr>
          <a:xfrm>
            <a:off x="2057400" y="4343400"/>
            <a:ext cx="6934199" cy="400049"/>
          </a:xfrm>
          <a:prstGeom prst="roundRect">
            <a:avLst>
              <a:gd name="adj" fmla="val 16667"/>
            </a:avLst>
          </a:prstGeom>
          <a:solidFill>
            <a:srgbClr val="99FFCC"/>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870" name="Shape 870"/>
          <p:cNvSpPr/>
          <p:nvPr/>
        </p:nvSpPr>
        <p:spPr>
          <a:xfrm>
            <a:off x="2057400" y="3371850"/>
            <a:ext cx="6934199" cy="914400"/>
          </a:xfrm>
          <a:prstGeom prst="roundRect">
            <a:avLst>
              <a:gd name="adj" fmla="val 16667"/>
            </a:avLst>
          </a:prstGeom>
          <a:solidFill>
            <a:srgbClr val="CCCC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871" name="Shape 871"/>
          <p:cNvSpPr/>
          <p:nvPr/>
        </p:nvSpPr>
        <p:spPr>
          <a:xfrm>
            <a:off x="2057400" y="2857500"/>
            <a:ext cx="6934199" cy="457200"/>
          </a:xfrm>
          <a:prstGeom prst="roundRect">
            <a:avLst>
              <a:gd name="adj" fmla="val 16667"/>
            </a:avLst>
          </a:prstGeom>
          <a:solidFill>
            <a:srgbClr val="FF7C8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7C80"/>
              </a:solidFill>
              <a:latin typeface="Arial"/>
              <a:ea typeface="Arial"/>
              <a:cs typeface="Arial"/>
              <a:sym typeface="Arial"/>
            </a:endParaRPr>
          </a:p>
        </p:txBody>
      </p:sp>
      <p:sp>
        <p:nvSpPr>
          <p:cNvPr id="872" name="Shape 872"/>
          <p:cNvSpPr/>
          <p:nvPr/>
        </p:nvSpPr>
        <p:spPr>
          <a:xfrm>
            <a:off x="2057400" y="1485900"/>
            <a:ext cx="6934199" cy="1314450"/>
          </a:xfrm>
          <a:prstGeom prst="roundRect">
            <a:avLst>
              <a:gd name="adj" fmla="val 16667"/>
            </a:avLst>
          </a:prstGeom>
          <a:solidFill>
            <a:srgbClr val="FFC0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873" name="Shape 873"/>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74" name="Shape 874"/>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lt1"/>
                </a:solidFill>
                <a:latin typeface="Arial"/>
                <a:ea typeface="Arial"/>
                <a:cs typeface="Arial"/>
                <a:sym typeface="Arial"/>
              </a:rPr>
              <a:t>Lots de travail</a:t>
            </a:r>
          </a:p>
        </p:txBody>
      </p:sp>
      <p:sp>
        <p:nvSpPr>
          <p:cNvPr id="875" name="Shape 875"/>
          <p:cNvSpPr txBox="1"/>
          <p:nvPr/>
        </p:nvSpPr>
        <p:spPr>
          <a:xfrm>
            <a:off x="2133600" y="4434925"/>
            <a:ext cx="4944900" cy="365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14 - Exploitation des résultats</a:t>
            </a:r>
          </a:p>
        </p:txBody>
      </p:sp>
      <p:pic>
        <p:nvPicPr>
          <p:cNvPr id="876" name="Shape 876"/>
          <p:cNvPicPr preferRelativeResize="0"/>
          <p:nvPr/>
        </p:nvPicPr>
        <p:blipFill rotWithShape="1">
          <a:blip r:embed="rId4">
            <a:alphaModFix/>
          </a:blip>
          <a:srcRect/>
          <a:stretch/>
        </p:blipFill>
        <p:spPr>
          <a:xfrm>
            <a:off x="1148575" y="4800606"/>
            <a:ext cx="2216099" cy="378600"/>
          </a:xfrm>
          <a:prstGeom prst="rect">
            <a:avLst/>
          </a:prstGeom>
          <a:noFill/>
          <a:ln>
            <a:noFill/>
          </a:ln>
        </p:spPr>
      </p:pic>
      <p:sp>
        <p:nvSpPr>
          <p:cNvPr id="877" name="Shape 877"/>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878" name="Shape 878"/>
          <p:cNvSpPr/>
          <p:nvPr/>
        </p:nvSpPr>
        <p:spPr>
          <a:xfrm>
            <a:off x="2057400" y="1485900"/>
            <a:ext cx="7315200" cy="1270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02 - Analyse de besoins, bilan des usages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03 - Adaptation et évolution des outils dans la perspective du réseau</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04 – Référentiels 	                LOT 05 – Scénarios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06 - Base d’activités               </a:t>
            </a:r>
            <a:r>
              <a:rPr lang="it" sz="1800">
                <a:solidFill>
                  <a:schemeClr val="dk1"/>
                </a:solidFill>
                <a:latin typeface="Calibri"/>
                <a:ea typeface="Calibri"/>
                <a:cs typeface="Calibri"/>
                <a:sym typeface="Calibri"/>
              </a:rPr>
              <a:t> </a:t>
            </a:r>
            <a:r>
              <a:rPr lang="it" sz="1800" b="0" i="0" u="none" strike="noStrike" cap="none" baseline="0">
                <a:solidFill>
                  <a:schemeClr val="dk1"/>
                </a:solidFill>
                <a:latin typeface="Calibri"/>
                <a:ea typeface="Calibri"/>
                <a:cs typeface="Calibri"/>
                <a:sym typeface="Calibri"/>
              </a:rPr>
              <a:t> </a:t>
            </a:r>
            <a:r>
              <a:rPr lang="it" sz="1800">
                <a:solidFill>
                  <a:schemeClr val="dk1"/>
                </a:solidFill>
                <a:latin typeface="Calibri"/>
                <a:ea typeface="Calibri"/>
                <a:cs typeface="Calibri"/>
                <a:sym typeface="Calibri"/>
              </a:rPr>
              <a:t>LOT 07 - Insertion curriculaire</a:t>
            </a:r>
          </a:p>
          <a:p>
            <a:pPr marL="0" marR="0" lvl="0" indent="0" algn="l" rtl="0">
              <a:spcBef>
                <a:spcPts val="0"/>
              </a:spcBef>
              <a:spcAft>
                <a:spcPts val="0"/>
              </a:spcAft>
              <a:buNone/>
            </a:pPr>
            <a:endParaRPr sz="1800" b="0" i="0" u="none" strike="noStrike" cap="none" baseline="0">
              <a:solidFill>
                <a:schemeClr val="dk1"/>
              </a:solidFill>
              <a:latin typeface="Calibri"/>
              <a:ea typeface="Calibri"/>
              <a:cs typeface="Calibri"/>
              <a:sym typeface="Calibri"/>
            </a:endParaRPr>
          </a:p>
        </p:txBody>
      </p:sp>
      <p:sp>
        <p:nvSpPr>
          <p:cNvPr id="879" name="Shape 879"/>
          <p:cNvSpPr/>
          <p:nvPr/>
        </p:nvSpPr>
        <p:spPr>
          <a:xfrm>
            <a:off x="2057400" y="2756000"/>
            <a:ext cx="4735200" cy="708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600" b="0" i="0" u="none" strike="noStrike" cap="none" baseline="0">
                <a:solidFill>
                  <a:schemeClr val="dk1"/>
                </a:solidFill>
                <a:latin typeface="Calibri"/>
                <a:ea typeface="Calibri"/>
                <a:cs typeface="Calibri"/>
                <a:sym typeface="Calibri"/>
              </a:rPr>
              <a:t>L</a:t>
            </a:r>
            <a:r>
              <a:rPr lang="it" sz="1800" b="0" i="0" u="none" strike="noStrike" cap="none" baseline="0">
                <a:solidFill>
                  <a:schemeClr val="dk1"/>
                </a:solidFill>
                <a:latin typeface="Calibri"/>
                <a:ea typeface="Calibri"/>
                <a:cs typeface="Calibri"/>
                <a:sym typeface="Calibri"/>
              </a:rPr>
              <a:t>OT 08 - Assurance qualité interne</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09 - Assurance qualité externe</a:t>
            </a:r>
          </a:p>
        </p:txBody>
      </p:sp>
      <p:sp>
        <p:nvSpPr>
          <p:cNvPr id="880" name="Shape 880"/>
          <p:cNvSpPr/>
          <p:nvPr/>
        </p:nvSpPr>
        <p:spPr>
          <a:xfrm>
            <a:off x="2133600" y="3371850"/>
            <a:ext cx="4735200" cy="900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10 – Extension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11 - </a:t>
            </a:r>
            <a:r>
              <a:rPr lang="it" sz="1800">
                <a:solidFill>
                  <a:schemeClr val="dk1"/>
                </a:solidFill>
                <a:latin typeface="Calibri"/>
                <a:ea typeface="Calibri"/>
                <a:cs typeface="Calibri"/>
                <a:sym typeface="Calibri"/>
              </a:rPr>
              <a:t>C</a:t>
            </a:r>
            <a:r>
              <a:rPr lang="it" sz="1800" b="0" i="0" u="none" strike="noStrike" cap="none" baseline="0">
                <a:solidFill>
                  <a:schemeClr val="dk1"/>
                </a:solidFill>
                <a:latin typeface="Calibri"/>
                <a:ea typeface="Calibri"/>
                <a:cs typeface="Calibri"/>
                <a:sym typeface="Calibri"/>
              </a:rPr>
              <a:t>ommunication/information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12 - Relations publiques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13 - Événements et publications</a:t>
            </a:r>
          </a:p>
        </p:txBody>
      </p:sp>
      <p:sp>
        <p:nvSpPr>
          <p:cNvPr id="881" name="Shape 881"/>
          <p:cNvSpPr txBox="1"/>
          <p:nvPr/>
        </p:nvSpPr>
        <p:spPr>
          <a:xfrm>
            <a:off x="76200" y="2000250"/>
            <a:ext cx="176202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Mise en oeuvre</a:t>
            </a:r>
          </a:p>
        </p:txBody>
      </p:sp>
      <p:sp>
        <p:nvSpPr>
          <p:cNvPr id="882" name="Shape 882"/>
          <p:cNvSpPr txBox="1"/>
          <p:nvPr/>
        </p:nvSpPr>
        <p:spPr>
          <a:xfrm>
            <a:off x="76200" y="2971800"/>
            <a:ext cx="2018400" cy="2768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Assurance qualité</a:t>
            </a:r>
          </a:p>
        </p:txBody>
      </p:sp>
      <p:sp>
        <p:nvSpPr>
          <p:cNvPr id="883" name="Shape 883"/>
          <p:cNvSpPr/>
          <p:nvPr/>
        </p:nvSpPr>
        <p:spPr>
          <a:xfrm>
            <a:off x="152400" y="3714750"/>
            <a:ext cx="163378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Dissémination</a:t>
            </a:r>
          </a:p>
        </p:txBody>
      </p:sp>
      <p:sp>
        <p:nvSpPr>
          <p:cNvPr id="884" name="Shape 884"/>
          <p:cNvSpPr/>
          <p:nvPr/>
        </p:nvSpPr>
        <p:spPr>
          <a:xfrm>
            <a:off x="152400" y="4286250"/>
            <a:ext cx="1761900" cy="48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Exploitation résultats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81"/>
                                        </p:tgtEl>
                                        <p:attrNameLst>
                                          <p:attrName>style.visibility</p:attrName>
                                        </p:attrNameLst>
                                      </p:cBhvr>
                                      <p:to>
                                        <p:strVal val="visible"/>
                                      </p:to>
                                    </p:set>
                                    <p:animEffect transition="in" filter="fade">
                                      <p:cBhvr>
                                        <p:cTn id="7" dur="500"/>
                                        <p:tgtEl>
                                          <p:spTgt spid="881"/>
                                        </p:tgtEl>
                                      </p:cBhvr>
                                    </p:animEffect>
                                  </p:childTnLst>
                                </p:cTn>
                              </p:par>
                              <p:par>
                                <p:cTn id="8" presetID="10" presetClass="entr" presetSubtype="0" fill="hold" nodeType="withEffect">
                                  <p:stCondLst>
                                    <p:cond delay="0"/>
                                  </p:stCondLst>
                                  <p:childTnLst>
                                    <p:set>
                                      <p:cBhvr>
                                        <p:cTn id="9" dur="1" fill="hold">
                                          <p:stCondLst>
                                            <p:cond delay="0"/>
                                          </p:stCondLst>
                                        </p:cTn>
                                        <p:tgtEl>
                                          <p:spTgt spid="878"/>
                                        </p:tgtEl>
                                        <p:attrNameLst>
                                          <p:attrName>style.visibility</p:attrName>
                                        </p:attrNameLst>
                                      </p:cBhvr>
                                      <p:to>
                                        <p:strVal val="visible"/>
                                      </p:to>
                                    </p:set>
                                    <p:animEffect transition="in" filter="fade">
                                      <p:cBhvr>
                                        <p:cTn id="10" dur="500"/>
                                        <p:tgtEl>
                                          <p:spTgt spid="878"/>
                                        </p:tgtEl>
                                      </p:cBhvr>
                                    </p:animEffect>
                                  </p:childTnLst>
                                </p:cTn>
                              </p:par>
                              <p:par>
                                <p:cTn id="11" presetID="10" presetClass="entr" presetSubtype="0" fill="hold" nodeType="withEffect">
                                  <p:stCondLst>
                                    <p:cond delay="0"/>
                                  </p:stCondLst>
                                  <p:childTnLst>
                                    <p:set>
                                      <p:cBhvr>
                                        <p:cTn id="12" dur="1" fill="hold">
                                          <p:stCondLst>
                                            <p:cond delay="0"/>
                                          </p:stCondLst>
                                        </p:cTn>
                                        <p:tgtEl>
                                          <p:spTgt spid="872"/>
                                        </p:tgtEl>
                                        <p:attrNameLst>
                                          <p:attrName>style.visibility</p:attrName>
                                        </p:attrNameLst>
                                      </p:cBhvr>
                                      <p:to>
                                        <p:strVal val="visible"/>
                                      </p:to>
                                    </p:set>
                                    <p:animEffect transition="in" filter="fade">
                                      <p:cBhvr>
                                        <p:cTn id="13" dur="500"/>
                                        <p:tgtEl>
                                          <p:spTgt spid="8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82"/>
                                        </p:tgtEl>
                                        <p:attrNameLst>
                                          <p:attrName>style.visibility</p:attrName>
                                        </p:attrNameLst>
                                      </p:cBhvr>
                                      <p:to>
                                        <p:strVal val="visible"/>
                                      </p:to>
                                    </p:set>
                                    <p:animEffect transition="in" filter="fade">
                                      <p:cBhvr>
                                        <p:cTn id="18" dur="500"/>
                                        <p:tgtEl>
                                          <p:spTgt spid="882"/>
                                        </p:tgtEl>
                                      </p:cBhvr>
                                    </p:animEffect>
                                  </p:childTnLst>
                                </p:cTn>
                              </p:par>
                              <p:par>
                                <p:cTn id="19" presetID="10" presetClass="entr" presetSubtype="0" fill="hold" nodeType="withEffect">
                                  <p:stCondLst>
                                    <p:cond delay="0"/>
                                  </p:stCondLst>
                                  <p:childTnLst>
                                    <p:set>
                                      <p:cBhvr>
                                        <p:cTn id="20" dur="1" fill="hold">
                                          <p:stCondLst>
                                            <p:cond delay="0"/>
                                          </p:stCondLst>
                                        </p:cTn>
                                        <p:tgtEl>
                                          <p:spTgt spid="879"/>
                                        </p:tgtEl>
                                        <p:attrNameLst>
                                          <p:attrName>style.visibility</p:attrName>
                                        </p:attrNameLst>
                                      </p:cBhvr>
                                      <p:to>
                                        <p:strVal val="visible"/>
                                      </p:to>
                                    </p:set>
                                    <p:animEffect transition="in" filter="fade">
                                      <p:cBhvr>
                                        <p:cTn id="21" dur="500"/>
                                        <p:tgtEl>
                                          <p:spTgt spid="879"/>
                                        </p:tgtEl>
                                      </p:cBhvr>
                                    </p:animEffect>
                                  </p:childTnLst>
                                </p:cTn>
                              </p:par>
                              <p:par>
                                <p:cTn id="22" presetID="10" presetClass="entr" presetSubtype="0" fill="hold" nodeType="withEffect">
                                  <p:stCondLst>
                                    <p:cond delay="0"/>
                                  </p:stCondLst>
                                  <p:childTnLst>
                                    <p:set>
                                      <p:cBhvr>
                                        <p:cTn id="23" dur="1" fill="hold">
                                          <p:stCondLst>
                                            <p:cond delay="0"/>
                                          </p:stCondLst>
                                        </p:cTn>
                                        <p:tgtEl>
                                          <p:spTgt spid="871"/>
                                        </p:tgtEl>
                                        <p:attrNameLst>
                                          <p:attrName>style.visibility</p:attrName>
                                        </p:attrNameLst>
                                      </p:cBhvr>
                                      <p:to>
                                        <p:strVal val="visible"/>
                                      </p:to>
                                    </p:set>
                                    <p:animEffect transition="in" filter="fade">
                                      <p:cBhvr>
                                        <p:cTn id="24" dur="500"/>
                                        <p:tgtEl>
                                          <p:spTgt spid="87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80"/>
                                        </p:tgtEl>
                                        <p:attrNameLst>
                                          <p:attrName>style.visibility</p:attrName>
                                        </p:attrNameLst>
                                      </p:cBhvr>
                                      <p:to>
                                        <p:strVal val="visible"/>
                                      </p:to>
                                    </p:set>
                                    <p:animEffect transition="in" filter="fade">
                                      <p:cBhvr>
                                        <p:cTn id="29" dur="500"/>
                                        <p:tgtEl>
                                          <p:spTgt spid="880"/>
                                        </p:tgtEl>
                                      </p:cBhvr>
                                    </p:animEffect>
                                  </p:childTnLst>
                                </p:cTn>
                              </p:par>
                              <p:par>
                                <p:cTn id="30" presetID="10" presetClass="entr" presetSubtype="0" fill="hold" nodeType="withEffect">
                                  <p:stCondLst>
                                    <p:cond delay="0"/>
                                  </p:stCondLst>
                                  <p:childTnLst>
                                    <p:set>
                                      <p:cBhvr>
                                        <p:cTn id="31" dur="1" fill="hold">
                                          <p:stCondLst>
                                            <p:cond delay="0"/>
                                          </p:stCondLst>
                                        </p:cTn>
                                        <p:tgtEl>
                                          <p:spTgt spid="870"/>
                                        </p:tgtEl>
                                        <p:attrNameLst>
                                          <p:attrName>style.visibility</p:attrName>
                                        </p:attrNameLst>
                                      </p:cBhvr>
                                      <p:to>
                                        <p:strVal val="visible"/>
                                      </p:to>
                                    </p:set>
                                    <p:animEffect transition="in" filter="fade">
                                      <p:cBhvr>
                                        <p:cTn id="32" dur="500"/>
                                        <p:tgtEl>
                                          <p:spTgt spid="870"/>
                                        </p:tgtEl>
                                      </p:cBhvr>
                                    </p:animEffect>
                                  </p:childTnLst>
                                </p:cTn>
                              </p:par>
                              <p:par>
                                <p:cTn id="33" presetID="10" presetClass="entr" presetSubtype="0" fill="hold" nodeType="withEffect">
                                  <p:stCondLst>
                                    <p:cond delay="0"/>
                                  </p:stCondLst>
                                  <p:childTnLst>
                                    <p:set>
                                      <p:cBhvr>
                                        <p:cTn id="34" dur="1" fill="hold">
                                          <p:stCondLst>
                                            <p:cond delay="0"/>
                                          </p:stCondLst>
                                        </p:cTn>
                                        <p:tgtEl>
                                          <p:spTgt spid="883"/>
                                        </p:tgtEl>
                                        <p:attrNameLst>
                                          <p:attrName>style.visibility</p:attrName>
                                        </p:attrNameLst>
                                      </p:cBhvr>
                                      <p:to>
                                        <p:strVal val="visible"/>
                                      </p:to>
                                    </p:set>
                                    <p:animEffect transition="in" filter="fade">
                                      <p:cBhvr>
                                        <p:cTn id="35" dur="500"/>
                                        <p:tgtEl>
                                          <p:spTgt spid="88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884"/>
                                        </p:tgtEl>
                                        <p:attrNameLst>
                                          <p:attrName>style.visibility</p:attrName>
                                        </p:attrNameLst>
                                      </p:cBhvr>
                                      <p:to>
                                        <p:strVal val="visible"/>
                                      </p:to>
                                    </p:set>
                                    <p:animEffect transition="in" filter="fade">
                                      <p:cBhvr>
                                        <p:cTn id="40" dur="500"/>
                                        <p:tgtEl>
                                          <p:spTgt spid="884"/>
                                        </p:tgtEl>
                                      </p:cBhvr>
                                    </p:animEffect>
                                  </p:childTnLst>
                                </p:cTn>
                              </p:par>
                              <p:par>
                                <p:cTn id="41" presetID="10" presetClass="entr" presetSubtype="0" fill="hold" nodeType="withEffect">
                                  <p:stCondLst>
                                    <p:cond delay="0"/>
                                  </p:stCondLst>
                                  <p:childTnLst>
                                    <p:set>
                                      <p:cBhvr>
                                        <p:cTn id="42" dur="1" fill="hold">
                                          <p:stCondLst>
                                            <p:cond delay="0"/>
                                          </p:stCondLst>
                                        </p:cTn>
                                        <p:tgtEl>
                                          <p:spTgt spid="875"/>
                                        </p:tgtEl>
                                        <p:attrNameLst>
                                          <p:attrName>style.visibility</p:attrName>
                                        </p:attrNameLst>
                                      </p:cBhvr>
                                      <p:to>
                                        <p:strVal val="visible"/>
                                      </p:to>
                                    </p:set>
                                    <p:animEffect transition="in" filter="fade">
                                      <p:cBhvr>
                                        <p:cTn id="43" dur="500"/>
                                        <p:tgtEl>
                                          <p:spTgt spid="875"/>
                                        </p:tgtEl>
                                      </p:cBhvr>
                                    </p:animEffect>
                                  </p:childTnLst>
                                </p:cTn>
                              </p:par>
                              <p:par>
                                <p:cTn id="44" presetID="10" presetClass="entr" presetSubtype="0" fill="hold" nodeType="withEffect">
                                  <p:stCondLst>
                                    <p:cond delay="0"/>
                                  </p:stCondLst>
                                  <p:childTnLst>
                                    <p:set>
                                      <p:cBhvr>
                                        <p:cTn id="45" dur="1" fill="hold">
                                          <p:stCondLst>
                                            <p:cond delay="0"/>
                                          </p:stCondLst>
                                        </p:cTn>
                                        <p:tgtEl>
                                          <p:spTgt spid="869"/>
                                        </p:tgtEl>
                                        <p:attrNameLst>
                                          <p:attrName>style.visibility</p:attrName>
                                        </p:attrNameLst>
                                      </p:cBhvr>
                                      <p:to>
                                        <p:strVal val="visible"/>
                                      </p:to>
                                    </p:set>
                                    <p:animEffect transition="in" filter="fade">
                                      <p:cBhvr>
                                        <p:cTn id="46" dur="500"/>
                                        <p:tgtEl>
                                          <p:spTgt spid="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p:nvPr/>
        </p:nvSpPr>
        <p:spPr>
          <a:xfrm>
            <a:off x="2057400" y="4343400"/>
            <a:ext cx="6934199" cy="400049"/>
          </a:xfrm>
          <a:prstGeom prst="roundRect">
            <a:avLst>
              <a:gd name="adj" fmla="val 16667"/>
            </a:avLst>
          </a:prstGeom>
          <a:solidFill>
            <a:srgbClr val="99FFCC"/>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890" name="Shape 890"/>
          <p:cNvSpPr/>
          <p:nvPr/>
        </p:nvSpPr>
        <p:spPr>
          <a:xfrm>
            <a:off x="2057400" y="3371850"/>
            <a:ext cx="6934199" cy="914400"/>
          </a:xfrm>
          <a:prstGeom prst="roundRect">
            <a:avLst>
              <a:gd name="adj" fmla="val 16667"/>
            </a:avLst>
          </a:prstGeom>
          <a:solidFill>
            <a:srgbClr val="CCCC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891" name="Shape 891"/>
          <p:cNvSpPr/>
          <p:nvPr/>
        </p:nvSpPr>
        <p:spPr>
          <a:xfrm>
            <a:off x="2057400" y="2857500"/>
            <a:ext cx="6934199" cy="457200"/>
          </a:xfrm>
          <a:prstGeom prst="roundRect">
            <a:avLst>
              <a:gd name="adj" fmla="val 16667"/>
            </a:avLst>
          </a:prstGeom>
          <a:solidFill>
            <a:srgbClr val="FF7C8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7C80"/>
              </a:solidFill>
              <a:latin typeface="Arial"/>
              <a:ea typeface="Arial"/>
              <a:cs typeface="Arial"/>
              <a:sym typeface="Arial"/>
            </a:endParaRPr>
          </a:p>
        </p:txBody>
      </p:sp>
      <p:sp>
        <p:nvSpPr>
          <p:cNvPr id="892" name="Shape 892"/>
          <p:cNvSpPr/>
          <p:nvPr/>
        </p:nvSpPr>
        <p:spPr>
          <a:xfrm>
            <a:off x="2057400" y="1485900"/>
            <a:ext cx="6934199" cy="1314450"/>
          </a:xfrm>
          <a:prstGeom prst="roundRect">
            <a:avLst>
              <a:gd name="adj" fmla="val 16667"/>
            </a:avLst>
          </a:prstGeom>
          <a:solidFill>
            <a:srgbClr val="FFC0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893" name="Shape 893"/>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894" name="Shape 894"/>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lt1"/>
                </a:solidFill>
                <a:latin typeface="Arial"/>
                <a:ea typeface="Arial"/>
                <a:cs typeface="Arial"/>
                <a:sym typeface="Arial"/>
              </a:rPr>
              <a:t>Lots de travail</a:t>
            </a:r>
          </a:p>
        </p:txBody>
      </p:sp>
      <p:sp>
        <p:nvSpPr>
          <p:cNvPr id="895" name="Shape 895"/>
          <p:cNvSpPr txBox="1"/>
          <p:nvPr/>
        </p:nvSpPr>
        <p:spPr>
          <a:xfrm>
            <a:off x="2133600" y="4400550"/>
            <a:ext cx="3352799"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14 - Exploitation des résultats</a:t>
            </a:r>
          </a:p>
        </p:txBody>
      </p:sp>
      <p:pic>
        <p:nvPicPr>
          <p:cNvPr id="896" name="Shape 896"/>
          <p:cNvPicPr preferRelativeResize="0"/>
          <p:nvPr/>
        </p:nvPicPr>
        <p:blipFill rotWithShape="1">
          <a:blip r:embed="rId4">
            <a:alphaModFix/>
          </a:blip>
          <a:srcRect/>
          <a:stretch/>
        </p:blipFill>
        <p:spPr>
          <a:xfrm>
            <a:off x="1219200" y="4764881"/>
            <a:ext cx="2216149" cy="378618"/>
          </a:xfrm>
          <a:prstGeom prst="rect">
            <a:avLst/>
          </a:prstGeom>
          <a:noFill/>
          <a:ln>
            <a:noFill/>
          </a:ln>
        </p:spPr>
      </p:pic>
      <p:sp>
        <p:nvSpPr>
          <p:cNvPr id="897" name="Shape 897"/>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898" name="Shape 898"/>
          <p:cNvSpPr/>
          <p:nvPr/>
        </p:nvSpPr>
        <p:spPr>
          <a:xfrm>
            <a:off x="2133600" y="1485900"/>
            <a:ext cx="7315200" cy="13157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02 - Analyse de besoins, bilan des usages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03 - Adaptation et évolution des outils dans la perspective du réseau</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04 – Référentiels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05 – Scénarios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06 - Base d’activités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07 - Insertion curriculaire</a:t>
            </a:r>
          </a:p>
        </p:txBody>
      </p:sp>
      <p:sp>
        <p:nvSpPr>
          <p:cNvPr id="899" name="Shape 899"/>
          <p:cNvSpPr/>
          <p:nvPr/>
        </p:nvSpPr>
        <p:spPr>
          <a:xfrm>
            <a:off x="2133600" y="2857500"/>
            <a:ext cx="4572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08 - Assurance qualité interne</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09 - Assurance qualité externe</a:t>
            </a:r>
          </a:p>
        </p:txBody>
      </p:sp>
      <p:sp>
        <p:nvSpPr>
          <p:cNvPr id="900" name="Shape 900"/>
          <p:cNvSpPr/>
          <p:nvPr/>
        </p:nvSpPr>
        <p:spPr>
          <a:xfrm>
            <a:off x="2133600" y="3371850"/>
            <a:ext cx="3657600" cy="90024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10 – Extension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11 - Communication/information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12 - Relations publiques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13 - Événements et publications</a:t>
            </a:r>
          </a:p>
        </p:txBody>
      </p:sp>
      <p:sp>
        <p:nvSpPr>
          <p:cNvPr id="901" name="Shape 901"/>
          <p:cNvSpPr txBox="1"/>
          <p:nvPr/>
        </p:nvSpPr>
        <p:spPr>
          <a:xfrm>
            <a:off x="76200" y="2000250"/>
            <a:ext cx="1761900" cy="700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Mise en oeuvre</a:t>
            </a:r>
          </a:p>
        </p:txBody>
      </p:sp>
      <p:sp>
        <p:nvSpPr>
          <p:cNvPr id="902" name="Shape 902"/>
          <p:cNvSpPr txBox="1"/>
          <p:nvPr/>
        </p:nvSpPr>
        <p:spPr>
          <a:xfrm>
            <a:off x="76200" y="2971800"/>
            <a:ext cx="201850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Assurance qualité</a:t>
            </a:r>
          </a:p>
        </p:txBody>
      </p:sp>
      <p:sp>
        <p:nvSpPr>
          <p:cNvPr id="903" name="Shape 903"/>
          <p:cNvSpPr/>
          <p:nvPr/>
        </p:nvSpPr>
        <p:spPr>
          <a:xfrm>
            <a:off x="152400" y="3714750"/>
            <a:ext cx="163378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Dissémination</a:t>
            </a:r>
          </a:p>
        </p:txBody>
      </p:sp>
      <p:sp>
        <p:nvSpPr>
          <p:cNvPr id="904" name="Shape 904"/>
          <p:cNvSpPr/>
          <p:nvPr/>
        </p:nvSpPr>
        <p:spPr>
          <a:xfrm>
            <a:off x="152400" y="4286250"/>
            <a:ext cx="1524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Exploitation résultats</a:t>
            </a:r>
          </a:p>
        </p:txBody>
      </p:sp>
      <p:grpSp>
        <p:nvGrpSpPr>
          <p:cNvPr id="905" name="Shape 905"/>
          <p:cNvGrpSpPr/>
          <p:nvPr/>
        </p:nvGrpSpPr>
        <p:grpSpPr>
          <a:xfrm>
            <a:off x="2095500" y="2083340"/>
            <a:ext cx="6858024" cy="3035769"/>
            <a:chOff x="2133600" y="2438400"/>
            <a:chExt cx="6858024" cy="3886033"/>
          </a:xfrm>
        </p:grpSpPr>
        <p:sp>
          <p:nvSpPr>
            <p:cNvPr id="906" name="Shape 906"/>
            <p:cNvSpPr/>
            <p:nvPr/>
          </p:nvSpPr>
          <p:spPr>
            <a:xfrm>
              <a:off x="2133600" y="2438400"/>
              <a:ext cx="2706000" cy="369299"/>
            </a:xfrm>
            <a:prstGeom prst="ellipse">
              <a:avLst/>
            </a:prstGeom>
            <a:noFill/>
            <a:ln w="5715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cxnSp>
          <p:nvCxnSpPr>
            <p:cNvPr id="907" name="Shape 907"/>
            <p:cNvCxnSpPr>
              <a:stCxn id="906" idx="4"/>
            </p:cNvCxnSpPr>
            <p:nvPr/>
          </p:nvCxnSpPr>
          <p:spPr>
            <a:xfrm flipH="1">
              <a:off x="3200400" y="2807699"/>
              <a:ext cx="286200" cy="1002299"/>
            </a:xfrm>
            <a:prstGeom prst="straightConnector1">
              <a:avLst/>
            </a:prstGeom>
            <a:noFill/>
            <a:ln w="38100" cap="flat">
              <a:solidFill>
                <a:srgbClr val="7F7F7F"/>
              </a:solidFill>
              <a:prstDash val="solid"/>
              <a:round/>
              <a:headEnd type="none" w="med" len="med"/>
              <a:tailEnd type="none" w="med" len="med"/>
            </a:ln>
          </p:spPr>
        </p:cxnSp>
        <p:sp>
          <p:nvSpPr>
            <p:cNvPr id="908" name="Shape 908"/>
            <p:cNvSpPr/>
            <p:nvPr/>
          </p:nvSpPr>
          <p:spPr>
            <a:xfrm>
              <a:off x="2262325" y="3228733"/>
              <a:ext cx="6729299" cy="3095700"/>
            </a:xfrm>
            <a:prstGeom prst="rect">
              <a:avLst/>
            </a:prstGeom>
            <a:solidFill>
              <a:srgbClr val="7F7F7F"/>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09" name="Shape 909"/>
            <p:cNvSpPr txBox="1"/>
            <p:nvPr/>
          </p:nvSpPr>
          <p:spPr>
            <a:xfrm>
              <a:off x="2743200" y="3429388"/>
              <a:ext cx="6096000" cy="27651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SzPct val="25000"/>
                <a:buNone/>
              </a:pPr>
              <a:r>
                <a:rPr lang="it" sz="1600" b="0" i="0" u="none" strike="noStrike" cap="none" baseline="0">
                  <a:solidFill>
                    <a:schemeClr val="lt1"/>
                  </a:solidFill>
                  <a:latin typeface="Arial"/>
                  <a:ea typeface="Arial"/>
                  <a:cs typeface="Arial"/>
                  <a:sym typeface="Arial"/>
                </a:rPr>
                <a:t>RÉFÉRENTIEL APPRENANT : </a:t>
              </a:r>
            </a:p>
            <a:p>
              <a:pPr marL="0" marR="0" lvl="0" indent="0" algn="l" rtl="0">
                <a:lnSpc>
                  <a:spcPct val="150000"/>
                </a:lnSpc>
                <a:spcBef>
                  <a:spcPts val="0"/>
                </a:spcBef>
                <a:spcAft>
                  <a:spcPts val="0"/>
                </a:spcAft>
                <a:buClr>
                  <a:schemeClr val="lt1"/>
                </a:buClr>
                <a:buSzPct val="100000"/>
                <a:buFont typeface="Arial"/>
                <a:buChar char="•"/>
              </a:pPr>
              <a:r>
                <a:rPr lang="it" sz="1600" b="1" i="0" u="none" strike="noStrike" cap="none" baseline="0">
                  <a:solidFill>
                    <a:schemeClr val="lt1"/>
                  </a:solidFill>
                  <a:latin typeface="Arial"/>
                  <a:ea typeface="Arial"/>
                  <a:cs typeface="Arial"/>
                  <a:sym typeface="Arial"/>
                </a:rPr>
                <a:t>le sujet plurilingue et l'apprentissage</a:t>
              </a:r>
            </a:p>
            <a:p>
              <a:pPr marL="0" marR="0" lvl="0" indent="0" algn="l" rtl="0">
                <a:lnSpc>
                  <a:spcPct val="150000"/>
                </a:lnSpc>
                <a:spcBef>
                  <a:spcPts val="0"/>
                </a:spcBef>
                <a:spcAft>
                  <a:spcPts val="0"/>
                </a:spcAft>
                <a:buClr>
                  <a:schemeClr val="lt1"/>
                </a:buClr>
                <a:buSzPct val="100000"/>
                <a:buFont typeface="Arial"/>
                <a:buChar char="•"/>
              </a:pPr>
              <a:r>
                <a:rPr lang="it" sz="1600" b="1" i="0" u="none" strike="noStrike" cap="none" baseline="0">
                  <a:solidFill>
                    <a:schemeClr val="lt1"/>
                  </a:solidFill>
                  <a:latin typeface="Arial"/>
                  <a:ea typeface="Arial"/>
                  <a:cs typeface="Arial"/>
                  <a:sym typeface="Arial"/>
                </a:rPr>
                <a:t>les langues et les cultures</a:t>
              </a:r>
            </a:p>
            <a:p>
              <a:pPr marL="0" marR="0" lvl="0" indent="0" algn="l" rtl="0">
                <a:lnSpc>
                  <a:spcPct val="150000"/>
                </a:lnSpc>
                <a:spcBef>
                  <a:spcPts val="0"/>
                </a:spcBef>
                <a:spcAft>
                  <a:spcPts val="0"/>
                </a:spcAft>
                <a:buClr>
                  <a:schemeClr val="lt1"/>
                </a:buClr>
                <a:buSzPct val="100000"/>
                <a:buFont typeface="Arial"/>
                <a:buChar char="•"/>
              </a:pPr>
              <a:r>
                <a:rPr lang="it" sz="1600" b="1" i="0" u="none" strike="noStrike" cap="none" baseline="0">
                  <a:solidFill>
                    <a:schemeClr val="lt1"/>
                  </a:solidFill>
                  <a:latin typeface="Arial"/>
                  <a:ea typeface="Arial"/>
                  <a:cs typeface="Arial"/>
                  <a:sym typeface="Arial"/>
                </a:rPr>
                <a:t>la reception plurilingue</a:t>
              </a:r>
            </a:p>
            <a:p>
              <a:pPr marL="0" marR="0" lvl="0" indent="0" algn="l" rtl="0">
                <a:lnSpc>
                  <a:spcPct val="150000"/>
                </a:lnSpc>
                <a:spcBef>
                  <a:spcPts val="0"/>
                </a:spcBef>
                <a:spcAft>
                  <a:spcPts val="0"/>
                </a:spcAft>
                <a:buClr>
                  <a:schemeClr val="lt1"/>
                </a:buClr>
                <a:buSzPct val="100000"/>
                <a:buFont typeface="Arial"/>
                <a:buChar char="•"/>
              </a:pPr>
              <a:r>
                <a:rPr lang="it" sz="1600" b="1" i="0" u="none" strike="noStrike" cap="none" baseline="0">
                  <a:solidFill>
                    <a:schemeClr val="lt1"/>
                  </a:solidFill>
                  <a:latin typeface="Arial"/>
                  <a:ea typeface="Arial"/>
                  <a:cs typeface="Arial"/>
                  <a:sym typeface="Arial"/>
                </a:rPr>
                <a:t>l'interaction plurilingue</a:t>
              </a:r>
            </a:p>
            <a:p>
              <a:pPr marL="0" marR="0" lvl="0" indent="0" algn="l" rtl="0">
                <a:lnSpc>
                  <a:spcPct val="150000"/>
                </a:lnSpc>
                <a:spcBef>
                  <a:spcPts val="0"/>
                </a:spcBef>
                <a:spcAft>
                  <a:spcPts val="0"/>
                </a:spcAft>
                <a:buSzPct val="25000"/>
                <a:buNone/>
              </a:pPr>
              <a:r>
                <a:rPr lang="it" sz="1600" b="0" i="0" u="none" strike="noStrike" cap="none" baseline="0">
                  <a:solidFill>
                    <a:schemeClr val="lt1"/>
                  </a:solidFill>
                  <a:latin typeface="Arial"/>
                  <a:ea typeface="Arial"/>
                  <a:cs typeface="Arial"/>
                  <a:sym typeface="Arial"/>
                </a:rPr>
                <a:t>RÉFÉRENTIEL COMPÉTENCES PROFESSIONNELLES</a:t>
              </a:r>
            </a:p>
          </p:txBody>
        </p:sp>
      </p:grpSp>
    </p:spTree>
  </p:cSld>
  <p:clrMapOvr>
    <a:masterClrMapping/>
  </p:clrMapOvr>
  <p:transition spd="slow">
    <p:cut/>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p:nvPr/>
        </p:nvSpPr>
        <p:spPr>
          <a:xfrm>
            <a:off x="2057400" y="4343400"/>
            <a:ext cx="6934199" cy="400049"/>
          </a:xfrm>
          <a:prstGeom prst="roundRect">
            <a:avLst>
              <a:gd name="adj" fmla="val 16667"/>
            </a:avLst>
          </a:prstGeom>
          <a:solidFill>
            <a:srgbClr val="99FFCC"/>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15" name="Shape 915"/>
          <p:cNvSpPr/>
          <p:nvPr/>
        </p:nvSpPr>
        <p:spPr>
          <a:xfrm>
            <a:off x="2057400" y="3371850"/>
            <a:ext cx="6934199" cy="914400"/>
          </a:xfrm>
          <a:prstGeom prst="roundRect">
            <a:avLst>
              <a:gd name="adj" fmla="val 16667"/>
            </a:avLst>
          </a:prstGeom>
          <a:solidFill>
            <a:srgbClr val="CCCC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16" name="Shape 916"/>
          <p:cNvSpPr/>
          <p:nvPr/>
        </p:nvSpPr>
        <p:spPr>
          <a:xfrm>
            <a:off x="2057400" y="2857500"/>
            <a:ext cx="6934199" cy="457200"/>
          </a:xfrm>
          <a:prstGeom prst="roundRect">
            <a:avLst>
              <a:gd name="adj" fmla="val 16667"/>
            </a:avLst>
          </a:prstGeom>
          <a:solidFill>
            <a:srgbClr val="FF7C8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7C80"/>
              </a:solidFill>
              <a:latin typeface="Arial"/>
              <a:ea typeface="Arial"/>
              <a:cs typeface="Arial"/>
              <a:sym typeface="Arial"/>
            </a:endParaRPr>
          </a:p>
        </p:txBody>
      </p:sp>
      <p:sp>
        <p:nvSpPr>
          <p:cNvPr id="917" name="Shape 917"/>
          <p:cNvSpPr/>
          <p:nvPr/>
        </p:nvSpPr>
        <p:spPr>
          <a:xfrm>
            <a:off x="2057400" y="1485900"/>
            <a:ext cx="6934199" cy="1314450"/>
          </a:xfrm>
          <a:prstGeom prst="roundRect">
            <a:avLst>
              <a:gd name="adj" fmla="val 16667"/>
            </a:avLst>
          </a:prstGeom>
          <a:solidFill>
            <a:srgbClr val="FFC0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918" name="Shape 918"/>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919" name="Shape 919"/>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lt1"/>
                </a:solidFill>
                <a:latin typeface="Arial"/>
                <a:ea typeface="Arial"/>
                <a:cs typeface="Arial"/>
                <a:sym typeface="Arial"/>
              </a:rPr>
              <a:t>Lots de travail</a:t>
            </a:r>
          </a:p>
        </p:txBody>
      </p:sp>
      <p:sp>
        <p:nvSpPr>
          <p:cNvPr id="920" name="Shape 920"/>
          <p:cNvSpPr txBox="1"/>
          <p:nvPr/>
        </p:nvSpPr>
        <p:spPr>
          <a:xfrm>
            <a:off x="2133600" y="4400550"/>
            <a:ext cx="3352799"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14 - Exploitation des résultats</a:t>
            </a:r>
          </a:p>
        </p:txBody>
      </p:sp>
      <p:sp>
        <p:nvSpPr>
          <p:cNvPr id="921" name="Shape 921"/>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922" name="Shape 922"/>
          <p:cNvSpPr/>
          <p:nvPr/>
        </p:nvSpPr>
        <p:spPr>
          <a:xfrm>
            <a:off x="2133600" y="1485900"/>
            <a:ext cx="7315200" cy="13157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02 - Analyse de besoins, bilan des usages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03 - Adaptation et évolution des outils dans la perspective du réseau</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04 – Référentiels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05 – Scénarios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06 - Base d’activités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07 - Insertion curriculaire</a:t>
            </a:r>
          </a:p>
        </p:txBody>
      </p:sp>
      <p:sp>
        <p:nvSpPr>
          <p:cNvPr id="923" name="Shape 923"/>
          <p:cNvSpPr/>
          <p:nvPr/>
        </p:nvSpPr>
        <p:spPr>
          <a:xfrm>
            <a:off x="2133600" y="2857500"/>
            <a:ext cx="4572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08 - Assurance qualité interne</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09 - Assurance qualité externe</a:t>
            </a:r>
          </a:p>
        </p:txBody>
      </p:sp>
      <p:sp>
        <p:nvSpPr>
          <p:cNvPr id="924" name="Shape 924"/>
          <p:cNvSpPr/>
          <p:nvPr/>
        </p:nvSpPr>
        <p:spPr>
          <a:xfrm>
            <a:off x="2133600" y="3371850"/>
            <a:ext cx="3657600" cy="90024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10 – Extension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11 - Communication/information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12 - Relations publiques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13 - Événements et publications</a:t>
            </a:r>
          </a:p>
        </p:txBody>
      </p:sp>
      <p:sp>
        <p:nvSpPr>
          <p:cNvPr id="925" name="Shape 925"/>
          <p:cNvSpPr txBox="1"/>
          <p:nvPr/>
        </p:nvSpPr>
        <p:spPr>
          <a:xfrm>
            <a:off x="76200" y="2000250"/>
            <a:ext cx="176202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Mise en oeuvre</a:t>
            </a:r>
          </a:p>
        </p:txBody>
      </p:sp>
      <p:sp>
        <p:nvSpPr>
          <p:cNvPr id="926" name="Shape 926"/>
          <p:cNvSpPr txBox="1"/>
          <p:nvPr/>
        </p:nvSpPr>
        <p:spPr>
          <a:xfrm>
            <a:off x="76200" y="2971800"/>
            <a:ext cx="201850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Assurance qualité</a:t>
            </a:r>
          </a:p>
        </p:txBody>
      </p:sp>
      <p:sp>
        <p:nvSpPr>
          <p:cNvPr id="927" name="Shape 927"/>
          <p:cNvSpPr/>
          <p:nvPr/>
        </p:nvSpPr>
        <p:spPr>
          <a:xfrm>
            <a:off x="152400" y="3714750"/>
            <a:ext cx="163378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Dissémination</a:t>
            </a:r>
          </a:p>
        </p:txBody>
      </p:sp>
      <p:sp>
        <p:nvSpPr>
          <p:cNvPr id="928" name="Shape 928"/>
          <p:cNvSpPr/>
          <p:nvPr/>
        </p:nvSpPr>
        <p:spPr>
          <a:xfrm>
            <a:off x="152400" y="4286250"/>
            <a:ext cx="1524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Exploitation résultats</a:t>
            </a:r>
          </a:p>
        </p:txBody>
      </p:sp>
      <p:grpSp>
        <p:nvGrpSpPr>
          <p:cNvPr id="929" name="Shape 929"/>
          <p:cNvGrpSpPr/>
          <p:nvPr/>
        </p:nvGrpSpPr>
        <p:grpSpPr>
          <a:xfrm>
            <a:off x="2064673" y="2277303"/>
            <a:ext cx="6934290" cy="2877038"/>
            <a:chOff x="2102075" y="2438400"/>
            <a:chExt cx="7057801" cy="4038515"/>
          </a:xfrm>
        </p:grpSpPr>
        <p:sp>
          <p:nvSpPr>
            <p:cNvPr id="930" name="Shape 930"/>
            <p:cNvSpPr/>
            <p:nvPr/>
          </p:nvSpPr>
          <p:spPr>
            <a:xfrm>
              <a:off x="2133600" y="2438400"/>
              <a:ext cx="2057400" cy="533399"/>
            </a:xfrm>
            <a:prstGeom prst="ellipse">
              <a:avLst/>
            </a:prstGeom>
            <a:noFill/>
            <a:ln w="5715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cxnSp>
          <p:nvCxnSpPr>
            <p:cNvPr id="931" name="Shape 931"/>
            <p:cNvCxnSpPr/>
            <p:nvPr/>
          </p:nvCxnSpPr>
          <p:spPr>
            <a:xfrm>
              <a:off x="3200400" y="2971800"/>
              <a:ext cx="0" cy="838199"/>
            </a:xfrm>
            <a:prstGeom prst="straightConnector1">
              <a:avLst/>
            </a:prstGeom>
            <a:noFill/>
            <a:ln w="38100" cap="flat">
              <a:solidFill>
                <a:srgbClr val="7F7F7F"/>
              </a:solidFill>
              <a:prstDash val="solid"/>
              <a:round/>
              <a:headEnd type="none" w="med" len="med"/>
              <a:tailEnd type="none" w="med" len="med"/>
            </a:ln>
          </p:spPr>
        </p:cxnSp>
        <p:sp>
          <p:nvSpPr>
            <p:cNvPr id="932" name="Shape 932"/>
            <p:cNvSpPr/>
            <p:nvPr/>
          </p:nvSpPr>
          <p:spPr>
            <a:xfrm>
              <a:off x="2102075" y="3081215"/>
              <a:ext cx="7049700" cy="3395699"/>
            </a:xfrm>
            <a:prstGeom prst="rect">
              <a:avLst/>
            </a:prstGeom>
            <a:solidFill>
              <a:srgbClr val="7F7F7F"/>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33" name="Shape 933"/>
            <p:cNvSpPr txBox="1"/>
            <p:nvPr/>
          </p:nvSpPr>
          <p:spPr>
            <a:xfrm>
              <a:off x="2102077" y="3252824"/>
              <a:ext cx="7057800" cy="3069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Tipo 1. Plurilinguismo (secundário, universitário, adultos não profissionais)</a:t>
              </a:r>
            </a:p>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 </a:t>
              </a:r>
            </a:p>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	Tipo 1.1. Plurilinguismo (crianças)</a:t>
              </a:r>
            </a:p>
            <a:p>
              <a:pPr marL="0" marR="0" lvl="0" indent="0" algn="l" rtl="0">
                <a:spcBef>
                  <a:spcPts val="0"/>
                </a:spcBef>
                <a:spcAft>
                  <a:spcPts val="0"/>
                </a:spcAft>
                <a:buSzPct val="25000"/>
                <a:buNone/>
              </a:pPr>
              <a:r>
                <a:rPr lang="it" b="0" i="0" u="none" strike="noStrike" cap="none" baseline="0">
                  <a:solidFill>
                    <a:schemeClr val="lt1"/>
                  </a:solidFill>
                  <a:latin typeface="Arial"/>
                  <a:ea typeface="Arial"/>
                  <a:cs typeface="Arial"/>
                  <a:sym typeface="Arial"/>
                </a:rPr>
                <a:t> </a:t>
              </a:r>
            </a:p>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Tipo 2. Intercultural (secundário, universitário, adultos não profissionais)</a:t>
              </a:r>
            </a:p>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 </a:t>
              </a:r>
            </a:p>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	Tipo 2.1. Intercultural (crianças)</a:t>
              </a:r>
            </a:p>
            <a:p>
              <a:pPr marL="0" marR="0" lvl="0" indent="0" algn="l" rtl="0">
                <a:spcBef>
                  <a:spcPts val="0"/>
                </a:spcBef>
                <a:spcAft>
                  <a:spcPts val="0"/>
                </a:spcAft>
                <a:buSzPct val="25000"/>
                <a:buNone/>
              </a:pPr>
              <a:r>
                <a:rPr lang="it" b="0" i="0" u="none" strike="noStrike" cap="none" baseline="0">
                  <a:solidFill>
                    <a:schemeClr val="lt1"/>
                  </a:solidFill>
                  <a:latin typeface="Arial"/>
                  <a:ea typeface="Arial"/>
                  <a:cs typeface="Arial"/>
                  <a:sym typeface="Arial"/>
                </a:rPr>
                <a:t> </a:t>
              </a:r>
            </a:p>
            <a:p>
              <a:pPr marL="0" marR="0" lvl="0" indent="0" algn="l" rtl="0">
                <a:spcBef>
                  <a:spcPts val="0"/>
                </a:spcBef>
                <a:spcAft>
                  <a:spcPts val="0"/>
                </a:spcAft>
                <a:buSzPct val="25000"/>
                <a:buNone/>
              </a:pPr>
              <a:r>
                <a:rPr lang="it" b="1" i="0" u="none" strike="noStrike" cap="none" baseline="0">
                  <a:solidFill>
                    <a:schemeClr val="lt1"/>
                  </a:solidFill>
                  <a:latin typeface="Arial"/>
                  <a:ea typeface="Arial"/>
                  <a:cs typeface="Arial"/>
                  <a:sym typeface="Arial"/>
                </a:rPr>
                <a:t>Tipo 3. Profissional (universidade e adultos profissionais)</a:t>
              </a:r>
            </a:p>
          </p:txBody>
        </p:sp>
      </p:grpSp>
    </p:spTree>
  </p:cSld>
  <p:clrMapOvr>
    <a:masterClrMapping/>
  </p:clrMapOvr>
  <p:transition spd="slow">
    <p:cu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p:nvPr/>
        </p:nvSpPr>
        <p:spPr>
          <a:xfrm>
            <a:off x="2057400" y="4343400"/>
            <a:ext cx="6934199" cy="400049"/>
          </a:xfrm>
          <a:prstGeom prst="roundRect">
            <a:avLst>
              <a:gd name="adj" fmla="val 16667"/>
            </a:avLst>
          </a:prstGeom>
          <a:solidFill>
            <a:srgbClr val="99FFCC"/>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39" name="Shape 939"/>
          <p:cNvSpPr/>
          <p:nvPr/>
        </p:nvSpPr>
        <p:spPr>
          <a:xfrm>
            <a:off x="2057400" y="3371850"/>
            <a:ext cx="6934199" cy="914400"/>
          </a:xfrm>
          <a:prstGeom prst="roundRect">
            <a:avLst>
              <a:gd name="adj" fmla="val 16667"/>
            </a:avLst>
          </a:prstGeom>
          <a:solidFill>
            <a:srgbClr val="CCCC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40" name="Shape 940"/>
          <p:cNvSpPr/>
          <p:nvPr/>
        </p:nvSpPr>
        <p:spPr>
          <a:xfrm>
            <a:off x="2057400" y="2857500"/>
            <a:ext cx="6934199" cy="457200"/>
          </a:xfrm>
          <a:prstGeom prst="roundRect">
            <a:avLst>
              <a:gd name="adj" fmla="val 16667"/>
            </a:avLst>
          </a:prstGeom>
          <a:solidFill>
            <a:srgbClr val="FF7C8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7C80"/>
              </a:solidFill>
              <a:latin typeface="Arial"/>
              <a:ea typeface="Arial"/>
              <a:cs typeface="Arial"/>
              <a:sym typeface="Arial"/>
            </a:endParaRPr>
          </a:p>
        </p:txBody>
      </p:sp>
      <p:sp>
        <p:nvSpPr>
          <p:cNvPr id="941" name="Shape 941"/>
          <p:cNvSpPr/>
          <p:nvPr/>
        </p:nvSpPr>
        <p:spPr>
          <a:xfrm>
            <a:off x="2057400" y="1485900"/>
            <a:ext cx="6934199" cy="1314450"/>
          </a:xfrm>
          <a:prstGeom prst="roundRect">
            <a:avLst>
              <a:gd name="adj" fmla="val 16667"/>
            </a:avLst>
          </a:prstGeom>
          <a:solidFill>
            <a:srgbClr val="FFC0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942" name="Shape 942"/>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943" name="Shape 943"/>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lt1"/>
                </a:solidFill>
                <a:latin typeface="Arial"/>
                <a:ea typeface="Arial"/>
                <a:cs typeface="Arial"/>
                <a:sym typeface="Arial"/>
              </a:rPr>
              <a:t>Lots de travail</a:t>
            </a:r>
          </a:p>
        </p:txBody>
      </p:sp>
      <p:sp>
        <p:nvSpPr>
          <p:cNvPr id="944" name="Shape 944"/>
          <p:cNvSpPr txBox="1"/>
          <p:nvPr/>
        </p:nvSpPr>
        <p:spPr>
          <a:xfrm>
            <a:off x="2133600" y="4400550"/>
            <a:ext cx="3352799"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14 - Exploitation des résultats</a:t>
            </a:r>
          </a:p>
        </p:txBody>
      </p:sp>
      <p:pic>
        <p:nvPicPr>
          <p:cNvPr id="945" name="Shape 945"/>
          <p:cNvPicPr preferRelativeResize="0"/>
          <p:nvPr/>
        </p:nvPicPr>
        <p:blipFill rotWithShape="1">
          <a:blip r:embed="rId4">
            <a:alphaModFix/>
          </a:blip>
          <a:srcRect/>
          <a:stretch/>
        </p:blipFill>
        <p:spPr>
          <a:xfrm>
            <a:off x="1219200" y="4764881"/>
            <a:ext cx="2216149" cy="378618"/>
          </a:xfrm>
          <a:prstGeom prst="rect">
            <a:avLst/>
          </a:prstGeom>
          <a:noFill/>
          <a:ln>
            <a:noFill/>
          </a:ln>
        </p:spPr>
      </p:pic>
      <p:sp>
        <p:nvSpPr>
          <p:cNvPr id="946" name="Shape 946"/>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947" name="Shape 947"/>
          <p:cNvSpPr/>
          <p:nvPr/>
        </p:nvSpPr>
        <p:spPr>
          <a:xfrm>
            <a:off x="2133600" y="1485900"/>
            <a:ext cx="7315200" cy="13157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02 - Analyse de besoins, bilan des usages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03 - Adaptation et évolution des outils dans la perspective du réseau</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04 – Référentiels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05 – Scénarios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06 - Base d’activités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07 - Insertion curriculaire</a:t>
            </a:r>
          </a:p>
        </p:txBody>
      </p:sp>
      <p:sp>
        <p:nvSpPr>
          <p:cNvPr id="948" name="Shape 948"/>
          <p:cNvSpPr/>
          <p:nvPr/>
        </p:nvSpPr>
        <p:spPr>
          <a:xfrm>
            <a:off x="2133600" y="2857500"/>
            <a:ext cx="4572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08 - Assurance qualité interne</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09 - Assurance qualité externe</a:t>
            </a:r>
          </a:p>
        </p:txBody>
      </p:sp>
      <p:sp>
        <p:nvSpPr>
          <p:cNvPr id="949" name="Shape 949"/>
          <p:cNvSpPr/>
          <p:nvPr/>
        </p:nvSpPr>
        <p:spPr>
          <a:xfrm>
            <a:off x="2133600" y="3371850"/>
            <a:ext cx="3657600" cy="90024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10 – Extension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11 - Communication/information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12 - Relations publiques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13 - Événements et publications</a:t>
            </a:r>
          </a:p>
        </p:txBody>
      </p:sp>
      <p:sp>
        <p:nvSpPr>
          <p:cNvPr id="950" name="Shape 950"/>
          <p:cNvSpPr txBox="1"/>
          <p:nvPr/>
        </p:nvSpPr>
        <p:spPr>
          <a:xfrm>
            <a:off x="76200" y="2000250"/>
            <a:ext cx="176202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Mise en oeuvre</a:t>
            </a:r>
          </a:p>
        </p:txBody>
      </p:sp>
      <p:sp>
        <p:nvSpPr>
          <p:cNvPr id="951" name="Shape 951"/>
          <p:cNvSpPr txBox="1"/>
          <p:nvPr/>
        </p:nvSpPr>
        <p:spPr>
          <a:xfrm>
            <a:off x="76200" y="2971800"/>
            <a:ext cx="201850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Assurance qualité</a:t>
            </a:r>
          </a:p>
        </p:txBody>
      </p:sp>
      <p:sp>
        <p:nvSpPr>
          <p:cNvPr id="952" name="Shape 952"/>
          <p:cNvSpPr/>
          <p:nvPr/>
        </p:nvSpPr>
        <p:spPr>
          <a:xfrm>
            <a:off x="152400" y="3714750"/>
            <a:ext cx="163378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Dissémination</a:t>
            </a:r>
          </a:p>
        </p:txBody>
      </p:sp>
      <p:sp>
        <p:nvSpPr>
          <p:cNvPr id="953" name="Shape 953"/>
          <p:cNvSpPr/>
          <p:nvPr/>
        </p:nvSpPr>
        <p:spPr>
          <a:xfrm>
            <a:off x="152400" y="4286250"/>
            <a:ext cx="1524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Exploitation résultats</a:t>
            </a:r>
          </a:p>
        </p:txBody>
      </p:sp>
      <p:sp>
        <p:nvSpPr>
          <p:cNvPr id="954" name="Shape 954"/>
          <p:cNvSpPr/>
          <p:nvPr/>
        </p:nvSpPr>
        <p:spPr>
          <a:xfrm>
            <a:off x="2133600" y="2583137"/>
            <a:ext cx="2438399" cy="399900"/>
          </a:xfrm>
          <a:prstGeom prst="ellipse">
            <a:avLst/>
          </a:prstGeom>
          <a:noFill/>
          <a:ln w="5715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cxnSp>
        <p:nvCxnSpPr>
          <p:cNvPr id="955" name="Shape 955"/>
          <p:cNvCxnSpPr/>
          <p:nvPr/>
        </p:nvCxnSpPr>
        <p:spPr>
          <a:xfrm>
            <a:off x="3352800" y="2628900"/>
            <a:ext cx="0" cy="628649"/>
          </a:xfrm>
          <a:prstGeom prst="straightConnector1">
            <a:avLst/>
          </a:prstGeom>
          <a:noFill/>
          <a:ln w="38100" cap="flat">
            <a:solidFill>
              <a:srgbClr val="7F7F7F"/>
            </a:solidFill>
            <a:prstDash val="solid"/>
            <a:round/>
            <a:headEnd type="none" w="med" len="med"/>
            <a:tailEnd type="none" w="med" len="med"/>
          </a:ln>
        </p:spPr>
      </p:cxnSp>
      <p:sp>
        <p:nvSpPr>
          <p:cNvPr id="956" name="Shape 956"/>
          <p:cNvSpPr/>
          <p:nvPr/>
        </p:nvSpPr>
        <p:spPr>
          <a:xfrm>
            <a:off x="2325424" y="2971800"/>
            <a:ext cx="4876799" cy="2628899"/>
          </a:xfrm>
          <a:prstGeom prst="rect">
            <a:avLst/>
          </a:prstGeom>
          <a:solidFill>
            <a:srgbClr val="7F7F7F"/>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957" name="Shape 957"/>
          <p:cNvPicPr preferRelativeResize="0"/>
          <p:nvPr/>
        </p:nvPicPr>
        <p:blipFill rotWithShape="1">
          <a:blip r:embed="rId5">
            <a:alphaModFix/>
          </a:blip>
          <a:srcRect l="20708" t="19386" r="22615" b="8886"/>
          <a:stretch/>
        </p:blipFill>
        <p:spPr>
          <a:xfrm>
            <a:off x="2449024" y="3064778"/>
            <a:ext cx="4629600" cy="2470499"/>
          </a:xfrm>
          <a:prstGeom prst="rect">
            <a:avLst/>
          </a:prstGeom>
          <a:noFill/>
          <a:ln>
            <a:noFill/>
          </a:ln>
        </p:spPr>
      </p:pic>
    </p:spTree>
  </p:cSld>
  <p:clrMapOvr>
    <a:masterClrMapping/>
  </p:clrMapOvr>
  <p:transition spd="slow">
    <p:cu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p:nvPr/>
        </p:nvSpPr>
        <p:spPr>
          <a:xfrm>
            <a:off x="2057400" y="4343400"/>
            <a:ext cx="6934199" cy="400049"/>
          </a:xfrm>
          <a:prstGeom prst="roundRect">
            <a:avLst>
              <a:gd name="adj" fmla="val 16667"/>
            </a:avLst>
          </a:prstGeom>
          <a:solidFill>
            <a:srgbClr val="99FFCC"/>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63" name="Shape 963"/>
          <p:cNvSpPr/>
          <p:nvPr/>
        </p:nvSpPr>
        <p:spPr>
          <a:xfrm>
            <a:off x="2057400" y="3371850"/>
            <a:ext cx="6934199" cy="914400"/>
          </a:xfrm>
          <a:prstGeom prst="roundRect">
            <a:avLst>
              <a:gd name="adj" fmla="val 16667"/>
            </a:avLst>
          </a:prstGeom>
          <a:solidFill>
            <a:srgbClr val="CCCC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64" name="Shape 964"/>
          <p:cNvSpPr/>
          <p:nvPr/>
        </p:nvSpPr>
        <p:spPr>
          <a:xfrm>
            <a:off x="2057400" y="2857500"/>
            <a:ext cx="6934199" cy="457200"/>
          </a:xfrm>
          <a:prstGeom prst="roundRect">
            <a:avLst>
              <a:gd name="adj" fmla="val 16667"/>
            </a:avLst>
          </a:prstGeom>
          <a:solidFill>
            <a:srgbClr val="FF7C8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rgbClr val="FF7C80"/>
              </a:solidFill>
              <a:latin typeface="Arial"/>
              <a:ea typeface="Arial"/>
              <a:cs typeface="Arial"/>
              <a:sym typeface="Arial"/>
            </a:endParaRPr>
          </a:p>
        </p:txBody>
      </p:sp>
      <p:sp>
        <p:nvSpPr>
          <p:cNvPr id="965" name="Shape 965"/>
          <p:cNvSpPr/>
          <p:nvPr/>
        </p:nvSpPr>
        <p:spPr>
          <a:xfrm>
            <a:off x="2057400" y="1485900"/>
            <a:ext cx="6934199" cy="1314450"/>
          </a:xfrm>
          <a:prstGeom prst="roundRect">
            <a:avLst>
              <a:gd name="adj" fmla="val 16667"/>
            </a:avLst>
          </a:prstGeom>
          <a:solidFill>
            <a:srgbClr val="FFC000"/>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pic>
        <p:nvPicPr>
          <p:cNvPr id="966" name="Shape 966"/>
          <p:cNvPicPr preferRelativeResize="0"/>
          <p:nvPr/>
        </p:nvPicPr>
        <p:blipFill rotWithShape="1">
          <a:blip r:embed="rId3">
            <a:alphaModFix/>
          </a:blip>
          <a:srcRect/>
          <a:stretch/>
        </p:blipFill>
        <p:spPr>
          <a:xfrm>
            <a:off x="5638800" y="171450"/>
            <a:ext cx="3259137" cy="571500"/>
          </a:xfrm>
          <a:prstGeom prst="rect">
            <a:avLst/>
          </a:prstGeom>
          <a:noFill/>
          <a:ln>
            <a:noFill/>
          </a:ln>
        </p:spPr>
      </p:pic>
      <p:sp>
        <p:nvSpPr>
          <p:cNvPr id="967" name="Shape 967"/>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lt1"/>
                </a:solidFill>
                <a:latin typeface="Arial"/>
                <a:ea typeface="Arial"/>
                <a:cs typeface="Arial"/>
                <a:sym typeface="Arial"/>
              </a:rPr>
              <a:t>Lots de travail</a:t>
            </a:r>
          </a:p>
        </p:txBody>
      </p:sp>
      <p:sp>
        <p:nvSpPr>
          <p:cNvPr id="968" name="Shape 968"/>
          <p:cNvSpPr txBox="1"/>
          <p:nvPr/>
        </p:nvSpPr>
        <p:spPr>
          <a:xfrm>
            <a:off x="2133600" y="4400550"/>
            <a:ext cx="3352799"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14 - Exploitation des résultats</a:t>
            </a:r>
          </a:p>
        </p:txBody>
      </p:sp>
      <p:sp>
        <p:nvSpPr>
          <p:cNvPr id="969" name="Shape 969"/>
          <p:cNvSpPr txBox="1"/>
          <p:nvPr/>
        </p:nvSpPr>
        <p:spPr>
          <a:xfrm>
            <a:off x="3581400" y="4787503"/>
            <a:ext cx="3276600" cy="3000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sp>
        <p:nvSpPr>
          <p:cNvPr id="970" name="Shape 970"/>
          <p:cNvSpPr/>
          <p:nvPr/>
        </p:nvSpPr>
        <p:spPr>
          <a:xfrm>
            <a:off x="2133600" y="1485900"/>
            <a:ext cx="7315200" cy="131574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02 - Analyse de besoins, bilan des usages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03 - Adaptation et évolution des outils dans la perspective du réseau</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04 – Référentiels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05 – Scénarios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06 - Base d’activités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07 - Insertion curriculaire</a:t>
            </a:r>
          </a:p>
        </p:txBody>
      </p:sp>
      <p:sp>
        <p:nvSpPr>
          <p:cNvPr id="971" name="Shape 971"/>
          <p:cNvSpPr/>
          <p:nvPr/>
        </p:nvSpPr>
        <p:spPr>
          <a:xfrm>
            <a:off x="2133600" y="3371850"/>
            <a:ext cx="3657600" cy="90024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10 – Extension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11 - Communication/information</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12 - Relations publiques</a:t>
            </a:r>
          </a:p>
          <a:p>
            <a:pPr marL="0" marR="0" lvl="0" indent="0" algn="l" rtl="0">
              <a:spcBef>
                <a:spcPts val="0"/>
              </a:spcBef>
              <a:spcAft>
                <a:spcPts val="0"/>
              </a:spcAft>
              <a:buSzPct val="25000"/>
              <a:buNone/>
            </a:pPr>
            <a:r>
              <a:rPr lang="it" sz="1800" b="0" i="0" u="none" strike="noStrike" cap="none" baseline="0">
                <a:solidFill>
                  <a:schemeClr val="dk1"/>
                </a:solidFill>
                <a:latin typeface="Calibri"/>
                <a:ea typeface="Calibri"/>
                <a:cs typeface="Calibri"/>
                <a:sym typeface="Calibri"/>
              </a:rPr>
              <a:t>LOT 13 - Événements et publications</a:t>
            </a:r>
          </a:p>
        </p:txBody>
      </p:sp>
      <p:sp>
        <p:nvSpPr>
          <p:cNvPr id="972" name="Shape 972"/>
          <p:cNvSpPr txBox="1"/>
          <p:nvPr/>
        </p:nvSpPr>
        <p:spPr>
          <a:xfrm>
            <a:off x="76200" y="2000250"/>
            <a:ext cx="176202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Mise en oeuvre</a:t>
            </a:r>
          </a:p>
        </p:txBody>
      </p:sp>
      <p:sp>
        <p:nvSpPr>
          <p:cNvPr id="973" name="Shape 973"/>
          <p:cNvSpPr txBox="1"/>
          <p:nvPr/>
        </p:nvSpPr>
        <p:spPr>
          <a:xfrm>
            <a:off x="76200" y="2971800"/>
            <a:ext cx="201850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Assurance qualité</a:t>
            </a:r>
          </a:p>
        </p:txBody>
      </p:sp>
      <p:sp>
        <p:nvSpPr>
          <p:cNvPr id="974" name="Shape 974"/>
          <p:cNvSpPr/>
          <p:nvPr/>
        </p:nvSpPr>
        <p:spPr>
          <a:xfrm>
            <a:off x="152400" y="3714750"/>
            <a:ext cx="1633781" cy="2769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Dissémination</a:t>
            </a:r>
          </a:p>
        </p:txBody>
      </p:sp>
      <p:sp>
        <p:nvSpPr>
          <p:cNvPr id="975" name="Shape 975"/>
          <p:cNvSpPr/>
          <p:nvPr/>
        </p:nvSpPr>
        <p:spPr>
          <a:xfrm>
            <a:off x="152400" y="4286250"/>
            <a:ext cx="1524000" cy="48474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0" i="0" u="none" strike="noStrike" cap="none" baseline="0">
                <a:solidFill>
                  <a:schemeClr val="dk1"/>
                </a:solidFill>
                <a:latin typeface="Arial"/>
                <a:ea typeface="Arial"/>
                <a:cs typeface="Arial"/>
                <a:sym typeface="Arial"/>
              </a:rPr>
              <a:t>Exploitation résultats</a:t>
            </a:r>
          </a:p>
        </p:txBody>
      </p:sp>
      <p:sp>
        <p:nvSpPr>
          <p:cNvPr id="976" name="Shape 976"/>
          <p:cNvSpPr/>
          <p:nvPr/>
        </p:nvSpPr>
        <p:spPr>
          <a:xfrm>
            <a:off x="2095500" y="2886150"/>
            <a:ext cx="2971799" cy="399900"/>
          </a:xfrm>
          <a:prstGeom prst="ellipse">
            <a:avLst/>
          </a:prstGeom>
          <a:noFill/>
          <a:ln w="57150" cap="flat">
            <a:solidFill>
              <a:srgbClr val="7F7F7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77" name="Shape 977"/>
          <p:cNvSpPr/>
          <p:nvPr/>
        </p:nvSpPr>
        <p:spPr>
          <a:xfrm>
            <a:off x="2057400" y="3371850"/>
            <a:ext cx="6934199" cy="1771800"/>
          </a:xfrm>
          <a:prstGeom prst="rect">
            <a:avLst/>
          </a:prstGeom>
          <a:solidFill>
            <a:srgbClr val="7F7F7F"/>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baseline="0">
              <a:solidFill>
                <a:schemeClr val="lt1"/>
              </a:solidFill>
              <a:latin typeface="Arial"/>
              <a:ea typeface="Arial"/>
              <a:cs typeface="Arial"/>
              <a:sym typeface="Arial"/>
            </a:endParaRPr>
          </a:p>
        </p:txBody>
      </p:sp>
      <p:sp>
        <p:nvSpPr>
          <p:cNvPr id="978" name="Shape 978"/>
          <p:cNvSpPr txBox="1"/>
          <p:nvPr/>
        </p:nvSpPr>
        <p:spPr>
          <a:xfrm>
            <a:off x="2123250" y="3370550"/>
            <a:ext cx="6802499" cy="1771800"/>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spcAft>
                <a:spcPts val="0"/>
              </a:spcAft>
              <a:buSzPct val="25000"/>
              <a:buNone/>
            </a:pPr>
            <a:r>
              <a:rPr lang="it" sz="1800" b="1" i="0" u="none" strike="noStrike" cap="none" baseline="0">
                <a:solidFill>
                  <a:schemeClr val="lt1"/>
                </a:solidFill>
                <a:latin typeface="Arial"/>
                <a:ea typeface="Arial"/>
                <a:cs typeface="Arial"/>
                <a:sym typeface="Arial"/>
              </a:rPr>
              <a:t>-</a:t>
            </a:r>
            <a:r>
              <a:rPr lang="it" sz="1600" b="1" i="0" u="none" strike="noStrike" cap="none" baseline="0">
                <a:solidFill>
                  <a:schemeClr val="lt1"/>
                </a:solidFill>
                <a:latin typeface="Arial"/>
                <a:ea typeface="Arial"/>
                <a:cs typeface="Arial"/>
                <a:sym typeface="Arial"/>
              </a:rPr>
              <a:t> </a:t>
            </a:r>
            <a:r>
              <a:rPr lang="it" b="1" i="0" u="none" strike="noStrike" cap="none" baseline="0">
                <a:solidFill>
                  <a:schemeClr val="lt1"/>
                </a:solidFill>
                <a:latin typeface="Arial"/>
                <a:ea typeface="Arial"/>
                <a:cs typeface="Arial"/>
                <a:sym typeface="Arial"/>
              </a:rPr>
              <a:t>Experimentation en réseau plurilingue et interculturel</a:t>
            </a:r>
          </a:p>
          <a:p>
            <a:pPr marL="0" marR="0" lvl="0" indent="0" algn="l" rtl="0">
              <a:lnSpc>
                <a:spcPct val="150000"/>
              </a:lnSpc>
              <a:spcBef>
                <a:spcPts val="0"/>
              </a:spcBef>
              <a:spcAft>
                <a:spcPts val="0"/>
              </a:spcAft>
              <a:buSzPct val="25000"/>
              <a:buNone/>
            </a:pPr>
            <a:r>
              <a:rPr lang="it" b="1" i="0" u="none" strike="noStrike" cap="none" baseline="0">
                <a:solidFill>
                  <a:schemeClr val="lt1"/>
                </a:solidFill>
                <a:latin typeface="Arial"/>
                <a:ea typeface="Arial"/>
                <a:cs typeface="Arial"/>
                <a:sym typeface="Arial"/>
              </a:rPr>
              <a:t>- Logique de recherche-action</a:t>
            </a:r>
          </a:p>
          <a:p>
            <a:pPr marL="0" marR="0" lvl="0" indent="0" algn="l" rtl="0">
              <a:lnSpc>
                <a:spcPct val="150000"/>
              </a:lnSpc>
              <a:spcBef>
                <a:spcPts val="0"/>
              </a:spcBef>
              <a:spcAft>
                <a:spcPts val="0"/>
              </a:spcAft>
              <a:buSzPct val="25000"/>
              <a:buNone/>
            </a:pPr>
            <a:r>
              <a:rPr lang="it" b="1" i="0" u="none" strike="noStrike" cap="none" baseline="0">
                <a:solidFill>
                  <a:schemeClr val="lt1"/>
                </a:solidFill>
                <a:latin typeface="Arial"/>
                <a:ea typeface="Arial"/>
                <a:cs typeface="Arial"/>
                <a:sym typeface="Arial"/>
              </a:rPr>
              <a:t>Produits:</a:t>
            </a:r>
          </a:p>
          <a:p>
            <a:pPr marL="271463" marR="0" lvl="0" indent="-93663" algn="l" rtl="0">
              <a:lnSpc>
                <a:spcPct val="150000"/>
              </a:lnSpc>
              <a:spcBef>
                <a:spcPts val="0"/>
              </a:spcBef>
              <a:spcAft>
                <a:spcPts val="0"/>
              </a:spcAft>
              <a:buSzPct val="25000"/>
              <a:buNone/>
            </a:pPr>
            <a:r>
              <a:rPr lang="it" b="1" i="0" u="none" strike="noStrike" cap="none" baseline="0">
                <a:solidFill>
                  <a:schemeClr val="lt1"/>
                </a:solidFill>
                <a:latin typeface="Arial"/>
                <a:ea typeface="Arial"/>
                <a:cs typeface="Arial"/>
                <a:sym typeface="Arial"/>
              </a:rPr>
              <a:t>	</a:t>
            </a:r>
            <a:r>
              <a:rPr lang="it" b="1" i="0" u="sng" strike="noStrike" cap="none" baseline="0">
                <a:solidFill>
                  <a:schemeClr val="lt1"/>
                </a:solidFill>
                <a:latin typeface="Arial"/>
                <a:ea typeface="Arial"/>
                <a:cs typeface="Arial"/>
                <a:sym typeface="Arial"/>
              </a:rPr>
              <a:t>Recomman</a:t>
            </a:r>
            <a:r>
              <a:rPr lang="it" b="1" u="sng">
                <a:solidFill>
                  <a:schemeClr val="lt1"/>
                </a:solidFill>
              </a:rPr>
              <a:t>da</a:t>
            </a:r>
            <a:r>
              <a:rPr lang="it" b="1" i="0" u="sng" strike="noStrike" cap="none" baseline="0">
                <a:solidFill>
                  <a:schemeClr val="lt1"/>
                </a:solidFill>
                <a:latin typeface="Arial"/>
                <a:ea typeface="Arial"/>
                <a:cs typeface="Arial"/>
                <a:sym typeface="Arial"/>
              </a:rPr>
              <a:t>tions</a:t>
            </a:r>
            <a:r>
              <a:rPr lang="it" b="1" i="0" u="none" strike="noStrike" cap="none" baseline="0">
                <a:solidFill>
                  <a:schemeClr val="lt1"/>
                </a:solidFill>
                <a:latin typeface="Arial"/>
                <a:ea typeface="Arial"/>
                <a:cs typeface="Arial"/>
                <a:sym typeface="Arial"/>
              </a:rPr>
              <a:t>: l’insertion curriculaire de l’IC: quels atouts? </a:t>
            </a:r>
          </a:p>
          <a:p>
            <a:pPr marL="271463" marR="0" lvl="0" indent="-93663" algn="l" rtl="0">
              <a:lnSpc>
                <a:spcPct val="150000"/>
              </a:lnSpc>
              <a:spcBef>
                <a:spcPts val="0"/>
              </a:spcBef>
              <a:spcAft>
                <a:spcPts val="0"/>
              </a:spcAft>
              <a:buSzPct val="25000"/>
              <a:buNone/>
            </a:pPr>
            <a:r>
              <a:rPr lang="it" b="1" i="0" u="none" strike="noStrike" cap="none" baseline="0">
                <a:solidFill>
                  <a:schemeClr val="dk1"/>
                </a:solidFill>
                <a:latin typeface="Arial"/>
                <a:ea typeface="Arial"/>
                <a:cs typeface="Arial"/>
                <a:sym typeface="Arial"/>
              </a:rPr>
              <a:t>	</a:t>
            </a:r>
            <a:r>
              <a:rPr lang="it" b="1" i="0" u="none" strike="noStrike" cap="none" baseline="0">
                <a:solidFill>
                  <a:schemeClr val="lt1"/>
                </a:solidFill>
                <a:latin typeface="Arial"/>
                <a:ea typeface="Arial"/>
                <a:cs typeface="Arial"/>
                <a:sym typeface="Arial"/>
              </a:rPr>
              <a:t>Illustration de pratiques éducatives (</a:t>
            </a:r>
            <a:r>
              <a:rPr lang="it" b="1" i="0" u="sng" strike="noStrike" cap="none" baseline="0">
                <a:solidFill>
                  <a:schemeClr val="lt1"/>
                </a:solidFill>
                <a:latin typeface="Arial"/>
                <a:ea typeface="Arial"/>
                <a:cs typeface="Arial"/>
                <a:sym typeface="Arial"/>
              </a:rPr>
              <a:t>produit multime</a:t>
            </a:r>
            <a:r>
              <a:rPr lang="it" sz="1600" b="1" i="0" u="sng" strike="noStrike" cap="none" baseline="0">
                <a:solidFill>
                  <a:schemeClr val="lt1"/>
                </a:solidFill>
                <a:latin typeface="Arial"/>
                <a:ea typeface="Arial"/>
                <a:cs typeface="Arial"/>
                <a:sym typeface="Arial"/>
              </a:rPr>
              <a:t>dia</a:t>
            </a:r>
            <a:r>
              <a:rPr lang="it" sz="1600" b="1" i="0" u="none" strike="noStrike" cap="none" baseline="0">
                <a:solidFill>
                  <a:schemeClr val="lt1"/>
                </a:solidFill>
                <a:latin typeface="Arial"/>
                <a:ea typeface="Arial"/>
                <a:cs typeface="Arial"/>
                <a:sym typeface="Arial"/>
              </a:rPr>
              <a:t>) </a:t>
            </a:r>
          </a:p>
        </p:txBody>
      </p:sp>
      <p:cxnSp>
        <p:nvCxnSpPr>
          <p:cNvPr id="979" name="Shape 979"/>
          <p:cNvCxnSpPr>
            <a:stCxn id="976" idx="6"/>
            <a:endCxn id="978" idx="0"/>
          </p:cNvCxnSpPr>
          <p:nvPr/>
        </p:nvCxnSpPr>
        <p:spPr>
          <a:xfrm>
            <a:off x="5067299" y="3086100"/>
            <a:ext cx="457200" cy="284400"/>
          </a:xfrm>
          <a:prstGeom prst="straightConnector1">
            <a:avLst/>
          </a:prstGeom>
          <a:noFill/>
          <a:ln w="19050" cap="flat">
            <a:solidFill>
              <a:schemeClr val="dk2"/>
            </a:solidFill>
            <a:prstDash val="solid"/>
            <a:round/>
            <a:headEnd type="none" w="lg" len="lg"/>
            <a:tailEnd type="triangle" w="lg" len="lg"/>
          </a:ln>
        </p:spPr>
      </p:cxnSp>
    </p:spTree>
  </p:cSld>
  <p:clrMapOvr>
    <a:masterClrMapping/>
  </p:clrMapOvr>
  <p:transition spd="slow">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pic>
        <p:nvPicPr>
          <p:cNvPr id="984" name="Shape 984"/>
          <p:cNvPicPr preferRelativeResize="0"/>
          <p:nvPr/>
        </p:nvPicPr>
        <p:blipFill rotWithShape="1">
          <a:blip r:embed="rId3">
            <a:alphaModFix/>
          </a:blip>
          <a:srcRect t="7678"/>
          <a:stretch/>
        </p:blipFill>
        <p:spPr>
          <a:xfrm>
            <a:off x="867950" y="1337075"/>
            <a:ext cx="7518600" cy="3905700"/>
          </a:xfrm>
          <a:prstGeom prst="rect">
            <a:avLst/>
          </a:prstGeom>
          <a:noFill/>
          <a:ln>
            <a:noFill/>
          </a:ln>
        </p:spPr>
      </p:pic>
      <p:sp>
        <p:nvSpPr>
          <p:cNvPr id="985" name="Shape 985"/>
          <p:cNvSpPr txBox="1"/>
          <p:nvPr/>
        </p:nvSpPr>
        <p:spPr>
          <a:xfrm>
            <a:off x="1066800" y="857250"/>
            <a:ext cx="8077199" cy="36552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1800" b="1" i="0" u="none" strike="noStrike" cap="none" baseline="0">
                <a:solidFill>
                  <a:schemeClr val="lt1"/>
                </a:solidFill>
                <a:latin typeface="Arial"/>
                <a:ea typeface="Arial"/>
                <a:cs typeface="Arial"/>
                <a:sym typeface="Arial"/>
              </a:rPr>
              <a:t>L’Espace de Travail</a:t>
            </a:r>
          </a:p>
        </p:txBody>
      </p:sp>
      <p:pic>
        <p:nvPicPr>
          <p:cNvPr id="986" name="Shape 986"/>
          <p:cNvPicPr preferRelativeResize="0"/>
          <p:nvPr/>
        </p:nvPicPr>
        <p:blipFill rotWithShape="1">
          <a:blip r:embed="rId4">
            <a:alphaModFix/>
          </a:blip>
          <a:srcRect/>
          <a:stretch/>
        </p:blipFill>
        <p:spPr>
          <a:xfrm>
            <a:off x="5638800" y="171450"/>
            <a:ext cx="3259137" cy="571500"/>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p:nvPr/>
        </p:nvSpPr>
        <p:spPr>
          <a:xfrm>
            <a:off x="179375" y="141675"/>
            <a:ext cx="1886100" cy="297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lt1"/>
              </a:buClr>
              <a:buSzPct val="25000"/>
              <a:buFont typeface="Arial"/>
              <a:buNone/>
            </a:pPr>
            <a:r>
              <a:rPr lang="it" sz="2000" b="1" i="0" u="none" strike="noStrike" cap="none" baseline="0">
                <a:latin typeface="Arial"/>
                <a:ea typeface="Arial"/>
                <a:cs typeface="Arial"/>
                <a:sym typeface="Arial"/>
              </a:rPr>
              <a:t>TESES</a:t>
            </a:r>
          </a:p>
        </p:txBody>
      </p:sp>
      <p:pic>
        <p:nvPicPr>
          <p:cNvPr id="158" name="Shape 158"/>
          <p:cNvPicPr preferRelativeResize="0"/>
          <p:nvPr/>
        </p:nvPicPr>
        <p:blipFill rotWithShape="1">
          <a:blip r:embed="rId3">
            <a:alphaModFix/>
          </a:blip>
          <a:srcRect/>
          <a:stretch/>
        </p:blipFill>
        <p:spPr>
          <a:xfrm rot="-361002">
            <a:off x="549379" y="354277"/>
            <a:ext cx="4318891" cy="4132393"/>
          </a:xfrm>
          <a:prstGeom prst="rect">
            <a:avLst/>
          </a:prstGeom>
          <a:noFill/>
          <a:ln w="19050" cap="flat">
            <a:solidFill>
              <a:srgbClr val="000000"/>
            </a:solidFill>
            <a:prstDash val="solid"/>
            <a:round/>
            <a:headEnd type="none" w="med" len="med"/>
            <a:tailEnd type="none" w="med" len="med"/>
          </a:ln>
        </p:spPr>
      </p:pic>
      <p:pic>
        <p:nvPicPr>
          <p:cNvPr id="159" name="Shape 159"/>
          <p:cNvPicPr preferRelativeResize="0"/>
          <p:nvPr/>
        </p:nvPicPr>
        <p:blipFill rotWithShape="1">
          <a:blip r:embed="rId4">
            <a:alphaModFix/>
          </a:blip>
          <a:srcRect/>
          <a:stretch/>
        </p:blipFill>
        <p:spPr>
          <a:xfrm rot="497473">
            <a:off x="4539977" y="533491"/>
            <a:ext cx="4013044" cy="4503616"/>
          </a:xfrm>
          <a:prstGeom prst="rect">
            <a:avLst/>
          </a:prstGeom>
          <a:noFill/>
          <a:ln w="19050" cap="flat">
            <a:solidFill>
              <a:srgbClr val="000000"/>
            </a:solidFill>
            <a:prstDash val="solid"/>
            <a:round/>
            <a:headEnd type="none" w="med" len="med"/>
            <a:tailEnd type="none" w="med" len="med"/>
          </a:ln>
        </p:spPr>
      </p:pic>
      <p:pic>
        <p:nvPicPr>
          <p:cNvPr id="160" name="Shape 160"/>
          <p:cNvPicPr preferRelativeResize="0"/>
          <p:nvPr/>
        </p:nvPicPr>
        <p:blipFill rotWithShape="1">
          <a:blip r:embed="rId5">
            <a:alphaModFix/>
          </a:blip>
          <a:srcRect/>
          <a:stretch/>
        </p:blipFill>
        <p:spPr>
          <a:xfrm rot="-225060">
            <a:off x="1774489" y="1621590"/>
            <a:ext cx="4677419" cy="4457770"/>
          </a:xfrm>
          <a:prstGeom prst="rect">
            <a:avLst/>
          </a:prstGeom>
          <a:noFill/>
          <a:ln w="19050" cap="flat">
            <a:solidFill>
              <a:srgbClr val="000000"/>
            </a:solidFill>
            <a:prstDash val="solid"/>
            <a:round/>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Shape 991"/>
          <p:cNvSpPr txBox="1"/>
          <p:nvPr/>
        </p:nvSpPr>
        <p:spPr>
          <a:xfrm>
            <a:off x="1066800" y="857250"/>
            <a:ext cx="8077199" cy="365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it" sz="2000" b="1" i="0" u="none" strike="noStrike" cap="none" baseline="0">
                <a:solidFill>
                  <a:schemeClr val="lt1"/>
                </a:solidFill>
                <a:latin typeface="Arial"/>
                <a:ea typeface="Arial"/>
                <a:cs typeface="Arial"/>
                <a:sym typeface="Arial"/>
              </a:rPr>
              <a:t>L</a:t>
            </a:r>
            <a:r>
              <a:rPr lang="it" sz="2000" b="1">
                <a:solidFill>
                  <a:schemeClr val="lt1"/>
                </a:solidFill>
              </a:rPr>
              <a:t>a méthode de travail du partenariat ...</a:t>
            </a:r>
          </a:p>
        </p:txBody>
      </p:sp>
      <p:pic>
        <p:nvPicPr>
          <p:cNvPr id="992" name="Shape 992"/>
          <p:cNvPicPr preferRelativeResize="0"/>
          <p:nvPr/>
        </p:nvPicPr>
        <p:blipFill rotWithShape="1">
          <a:blip r:embed="rId3">
            <a:alphaModFix/>
          </a:blip>
          <a:srcRect/>
          <a:stretch/>
        </p:blipFill>
        <p:spPr>
          <a:xfrm>
            <a:off x="5638800" y="171450"/>
            <a:ext cx="3259200" cy="571500"/>
          </a:xfrm>
          <a:prstGeom prst="rect">
            <a:avLst/>
          </a:prstGeom>
          <a:noFill/>
          <a:ln>
            <a:noFill/>
          </a:ln>
        </p:spPr>
      </p:pic>
      <p:sp>
        <p:nvSpPr>
          <p:cNvPr id="993" name="Shape 993"/>
          <p:cNvSpPr txBox="1"/>
          <p:nvPr/>
        </p:nvSpPr>
        <p:spPr>
          <a:xfrm>
            <a:off x="1074725" y="1849950"/>
            <a:ext cx="7311600" cy="2396099"/>
          </a:xfrm>
          <a:prstGeom prst="rect">
            <a:avLst/>
          </a:prstGeom>
          <a:noFill/>
          <a:ln>
            <a:noFill/>
          </a:ln>
        </p:spPr>
        <p:txBody>
          <a:bodyPr lIns="91425" tIns="91425" rIns="91425" bIns="91425" anchor="t" anchorCtr="0">
            <a:noAutofit/>
          </a:bodyPr>
          <a:lstStyle/>
          <a:p>
            <a:pPr rtl="0">
              <a:spcBef>
                <a:spcPts val="0"/>
              </a:spcBef>
              <a:buNone/>
            </a:pPr>
            <a:endParaRPr/>
          </a:p>
          <a:p>
            <a:pPr rtl="0">
              <a:spcBef>
                <a:spcPts val="0"/>
              </a:spcBef>
              <a:buNone/>
            </a:pPr>
            <a:r>
              <a:rPr lang="it" sz="2400" u="sng">
                <a:hlinkClick r:id="rId4"/>
              </a:rPr>
              <a:t>En intercompréhension, à distance</a:t>
            </a:r>
          </a:p>
          <a:p>
            <a:pPr rtl="0">
              <a:spcBef>
                <a:spcPts val="0"/>
              </a:spcBef>
              <a:buNone/>
            </a:pPr>
            <a:endParaRPr sz="2400"/>
          </a:p>
          <a:p>
            <a:pPr rtl="0">
              <a:spcBef>
                <a:spcPts val="0"/>
              </a:spcBef>
              <a:buNone/>
            </a:pPr>
            <a:r>
              <a:rPr lang="it" sz="2400" u="sng">
                <a:hlinkClick r:id="rId5"/>
              </a:rPr>
              <a:t>En groupes de travail qui réunissent les membres des différents groupes institutionnels</a:t>
            </a:r>
          </a:p>
          <a:p>
            <a:pPr rtl="0">
              <a:spcBef>
                <a:spcPts val="0"/>
              </a:spcBef>
              <a:buNone/>
            </a:pPr>
            <a:endParaRPr sz="2400"/>
          </a:p>
          <a:p>
            <a:pPr>
              <a:spcBef>
                <a:spcPts val="0"/>
              </a:spcBef>
              <a:buNone/>
            </a:pPr>
            <a:endParaRPr sz="2400"/>
          </a:p>
        </p:txBody>
      </p:sp>
    </p:spTree>
  </p:cSld>
  <p:clrMapOvr>
    <a:masterClrMapping/>
  </p:clrMapOvr>
  <p:transition spd="slow">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Shape 998"/>
          <p:cNvSpPr/>
          <p:nvPr/>
        </p:nvSpPr>
        <p:spPr>
          <a:xfrm>
            <a:off x="7" y="-137525"/>
            <a:ext cx="9144000" cy="5143499"/>
          </a:xfrm>
          <a:prstGeom prst="rect">
            <a:avLst/>
          </a:prstGeom>
          <a:solidFill>
            <a:schemeClr val="lt1"/>
          </a:solidFill>
          <a:ln w="9525" cap="flat">
            <a:solidFill>
              <a:schemeClr val="lt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it" sz="1800">
                <a:solidFill>
                  <a:srgbClr val="3F3F3F"/>
                </a:solidFill>
                <a:latin typeface="Calibri"/>
                <a:ea typeface="Calibri"/>
                <a:cs typeface="Calibri"/>
                <a:sym typeface="Calibri"/>
              </a:rPr>
              <a:t> </a:t>
            </a:r>
          </a:p>
        </p:txBody>
      </p:sp>
      <p:pic>
        <p:nvPicPr>
          <p:cNvPr id="999" name="Shape 999"/>
          <p:cNvPicPr preferRelativeResize="0"/>
          <p:nvPr/>
        </p:nvPicPr>
        <p:blipFill rotWithShape="1">
          <a:blip r:embed="rId3">
            <a:alphaModFix/>
          </a:blip>
          <a:srcRect l="22136" t="10370"/>
          <a:stretch/>
        </p:blipFill>
        <p:spPr>
          <a:xfrm>
            <a:off x="-8475" y="0"/>
            <a:ext cx="5084100" cy="4637399"/>
          </a:xfrm>
          <a:prstGeom prst="rect">
            <a:avLst/>
          </a:prstGeom>
          <a:noFill/>
          <a:ln>
            <a:noFill/>
          </a:ln>
        </p:spPr>
      </p:pic>
      <p:sp>
        <p:nvSpPr>
          <p:cNvPr id="1000" name="Shape 1000"/>
          <p:cNvSpPr/>
          <p:nvPr/>
        </p:nvSpPr>
        <p:spPr>
          <a:xfrm>
            <a:off x="1699375" y="2630425"/>
            <a:ext cx="7396199" cy="378300"/>
          </a:xfrm>
          <a:prstGeom prst="rect">
            <a:avLst/>
          </a:prstGeom>
          <a:solidFill>
            <a:srgbClr val="7F7F7F"/>
          </a:solidFill>
          <a:ln>
            <a:noFill/>
          </a:ln>
        </p:spPr>
        <p:txBody>
          <a:bodyPr lIns="91425" tIns="45700" rIns="91425" bIns="45700" anchor="t" anchorCtr="0">
            <a:noAutofit/>
          </a:bodyPr>
          <a:lstStyle/>
          <a:p>
            <a:pPr marL="0" marR="0" lvl="0" indent="0" algn="l" rtl="0">
              <a:spcBef>
                <a:spcPts val="0"/>
              </a:spcBef>
              <a:buSzPct val="25000"/>
              <a:buNone/>
            </a:pPr>
            <a:r>
              <a:rPr lang="it" sz="1800">
                <a:solidFill>
                  <a:srgbClr val="FFFFFF"/>
                </a:solidFill>
              </a:rPr>
              <a:t>           </a:t>
            </a:r>
            <a:r>
              <a:rPr lang="it" sz="1800" b="1">
                <a:solidFill>
                  <a:srgbClr val="FFFFFF"/>
                </a:solidFill>
              </a:rPr>
              <a:t>                </a:t>
            </a:r>
          </a:p>
          <a:p>
            <a:pPr marL="0" marR="0" lvl="0" indent="0" algn="l" rtl="0">
              <a:spcBef>
                <a:spcPts val="0"/>
              </a:spcBef>
              <a:buNone/>
            </a:pPr>
            <a:endParaRPr sz="1200" b="1">
              <a:solidFill>
                <a:srgbClr val="FFFFFF"/>
              </a:solidFill>
            </a:endParaRPr>
          </a:p>
        </p:txBody>
      </p:sp>
      <p:sp>
        <p:nvSpPr>
          <p:cNvPr id="1001" name="Shape 1001"/>
          <p:cNvSpPr/>
          <p:nvPr/>
        </p:nvSpPr>
        <p:spPr>
          <a:xfrm>
            <a:off x="1747800" y="2238025"/>
            <a:ext cx="7396199" cy="392399"/>
          </a:xfrm>
          <a:prstGeom prst="rect">
            <a:avLst/>
          </a:prstGeom>
          <a:solidFill>
            <a:srgbClr val="3F3F3F"/>
          </a:solidFill>
          <a:ln>
            <a:noFill/>
          </a:ln>
        </p:spPr>
        <p:txBody>
          <a:bodyPr lIns="91425" tIns="45700" rIns="91425" bIns="45700" anchor="t" anchorCtr="0">
            <a:noAutofit/>
          </a:bodyPr>
          <a:lstStyle/>
          <a:p>
            <a:pPr marL="0" marR="0" lvl="0" indent="0" algn="l" rtl="0">
              <a:spcBef>
                <a:spcPts val="0"/>
              </a:spcBef>
              <a:buSzPct val="25000"/>
              <a:buNone/>
            </a:pPr>
            <a:r>
              <a:rPr lang="it" sz="2400">
                <a:solidFill>
                  <a:schemeClr val="lt1"/>
                </a:solidFill>
              </a:rPr>
              <a:t>GRAZIE MILLE!  OBRIGADA !</a:t>
            </a:r>
          </a:p>
        </p:txBody>
      </p:sp>
      <p:sp>
        <p:nvSpPr>
          <p:cNvPr id="1002" name="Shape 1002"/>
          <p:cNvSpPr/>
          <p:nvPr/>
        </p:nvSpPr>
        <p:spPr>
          <a:xfrm>
            <a:off x="3312700" y="3084796"/>
            <a:ext cx="6885000" cy="1403700"/>
          </a:xfrm>
          <a:prstGeom prst="rect">
            <a:avLst/>
          </a:prstGeom>
          <a:noFill/>
          <a:ln>
            <a:noFill/>
          </a:ln>
        </p:spPr>
        <p:txBody>
          <a:bodyPr lIns="91425" tIns="45700" rIns="91425" bIns="45700" anchor="t" anchorCtr="0">
            <a:noAutofit/>
          </a:bodyPr>
          <a:lstStyle/>
          <a:p>
            <a:pPr marL="0" marR="0" lvl="0" indent="0" algn="l" rtl="0">
              <a:lnSpc>
                <a:spcPct val="115000"/>
              </a:lnSpc>
              <a:spcBef>
                <a:spcPts val="0"/>
              </a:spcBef>
              <a:buNone/>
            </a:pPr>
            <a:endParaRPr sz="1200" b="1">
              <a:solidFill>
                <a:srgbClr val="B45F06"/>
              </a:solidFill>
            </a:endParaRPr>
          </a:p>
          <a:p>
            <a:pPr marL="0" marR="0" lvl="0" indent="0" algn="l" rtl="0">
              <a:lnSpc>
                <a:spcPct val="115000"/>
              </a:lnSpc>
              <a:spcBef>
                <a:spcPts val="0"/>
              </a:spcBef>
              <a:buNone/>
            </a:pPr>
            <a:endParaRPr sz="1200" b="1">
              <a:solidFill>
                <a:srgbClr val="B45F06"/>
              </a:solidFill>
            </a:endParaRPr>
          </a:p>
          <a:p>
            <a:pPr marL="0" marR="0" lvl="0" indent="0" algn="l" rtl="0">
              <a:lnSpc>
                <a:spcPct val="115000"/>
              </a:lnSpc>
              <a:spcBef>
                <a:spcPts val="0"/>
              </a:spcBef>
              <a:buSzPct val="25000"/>
              <a:buNone/>
            </a:pPr>
            <a:r>
              <a:rPr lang="it" sz="2000" b="1">
                <a:solidFill>
                  <a:srgbClr val="B45F06"/>
                </a:solidFill>
                <a:latin typeface="Calibri"/>
                <a:ea typeface="Calibri"/>
                <a:cs typeface="Calibri"/>
                <a:sym typeface="Calibri"/>
              </a:rPr>
              <a:t>Sandra Garbarino - sandra.garbarino@univ-lyon2.fr</a:t>
            </a:r>
          </a:p>
          <a:p>
            <a:pPr marL="0" marR="0" lvl="0" indent="0" algn="l" rtl="0">
              <a:lnSpc>
                <a:spcPct val="115000"/>
              </a:lnSpc>
              <a:spcBef>
                <a:spcPts val="0"/>
              </a:spcBef>
              <a:buSzPct val="25000"/>
              <a:buNone/>
            </a:pPr>
            <a:r>
              <a:rPr lang="it" sz="1200" b="1">
                <a:solidFill>
                  <a:srgbClr val="B45F06"/>
                </a:solidFill>
              </a:rPr>
              <a:t>(UNIVERSITE DE LYON, FRANCE)</a:t>
            </a:r>
          </a:p>
          <a:p>
            <a:pPr marL="0" marR="0" lvl="0" indent="0" algn="ctr" rtl="0">
              <a:lnSpc>
                <a:spcPct val="115000"/>
              </a:lnSpc>
              <a:spcBef>
                <a:spcPts val="0"/>
              </a:spcBef>
              <a:buNone/>
            </a:pPr>
            <a:endParaRPr sz="1200">
              <a:solidFill>
                <a:srgbClr val="003300"/>
              </a:solidFill>
            </a:endParaRPr>
          </a:p>
          <a:p>
            <a:pPr marL="0" marR="0" lvl="0" indent="0" algn="ctr" rtl="0">
              <a:lnSpc>
                <a:spcPct val="115000"/>
              </a:lnSpc>
              <a:spcBef>
                <a:spcPts val="0"/>
              </a:spcBef>
              <a:buNone/>
            </a:pPr>
            <a:endParaRPr sz="1200" b="0" i="0" u="none" strike="noStrike" cap="none" baseline="0">
              <a:solidFill>
                <a:schemeClr val="dk1"/>
              </a:solidFill>
              <a:latin typeface="Arial"/>
              <a:ea typeface="Arial"/>
              <a:cs typeface="Arial"/>
              <a:sym typeface="Arial"/>
            </a:endParaRPr>
          </a:p>
        </p:txBody>
      </p:sp>
      <p:pic>
        <p:nvPicPr>
          <p:cNvPr id="1003" name="Shape 1003"/>
          <p:cNvPicPr preferRelativeResize="0"/>
          <p:nvPr/>
        </p:nvPicPr>
        <p:blipFill rotWithShape="1">
          <a:blip r:embed="rId4">
            <a:alphaModFix/>
          </a:blip>
          <a:srcRect/>
          <a:stretch/>
        </p:blipFill>
        <p:spPr>
          <a:xfrm>
            <a:off x="3316575" y="4750599"/>
            <a:ext cx="2216700" cy="378300"/>
          </a:xfrm>
          <a:prstGeom prst="rect">
            <a:avLst/>
          </a:prstGeom>
          <a:noFill/>
          <a:ln>
            <a:noFill/>
          </a:ln>
        </p:spPr>
      </p:pic>
      <p:sp>
        <p:nvSpPr>
          <p:cNvPr id="1004" name="Shape 1004"/>
          <p:cNvSpPr txBox="1"/>
          <p:nvPr/>
        </p:nvSpPr>
        <p:spPr>
          <a:xfrm>
            <a:off x="5842975" y="4789750"/>
            <a:ext cx="3252600" cy="3000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it" sz="1000" b="0" i="0" u="none" strike="noStrike" cap="none" baseline="0">
                <a:solidFill>
                  <a:schemeClr val="dk1"/>
                </a:solidFill>
                <a:latin typeface="Arial"/>
                <a:ea typeface="Arial"/>
                <a:cs typeface="Arial"/>
                <a:sym typeface="Arial"/>
              </a:rPr>
              <a:t>Avec le soutien du programme Éducation et Formation tout au long de la Vie de l’Union européenne.</a:t>
            </a:r>
          </a:p>
        </p:txBody>
      </p:sp>
      <p:pic>
        <p:nvPicPr>
          <p:cNvPr id="1005" name="Shape 1005"/>
          <p:cNvPicPr preferRelativeResize="0"/>
          <p:nvPr/>
        </p:nvPicPr>
        <p:blipFill>
          <a:blip r:embed="rId5">
            <a:alphaModFix/>
          </a:blip>
          <a:stretch>
            <a:fillRect/>
          </a:stretch>
        </p:blipFill>
        <p:spPr>
          <a:xfrm>
            <a:off x="397075" y="4195200"/>
            <a:ext cx="1033963" cy="948299"/>
          </a:xfrm>
          <a:prstGeom prst="rect">
            <a:avLst/>
          </a:prstGeom>
          <a:noFill/>
          <a:ln>
            <a:noFill/>
          </a:ln>
        </p:spPr>
      </p:pic>
      <p:sp>
        <p:nvSpPr>
          <p:cNvPr id="1006" name="Shape 1006"/>
          <p:cNvSpPr txBox="1"/>
          <p:nvPr/>
        </p:nvSpPr>
        <p:spPr>
          <a:xfrm>
            <a:off x="-8475" y="-600600"/>
            <a:ext cx="3000000" cy="3000000"/>
          </a:xfrm>
          <a:prstGeom prst="rect">
            <a:avLst/>
          </a:prstGeom>
          <a:noFill/>
          <a:ln>
            <a:noFill/>
          </a:ln>
        </p:spPr>
        <p:txBody>
          <a:bodyPr lIns="91425" tIns="91425" rIns="91425" bIns="91425" anchor="ctr" anchorCtr="0">
            <a:noAutofit/>
          </a:bodyPr>
          <a:lstStyle/>
          <a:p>
            <a:pPr lvl="0" rtl="0">
              <a:spcBef>
                <a:spcPts val="0"/>
              </a:spcBef>
              <a:buNone/>
            </a:pPr>
            <a:r>
              <a:rPr lang="it"/>
              <a:t> </a:t>
            </a:r>
          </a:p>
        </p:txBody>
      </p:sp>
      <p:pic>
        <p:nvPicPr>
          <p:cNvPr id="1007" name="Shape 1007"/>
          <p:cNvPicPr preferRelativeResize="0"/>
          <p:nvPr/>
        </p:nvPicPr>
        <p:blipFill>
          <a:blip r:embed="rId6">
            <a:alphaModFix/>
          </a:blip>
          <a:stretch>
            <a:fillRect/>
          </a:stretch>
        </p:blipFill>
        <p:spPr>
          <a:xfrm>
            <a:off x="1535987" y="4318575"/>
            <a:ext cx="755512" cy="701550"/>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name="Tema do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1889</TotalTime>
  <Words>3606</Words>
  <Application>Microsoft Office PowerPoint</Application>
  <PresentationFormat>Presentazione su schermo (16:9)</PresentationFormat>
  <Paragraphs>687</Paragraphs>
  <Slides>91</Slides>
  <Notes>91</Notes>
  <HiddenSlides>0</HiddenSlides>
  <MMClips>0</MMClips>
  <ScaleCrop>false</ScaleCrop>
  <HeadingPairs>
    <vt:vector size="4" baseType="variant">
      <vt:variant>
        <vt:lpstr>Tema</vt:lpstr>
      </vt:variant>
      <vt:variant>
        <vt:i4>1</vt:i4>
      </vt:variant>
      <vt:variant>
        <vt:lpstr>Titoli diapositive</vt:lpstr>
      </vt:variant>
      <vt:variant>
        <vt:i4>91</vt:i4>
      </vt:variant>
    </vt:vector>
  </HeadingPairs>
  <TitlesOfParts>
    <vt:vector size="92" baseType="lpstr">
      <vt:lpstr>Tema do Office</vt:lpstr>
      <vt:lpstr>Presentazione standard di PowerPoint</vt:lpstr>
      <vt:lpstr>Presentazione standard di PowerPoint</vt:lpstr>
      <vt:lpstr>Presentazione standard di PowerPoint</vt:lpstr>
      <vt:lpstr>Presentazione standard di PowerPoint</vt:lpstr>
      <vt:lpstr>Presentazione standard di PowerPoint</vt:lpstr>
      <vt:lpstr>Intercomprensão : um dos conceitos atualmente mais dinâmicos em Didática de Línguas</vt:lpstr>
      <vt:lpstr>Presentazione standard di PowerPoint</vt:lpstr>
      <vt:lpstr>Presentazione standard di PowerPoint</vt:lpstr>
      <vt:lpstr>Presentazione standard di PowerPoint</vt:lpstr>
      <vt:lpstr>Presentazione standard di PowerPoint</vt:lpstr>
      <vt:lpstr>Seminários, FORMAÇÕES</vt:lpstr>
      <vt:lpstr>PROJETOS</vt:lpstr>
      <vt:lpstr>Presentazione standard di PowerPoint</vt:lpstr>
      <vt:lpstr>Presentazione standard di PowerPoint</vt:lpstr>
      <vt:lpstr>Presentazione standard di PowerPoint</vt:lpstr>
      <vt:lpstr>Apoio de agências de política linguística</vt:lpstr>
      <vt:lpstr>Presentazione standard di PowerPoint</vt:lpstr>
      <vt:lpstr>Point de départ uma prática quotidiana  “À l’époque des anciens voyageurs, (…) l’intercompréhension orale pouvait se faire de proche en proche entre de grands ensembles de parlers dialectaux apparentés.” (Blanche-Benveniste, 2008)  “au niveau de l'Océan Indien … dans les pratiques linguistiques informelles, l'intercompréhension existe bel et bien dans cette région” (mail pessoal).  Qui devient un concept didactique dans les années 90    </vt:lpstr>
      <vt:lpstr>Presentazione standard di PowerPoint</vt:lpstr>
      <vt:lpstr>Presentazione standard di PowerPoint</vt:lpstr>
      <vt:lpstr>Comment se définit ce concept didactique?</vt:lpstr>
      <vt:lpstr>Presentazione standard di PowerPoint</vt:lpstr>
      <vt:lpstr>Sur l’idée de pluralité et de gestion de la pluralité dans la communication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Approche progressive de la comparaison interlinguistique  </vt:lpstr>
      <vt:lpstr>                : Espaços e instrumentos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Contextualisation</vt:lpstr>
      <vt:lpstr>Compréhension globale (macrostructure)</vt:lpstr>
      <vt:lpstr>Compréhension détaillée</vt:lpstr>
      <vt:lpstr>Aide grammaticale (possibilité de formalisation linguistique)</vt:lpstr>
      <vt:lpstr>Aide culturelle</vt:lpstr>
      <vt:lpstr>Références des 7 cédéroms du projet GALATEA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sandra</dc:creator>
  <cp:lastModifiedBy>sandra</cp:lastModifiedBy>
  <cp:revision>4</cp:revision>
  <dcterms:modified xsi:type="dcterms:W3CDTF">2016-03-04T15:26:20Z</dcterms:modified>
</cp:coreProperties>
</file>